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Introducing the Real Estate Valuation and Development System — a professional, fully offline underwriting tool for land acquisition, vertical development, and investment analysis. No backend, no accounts, no network calls — every deal stays on your machine.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deals never leave your machine. There's no backend, no accounts, and no network calls of its own. Every project is stored locally and can be exported or imported as a portable file, with no unvalidated imports and no X.S.S. vectors anywhere in the app, confirmed by a full repository-wide search.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REVDS ships with an offline, Ed25519-signed license-key system, so you can sell it as licensed software without running a license server. Keys are tied to a named customer with an optional expiry, verified offline on every load, and the app ships in a visible dev mode until you generate real keys, so you're never locked out of your own build.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deal starts with a running head start: property tax, transfer tax, construction cost index, cap rate, price per square foot, and rent benchmarks for all fifty states, clearly labeled as illustrative starting assumptions, and fully editable.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Against generic spreadsheets or enterprise platforms like ARGUS, REVDS trades broad team collaboration and market-data integrations for complete privacy, a real tested calculation engine, one-time ownership instead of a subscription, and zero setup friction.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REVDS fits real estate developers evaluating land acquisition and vertical construction, private investors and syndicators modeling LP and GP splits before raising capital, appraisers and consultants who need fast, defensible, exportable analysis, and boutique real estate shops that want licensed software without enterprise SaaS overhead.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Real numbers, real deals, real ownership. That's the Real Estate Valuation and Development System. Thank you. Purchase at polyapps-ai.com.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Generic spreadsheet models are fragile: formulas break silently, there's no audit trail, and every report gets rebuilt by hand. REVDS replaces that with a purpose-built calculation engine, twelve structured analysis modules, and one-click Excel and PDF reporting — every project saved and versioned locally.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REVDS covers twelve analysis modules from land acquisition through capital stack summary, models single-family, multi-family, and mixed-use development side by side, handles multi-parcel land assemblage with a residual land value solver, real construction and permanent financing with amortization and draw schedules, a full LP/GP equity waterfall, and scenario and stress testing.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isn't a spreadsheet of approximations. REVDS computes a real monthly cash-flow IRR, NPV, and MIRR, a real amortization-based debt service coverage ratio, and solves residual land value with an eighteen-iteration bisection search — all backed by forty automated self-test assertions.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equity waterfall models exactly how profits get split: return of capital, then a preferred return tier, then the GP's promote above it, computed on the real monthly equity cash-flow array — with a clean fallback path when GP and LP percentages aren't set yet.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Land Acquisition module handles multi-parcel assemblage directly, and its Calculate Max Land Price solver works backward from your target IRR or margin to tell you the most you can pay for the land — falling back cleanly to a single parcel when that's all you need.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Single-family, multi-family, and mixed-use development are modeled side by side: lot-by-lot sales for single-family, a full unit-mix rent roll and stabilized N.O.I. for multi-family, and, new in this version, real cost tracking for mixed-use, not just valuation.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you underwrite a deal, pressure-test it: compare Base, Upside, and Downside scenarios, run four fixed lender stress tests covering construction cost, exit cap rate, absorption and rents, and interest rates, and see Staiger probability-of-gain statistics from a three-point risk estimate.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from model to investment memo in one click: a four-sheet Excel workbook with real formulas and number formats, and a six-page lender and investor-ready PDF summary, both loaded on demand so they never slow down the modeling experience.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slideLayout" Target="../slideLayouts/slideLayout1.xml"/><Relationship Id="rId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slideLayout" Target="../slideLayouts/slideLayout1.xml"/><Relationship Id="rId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slideLayout" Target="../slideLayouts/slideLayout1.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slideLayout" Target="../slideLayouts/slideLayout1.xml"/><Relationship Id="rId6"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1.png"/><Relationship Id="rId3" Type="http://schemas.openxmlformats.org/officeDocument/2006/relationships/image" Target="../media/image-2-1.png"/><Relationship Id="rId4" Type="http://schemas.openxmlformats.org/officeDocument/2006/relationships/image" Target="../media/image-2-1.png"/><Relationship Id="rId5" Type="http://schemas.openxmlformats.org/officeDocument/2006/relationships/image" Target="../media/image-2-5.png"/><Relationship Id="rId6" Type="http://schemas.openxmlformats.org/officeDocument/2006/relationships/image" Target="../media/image-2-5.png"/><Relationship Id="rId7" Type="http://schemas.openxmlformats.org/officeDocument/2006/relationships/image" Target="../media/image-2-5.png"/><Relationship Id="rId8" Type="http://schemas.openxmlformats.org/officeDocument/2006/relationships/image" Target="../media/image-2-5.png"/><Relationship Id="rId9" Type="http://schemas.openxmlformats.org/officeDocument/2006/relationships/slideLayout" Target="../slideLayouts/slideLayout1.xml"/><Relationship Id="rId10"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slideLayout" Target="../slideLayouts/slideLayout1.xml"/><Relationship Id="rId8"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slideLayout" Target="../slideLayouts/slideLayout1.xml"/><Relationship Id="rId6"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slideLayout" Target="../slideLayouts/slideLayout1.xml"/><Relationship Id="rId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slideLayout" Target="../slideLayouts/slideLayout1.xml"/><Relationship Id="rId5"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slideLayout" Target="../slideLayouts/slideLayout1.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slideLayout" Target="../slideLayouts/slideLayout1.xml"/><Relationship Id="rId5"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761"/>
        </a:solidFill>
      </p:bgPr>
    </p:bg>
    <p:spTree>
      <p:nvGrpSpPr>
        <p:cNvPr id="1" name=""/>
        <p:cNvGrpSpPr/>
        <p:nvPr/>
      </p:nvGrpSpPr>
      <p:grpSpPr>
        <a:xfrm>
          <a:off x="0" y="0"/>
          <a:ext cx="0" cy="0"/>
          <a:chOff x="0" y="0"/>
          <a:chExt cx="0" cy="0"/>
        </a:xfrm>
      </p:grpSpPr>
      <p:sp>
        <p:nvSpPr>
          <p:cNvPr id="2" name="Shape 0"/>
          <p:cNvSpPr/>
          <p:nvPr/>
        </p:nvSpPr>
        <p:spPr>
          <a:xfrm>
            <a:off x="5592928" y="640080"/>
            <a:ext cx="1005840" cy="1005840"/>
          </a:xfrm>
          <a:prstGeom prst="ellipse">
            <a:avLst/>
          </a:prstGeom>
          <a:solidFill>
            <a:srgbClr val="00C2A8"/>
          </a:solidFill>
          <a:ln/>
        </p:spPr>
      </p:sp>
      <p:pic>
        <p:nvPicPr>
          <p:cNvPr id="3" name="Image 0" descr="/home/claude/realestate_deck/icons/building_white.png">    </p:cNvPr>
          <p:cNvPicPr>
            <a:picLocks noChangeAspect="1"/>
          </p:cNvPicPr>
          <p:nvPr/>
        </p:nvPicPr>
        <p:blipFill>
          <a:blip r:embed="rId1"/>
          <a:stretch>
            <a:fillRect/>
          </a:stretch>
        </p:blipFill>
        <p:spPr>
          <a:xfrm>
            <a:off x="5844388" y="891540"/>
            <a:ext cx="502920" cy="502920"/>
          </a:xfrm>
          <a:prstGeom prst="rect">
            <a:avLst/>
          </a:prstGeom>
        </p:spPr>
      </p:pic>
      <p:sp>
        <p:nvSpPr>
          <p:cNvPr id="4" name="Text 1"/>
          <p:cNvSpPr/>
          <p:nvPr/>
        </p:nvSpPr>
        <p:spPr>
          <a:xfrm>
            <a:off x="731520" y="1965960"/>
            <a:ext cx="10728655" cy="1554480"/>
          </a:xfrm>
          <a:prstGeom prst="rect">
            <a:avLst/>
          </a:prstGeom>
          <a:noFill/>
          <a:ln/>
        </p:spPr>
        <p:txBody>
          <a:bodyPr wrap="square" lIns="0" tIns="0" rIns="0" bIns="0" rtlCol="0" anchor="ctr"/>
          <a:lstStyle/>
          <a:p>
            <a:pPr algn="ctr" indent="0" marL="0">
              <a:lnSpc>
                <a:spcPct val="108000"/>
              </a:lnSpc>
              <a:buNone/>
            </a:pPr>
            <a:r>
              <a:rPr lang="en-US" sz="3400" b="1" dirty="0">
                <a:solidFill>
                  <a:srgbClr val="FFFFFF"/>
                </a:solidFill>
                <a:latin typeface="Cambria" pitchFamily="34" charset="0"/>
                <a:ea typeface="Cambria" pitchFamily="34" charset="-122"/>
                <a:cs typeface="Cambria" pitchFamily="34" charset="-120"/>
              </a:rPr>
              <a:t>REAL ESTATE VALUATION</a:t>
            </a:r>
            <a:endParaRPr lang="en-US" sz="3400" dirty="0"/>
          </a:p>
          <a:p>
            <a:pPr algn="ctr" indent="0" marL="0">
              <a:lnSpc>
                <a:spcPct val="108000"/>
              </a:lnSpc>
              <a:buNone/>
            </a:pPr>
            <a:r>
              <a:rPr lang="en-US" sz="3400" b="1" dirty="0">
                <a:solidFill>
                  <a:srgbClr val="FFFFFF"/>
                </a:solidFill>
                <a:latin typeface="Cambria" pitchFamily="34" charset="0"/>
                <a:ea typeface="Cambria" pitchFamily="34" charset="-122"/>
                <a:cs typeface="Cambria" pitchFamily="34" charset="-120"/>
              </a:rPr>
              <a:t>&amp; DEVELOPMENT SYSTEM</a:t>
            </a:r>
            <a:endParaRPr lang="en-US" sz="3400" dirty="0"/>
          </a:p>
        </p:txBody>
      </p:sp>
      <p:sp>
        <p:nvSpPr>
          <p:cNvPr id="5" name="Text 2"/>
          <p:cNvSpPr/>
          <p:nvPr/>
        </p:nvSpPr>
        <p:spPr>
          <a:xfrm>
            <a:off x="1097280" y="3611880"/>
            <a:ext cx="9997135" cy="502920"/>
          </a:xfrm>
          <a:prstGeom prst="rect">
            <a:avLst/>
          </a:prstGeom>
          <a:noFill/>
          <a:ln/>
        </p:spPr>
        <p:txBody>
          <a:bodyPr wrap="square" lIns="0" tIns="0" rIns="0" bIns="0" rtlCol="0" anchor="ctr"/>
          <a:lstStyle/>
          <a:p>
            <a:pPr algn="ctr" indent="0" marL="0">
              <a:buNone/>
            </a:pPr>
            <a:r>
              <a:rPr lang="en-US" sz="1900" i="1" dirty="0">
                <a:solidFill>
                  <a:srgbClr val="CADCFC"/>
                </a:solidFill>
                <a:latin typeface="Calibri" pitchFamily="34" charset="0"/>
                <a:ea typeface="Calibri" pitchFamily="34" charset="-122"/>
                <a:cs typeface="Calibri" pitchFamily="34" charset="-120"/>
              </a:rPr>
              <a:t>Professional Development Underwriting, Fully Offline</a:t>
            </a:r>
            <a:endParaRPr lang="en-US" sz="1900" dirty="0"/>
          </a:p>
        </p:txBody>
      </p:sp>
      <p:sp>
        <p:nvSpPr>
          <p:cNvPr id="6" name="Text 3"/>
          <p:cNvSpPr/>
          <p:nvPr/>
        </p:nvSpPr>
        <p:spPr>
          <a:xfrm>
            <a:off x="731520" y="4343400"/>
            <a:ext cx="10728655" cy="365760"/>
          </a:xfrm>
          <a:prstGeom prst="rect">
            <a:avLst/>
          </a:prstGeom>
          <a:noFill/>
          <a:ln/>
        </p:spPr>
        <p:txBody>
          <a:bodyPr wrap="square" lIns="0" tIns="0" rIns="0" bIns="0" rtlCol="0" anchor="ctr"/>
          <a:lstStyle/>
          <a:p>
            <a:pPr algn="ctr" indent="0" marL="0">
              <a:buNone/>
            </a:pPr>
            <a:r>
              <a:rPr lang="en-US" sz="1350" dirty="0">
                <a:solidFill>
                  <a:srgbClr val="9AA9DE"/>
                </a:solidFill>
                <a:latin typeface="Calibri" pitchFamily="34" charset="0"/>
                <a:ea typeface="Calibri" pitchFamily="34" charset="-122"/>
                <a:cs typeface="Calibri" pitchFamily="34" charset="-120"/>
              </a:rPr>
              <a:t>Land Acquisition   ·   Financial Modeling   ·   Equity Waterfalls   ·   Investment Reporting</a:t>
            </a:r>
            <a:endParaRPr lang="en-US" sz="13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E2761"/>
        </a:solidFill>
      </p:bgPr>
    </p:bg>
    <p:spTree>
      <p:nvGrpSpPr>
        <p:cNvPr id="1" name=""/>
        <p:cNvGrpSpPr/>
        <p:nvPr/>
      </p:nvGrpSpPr>
      <p:grpSpPr>
        <a:xfrm>
          <a:off x="0" y="0"/>
          <a:ext cx="0" cy="0"/>
          <a:chOff x="0" y="0"/>
          <a:chExt cx="0" cy="0"/>
        </a:xfrm>
      </p:grpSpPr>
      <p:sp>
        <p:nvSpPr>
          <p:cNvPr id="2" name="Text 0"/>
          <p:cNvSpPr/>
          <p:nvPr/>
        </p:nvSpPr>
        <p:spPr>
          <a:xfrm>
            <a:off x="548640" y="411480"/>
            <a:ext cx="11094415" cy="822960"/>
          </a:xfrm>
          <a:prstGeom prst="rect">
            <a:avLst/>
          </a:prstGeom>
          <a:noFill/>
          <a:ln/>
        </p:spPr>
        <p:txBody>
          <a:bodyPr wrap="square" lIns="0" tIns="0" rIns="0" bIns="0" rtlCol="0" anchor="t"/>
          <a:lstStyle/>
          <a:p>
            <a:pPr algn="l" indent="0" marL="0">
              <a:buNone/>
            </a:pPr>
            <a:r>
              <a:rPr lang="en-US" sz="3000" b="1" dirty="0">
                <a:solidFill>
                  <a:srgbClr val="FFFFFF"/>
                </a:solidFill>
                <a:latin typeface="Cambria" pitchFamily="34" charset="0"/>
                <a:ea typeface="Cambria" pitchFamily="34" charset="-122"/>
                <a:cs typeface="Cambria" pitchFamily="34" charset="-120"/>
              </a:rPr>
              <a:t>Your Deals Never Leave Your Machine</a:t>
            </a:r>
            <a:endParaRPr lang="en-US" sz="3000" dirty="0"/>
          </a:p>
        </p:txBody>
      </p:sp>
      <p:sp>
        <p:nvSpPr>
          <p:cNvPr id="3" name="Text 1"/>
          <p:cNvSpPr/>
          <p:nvPr/>
        </p:nvSpPr>
        <p:spPr>
          <a:xfrm>
            <a:off x="548640" y="6473952"/>
            <a:ext cx="2743200" cy="274320"/>
          </a:xfrm>
          <a:prstGeom prst="rect">
            <a:avLst/>
          </a:prstGeom>
          <a:noFill/>
          <a:ln/>
        </p:spPr>
        <p:txBody>
          <a:bodyPr wrap="square" lIns="0" tIns="0" rIns="0" bIns="0" rtlCol="0" anchor="ctr"/>
          <a:lstStyle/>
          <a:p>
            <a:pPr algn="l" indent="0" marL="0">
              <a:buNone/>
            </a:pPr>
            <a:r>
              <a:rPr lang="en-US" sz="950" dirty="0">
                <a:solidFill>
                  <a:srgbClr val="8891B5"/>
                </a:solidFill>
                <a:latin typeface="Calibri" pitchFamily="34" charset="0"/>
                <a:ea typeface="Calibri" pitchFamily="34" charset="-122"/>
                <a:cs typeface="Calibri" pitchFamily="34" charset="-120"/>
              </a:rPr>
              <a:t>REVDS</a:t>
            </a:r>
            <a:endParaRPr lang="en-US" sz="950" dirty="0"/>
          </a:p>
        </p:txBody>
      </p:sp>
      <p:sp>
        <p:nvSpPr>
          <p:cNvPr id="4" name="Text 2"/>
          <p:cNvSpPr/>
          <p:nvPr/>
        </p:nvSpPr>
        <p:spPr>
          <a:xfrm>
            <a:off x="10545775" y="6473952"/>
            <a:ext cx="1097280" cy="274320"/>
          </a:xfrm>
          <a:prstGeom prst="rect">
            <a:avLst/>
          </a:prstGeom>
          <a:noFill/>
          <a:ln/>
        </p:spPr>
        <p:txBody>
          <a:bodyPr wrap="square" lIns="0" tIns="0" rIns="0" bIns="0" rtlCol="0" anchor="ctr"/>
          <a:lstStyle/>
          <a:p>
            <a:pPr algn="r" indent="0" marL="0">
              <a:buNone/>
            </a:pPr>
            <a:r>
              <a:rPr lang="en-US" sz="950" dirty="0">
                <a:solidFill>
                  <a:srgbClr val="8891B5"/>
                </a:solidFill>
                <a:latin typeface="Calibri" pitchFamily="34" charset="0"/>
                <a:ea typeface="Calibri" pitchFamily="34" charset="-122"/>
                <a:cs typeface="Calibri" pitchFamily="34" charset="-120"/>
              </a:rPr>
              <a:t>10 / 15</a:t>
            </a:r>
            <a:endParaRPr lang="en-US" sz="950" dirty="0"/>
          </a:p>
        </p:txBody>
      </p:sp>
      <p:sp>
        <p:nvSpPr>
          <p:cNvPr id="5" name="Shape 3"/>
          <p:cNvSpPr/>
          <p:nvPr/>
        </p:nvSpPr>
        <p:spPr>
          <a:xfrm>
            <a:off x="548640" y="1828800"/>
            <a:ext cx="5318608" cy="1965960"/>
          </a:xfrm>
          <a:prstGeom prst="roundRect">
            <a:avLst>
              <a:gd name="adj" fmla="val 3721"/>
            </a:avLst>
          </a:prstGeom>
          <a:solidFill>
            <a:srgbClr val="262F70"/>
          </a:solidFill>
          <a:ln/>
        </p:spPr>
      </p:sp>
      <p:sp>
        <p:nvSpPr>
          <p:cNvPr id="6" name="Shape 4"/>
          <p:cNvSpPr/>
          <p:nvPr/>
        </p:nvSpPr>
        <p:spPr>
          <a:xfrm>
            <a:off x="868680" y="2148840"/>
            <a:ext cx="640080" cy="640080"/>
          </a:xfrm>
          <a:prstGeom prst="ellipse">
            <a:avLst/>
          </a:prstGeom>
          <a:solidFill>
            <a:srgbClr val="00C2A8"/>
          </a:solidFill>
          <a:ln/>
        </p:spPr>
      </p:sp>
      <p:pic>
        <p:nvPicPr>
          <p:cNvPr id="7" name="Image 0" descr="/home/claude/realestate_deck/icons/shield_white.png">    </p:cNvPr>
          <p:cNvPicPr>
            <a:picLocks noChangeAspect="1"/>
          </p:cNvPicPr>
          <p:nvPr/>
        </p:nvPicPr>
        <p:blipFill>
          <a:blip r:embed="rId1"/>
          <a:stretch>
            <a:fillRect/>
          </a:stretch>
        </p:blipFill>
        <p:spPr>
          <a:xfrm>
            <a:off x="1022299" y="2302459"/>
            <a:ext cx="332842" cy="332842"/>
          </a:xfrm>
          <a:prstGeom prst="rect">
            <a:avLst/>
          </a:prstGeom>
        </p:spPr>
      </p:pic>
      <p:sp>
        <p:nvSpPr>
          <p:cNvPr id="8" name="Text 5"/>
          <p:cNvSpPr/>
          <p:nvPr/>
        </p:nvSpPr>
        <p:spPr>
          <a:xfrm>
            <a:off x="868680" y="2926080"/>
            <a:ext cx="4678528" cy="777240"/>
          </a:xfrm>
          <a:prstGeom prst="rect">
            <a:avLst/>
          </a:prstGeom>
          <a:noFill/>
          <a:ln/>
        </p:spPr>
        <p:txBody>
          <a:bodyPr wrap="square" lIns="0" tIns="0" rIns="0" bIns="0" rtlCol="0" anchor="t"/>
          <a:lstStyle/>
          <a:p>
            <a:pPr algn="l" indent="0" marL="0">
              <a:lnSpc>
                <a:spcPct val="115000"/>
              </a:lnSpc>
              <a:buNone/>
            </a:pPr>
            <a:r>
              <a:rPr lang="en-US" sz="1350" dirty="0">
                <a:solidFill>
                  <a:srgbClr val="CADCFC"/>
                </a:solidFill>
                <a:latin typeface="Calibri" pitchFamily="34" charset="0"/>
                <a:ea typeface="Calibri" pitchFamily="34" charset="-122"/>
                <a:cs typeface="Calibri" pitchFamily="34" charset="-120"/>
              </a:rPr>
              <a:t>No backend, no accounts, no network calls of its own</a:t>
            </a:r>
            <a:endParaRPr lang="en-US" sz="1350" dirty="0"/>
          </a:p>
        </p:txBody>
      </p:sp>
      <p:sp>
        <p:nvSpPr>
          <p:cNvPr id="9" name="Shape 6"/>
          <p:cNvSpPr/>
          <p:nvPr/>
        </p:nvSpPr>
        <p:spPr>
          <a:xfrm>
            <a:off x="6324448" y="1828800"/>
            <a:ext cx="5318608" cy="1965960"/>
          </a:xfrm>
          <a:prstGeom prst="roundRect">
            <a:avLst>
              <a:gd name="adj" fmla="val 3721"/>
            </a:avLst>
          </a:prstGeom>
          <a:solidFill>
            <a:srgbClr val="262F70"/>
          </a:solidFill>
          <a:ln/>
        </p:spPr>
      </p:sp>
      <p:sp>
        <p:nvSpPr>
          <p:cNvPr id="10" name="Shape 7"/>
          <p:cNvSpPr/>
          <p:nvPr/>
        </p:nvSpPr>
        <p:spPr>
          <a:xfrm>
            <a:off x="6644488" y="2148840"/>
            <a:ext cx="640080" cy="640080"/>
          </a:xfrm>
          <a:prstGeom prst="ellipse">
            <a:avLst/>
          </a:prstGeom>
          <a:solidFill>
            <a:srgbClr val="00C2A8"/>
          </a:solidFill>
          <a:ln/>
        </p:spPr>
      </p:sp>
      <p:pic>
        <p:nvPicPr>
          <p:cNvPr id="11" name="Image 1" descr="/home/claude/realestate_deck/icons/database_white.png">    </p:cNvPr>
          <p:cNvPicPr>
            <a:picLocks noChangeAspect="1"/>
          </p:cNvPicPr>
          <p:nvPr/>
        </p:nvPicPr>
        <p:blipFill>
          <a:blip r:embed="rId2"/>
          <a:stretch>
            <a:fillRect/>
          </a:stretch>
        </p:blipFill>
        <p:spPr>
          <a:xfrm>
            <a:off x="6798107" y="2302459"/>
            <a:ext cx="332842" cy="332842"/>
          </a:xfrm>
          <a:prstGeom prst="rect">
            <a:avLst/>
          </a:prstGeom>
        </p:spPr>
      </p:pic>
      <p:sp>
        <p:nvSpPr>
          <p:cNvPr id="12" name="Text 8"/>
          <p:cNvSpPr/>
          <p:nvPr/>
        </p:nvSpPr>
        <p:spPr>
          <a:xfrm>
            <a:off x="6644488" y="2926080"/>
            <a:ext cx="4678528" cy="777240"/>
          </a:xfrm>
          <a:prstGeom prst="rect">
            <a:avLst/>
          </a:prstGeom>
          <a:noFill/>
          <a:ln/>
        </p:spPr>
        <p:txBody>
          <a:bodyPr wrap="square" lIns="0" tIns="0" rIns="0" bIns="0" rtlCol="0" anchor="t"/>
          <a:lstStyle/>
          <a:p>
            <a:pPr algn="l" indent="0" marL="0">
              <a:lnSpc>
                <a:spcPct val="115000"/>
              </a:lnSpc>
              <a:buNone/>
            </a:pPr>
            <a:r>
              <a:rPr lang="en-US" sz="1350" dirty="0">
                <a:solidFill>
                  <a:srgbClr val="CADCFC"/>
                </a:solidFill>
                <a:latin typeface="Calibri" pitchFamily="34" charset="0"/>
                <a:ea typeface="Calibri" pitchFamily="34" charset="-122"/>
                <a:cs typeface="Calibri" pitchFamily="34" charset="-120"/>
              </a:rPr>
              <a:t>Every project stored locally, exportable and importable as a portable file</a:t>
            </a:r>
            <a:endParaRPr lang="en-US" sz="1350" dirty="0"/>
          </a:p>
        </p:txBody>
      </p:sp>
      <p:sp>
        <p:nvSpPr>
          <p:cNvPr id="13" name="Shape 9"/>
          <p:cNvSpPr/>
          <p:nvPr/>
        </p:nvSpPr>
        <p:spPr>
          <a:xfrm>
            <a:off x="548640" y="4251960"/>
            <a:ext cx="5318608" cy="1965960"/>
          </a:xfrm>
          <a:prstGeom prst="roundRect">
            <a:avLst>
              <a:gd name="adj" fmla="val 3721"/>
            </a:avLst>
          </a:prstGeom>
          <a:solidFill>
            <a:srgbClr val="262F70"/>
          </a:solidFill>
          <a:ln/>
        </p:spPr>
      </p:sp>
      <p:sp>
        <p:nvSpPr>
          <p:cNvPr id="14" name="Shape 10"/>
          <p:cNvSpPr/>
          <p:nvPr/>
        </p:nvSpPr>
        <p:spPr>
          <a:xfrm>
            <a:off x="868680" y="4572000"/>
            <a:ext cx="640080" cy="640080"/>
          </a:xfrm>
          <a:prstGeom prst="ellipse">
            <a:avLst/>
          </a:prstGeom>
          <a:solidFill>
            <a:srgbClr val="00C2A8"/>
          </a:solidFill>
          <a:ln/>
        </p:spPr>
      </p:sp>
      <p:pic>
        <p:nvPicPr>
          <p:cNvPr id="15" name="Image 2" descr="/home/claude/realestate_deck/icons/lock_white.png">    </p:cNvPr>
          <p:cNvPicPr>
            <a:picLocks noChangeAspect="1"/>
          </p:cNvPicPr>
          <p:nvPr/>
        </p:nvPicPr>
        <p:blipFill>
          <a:blip r:embed="rId3"/>
          <a:stretch>
            <a:fillRect/>
          </a:stretch>
        </p:blipFill>
        <p:spPr>
          <a:xfrm>
            <a:off x="1022299" y="4725619"/>
            <a:ext cx="332842" cy="332842"/>
          </a:xfrm>
          <a:prstGeom prst="rect">
            <a:avLst/>
          </a:prstGeom>
        </p:spPr>
      </p:pic>
      <p:sp>
        <p:nvSpPr>
          <p:cNvPr id="16" name="Text 11"/>
          <p:cNvSpPr/>
          <p:nvPr/>
        </p:nvSpPr>
        <p:spPr>
          <a:xfrm>
            <a:off x="868680" y="5349240"/>
            <a:ext cx="4678528" cy="777240"/>
          </a:xfrm>
          <a:prstGeom prst="rect">
            <a:avLst/>
          </a:prstGeom>
          <a:noFill/>
          <a:ln/>
        </p:spPr>
        <p:txBody>
          <a:bodyPr wrap="square" lIns="0" tIns="0" rIns="0" bIns="0" rtlCol="0" anchor="t"/>
          <a:lstStyle/>
          <a:p>
            <a:pPr algn="l" indent="0" marL="0">
              <a:lnSpc>
                <a:spcPct val="115000"/>
              </a:lnSpc>
              <a:buNone/>
            </a:pPr>
            <a:r>
              <a:rPr lang="en-US" sz="1350" dirty="0">
                <a:solidFill>
                  <a:srgbClr val="CADCFC"/>
                </a:solidFill>
                <a:latin typeface="Calibri" pitchFamily="34" charset="0"/>
                <a:ea typeface="Calibri" pitchFamily="34" charset="-122"/>
                <a:cs typeface="Calibri" pitchFamily="34" charset="-120"/>
              </a:rPr>
              <a:t>No unvalidated imports, no XSS vectors anywhere in the app</a:t>
            </a:r>
            <a:endParaRPr lang="en-US" sz="1350" dirty="0"/>
          </a:p>
        </p:txBody>
      </p:sp>
      <p:sp>
        <p:nvSpPr>
          <p:cNvPr id="17" name="Shape 12"/>
          <p:cNvSpPr/>
          <p:nvPr/>
        </p:nvSpPr>
        <p:spPr>
          <a:xfrm>
            <a:off x="6324448" y="4251960"/>
            <a:ext cx="5318608" cy="1965960"/>
          </a:xfrm>
          <a:prstGeom prst="roundRect">
            <a:avLst>
              <a:gd name="adj" fmla="val 3721"/>
            </a:avLst>
          </a:prstGeom>
          <a:solidFill>
            <a:srgbClr val="262F70"/>
          </a:solidFill>
          <a:ln/>
        </p:spPr>
      </p:sp>
      <p:sp>
        <p:nvSpPr>
          <p:cNvPr id="18" name="Shape 13"/>
          <p:cNvSpPr/>
          <p:nvPr/>
        </p:nvSpPr>
        <p:spPr>
          <a:xfrm>
            <a:off x="6644488" y="4572000"/>
            <a:ext cx="640080" cy="640080"/>
          </a:xfrm>
          <a:prstGeom prst="ellipse">
            <a:avLst/>
          </a:prstGeom>
          <a:solidFill>
            <a:srgbClr val="00C2A8"/>
          </a:solidFill>
          <a:ln/>
        </p:spPr>
      </p:sp>
      <p:pic>
        <p:nvPicPr>
          <p:cNvPr id="19" name="Image 3" descr="/home/claude/realestate_deck/icons/eye_white.png">    </p:cNvPr>
          <p:cNvPicPr>
            <a:picLocks noChangeAspect="1"/>
          </p:cNvPicPr>
          <p:nvPr/>
        </p:nvPicPr>
        <p:blipFill>
          <a:blip r:embed="rId4"/>
          <a:stretch>
            <a:fillRect/>
          </a:stretch>
        </p:blipFill>
        <p:spPr>
          <a:xfrm>
            <a:off x="6798107" y="4725619"/>
            <a:ext cx="332842" cy="332842"/>
          </a:xfrm>
          <a:prstGeom prst="rect">
            <a:avLst/>
          </a:prstGeom>
        </p:spPr>
      </p:pic>
      <p:sp>
        <p:nvSpPr>
          <p:cNvPr id="20" name="Text 14"/>
          <p:cNvSpPr/>
          <p:nvPr/>
        </p:nvSpPr>
        <p:spPr>
          <a:xfrm>
            <a:off x="6644488" y="5349240"/>
            <a:ext cx="4678528" cy="777240"/>
          </a:xfrm>
          <a:prstGeom prst="rect">
            <a:avLst/>
          </a:prstGeom>
          <a:noFill/>
          <a:ln/>
        </p:spPr>
        <p:txBody>
          <a:bodyPr wrap="square" lIns="0" tIns="0" rIns="0" bIns="0" rtlCol="0" anchor="t"/>
          <a:lstStyle/>
          <a:p>
            <a:pPr algn="l" indent="0" marL="0">
              <a:lnSpc>
                <a:spcPct val="115000"/>
              </a:lnSpc>
              <a:buNone/>
            </a:pPr>
            <a:r>
              <a:rPr lang="en-US" sz="1350" dirty="0">
                <a:solidFill>
                  <a:srgbClr val="CADCFC"/>
                </a:solidFill>
                <a:latin typeface="Calibri" pitchFamily="34" charset="0"/>
                <a:ea typeface="Calibri" pitchFamily="34" charset="-122"/>
                <a:cs typeface="Calibri" pitchFamily="34" charset="-120"/>
              </a:rPr>
              <a:t>Confirmed by a full repository-wide search — this is architecture, not a claim</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11094415" cy="822960"/>
          </a:xfrm>
          <a:prstGeom prst="rect">
            <a:avLst/>
          </a:prstGeom>
          <a:noFill/>
          <a:ln/>
        </p:spPr>
        <p:txBody>
          <a:bodyPr wrap="square" lIns="0" tIns="0" rIns="0" bIns="0" rtlCol="0" anchor="t"/>
          <a:lstStyle/>
          <a:p>
            <a:pPr algn="l" indent="0" marL="0">
              <a:buNone/>
            </a:pPr>
            <a:r>
              <a:rPr lang="en-US" sz="3000" b="1" dirty="0">
                <a:solidFill>
                  <a:srgbClr val="1E2761"/>
                </a:solidFill>
                <a:latin typeface="Cambria" pitchFamily="34" charset="0"/>
                <a:ea typeface="Cambria" pitchFamily="34" charset="-122"/>
                <a:cs typeface="Cambria" pitchFamily="34" charset="-120"/>
              </a:rPr>
              <a:t>An Offline License System, Built to Actually Sell</a:t>
            </a:r>
            <a:endParaRPr lang="en-US" sz="3000" dirty="0"/>
          </a:p>
        </p:txBody>
      </p:sp>
      <p:sp>
        <p:nvSpPr>
          <p:cNvPr id="3" name="Text 1"/>
          <p:cNvSpPr/>
          <p:nvPr/>
        </p:nvSpPr>
        <p:spPr>
          <a:xfrm>
            <a:off x="548640" y="6473952"/>
            <a:ext cx="2743200" cy="274320"/>
          </a:xfrm>
          <a:prstGeom prst="rect">
            <a:avLst/>
          </a:prstGeom>
          <a:noFill/>
          <a:ln/>
        </p:spPr>
        <p:txBody>
          <a:bodyPr wrap="square" lIns="0" tIns="0" rIns="0" bIns="0" rtlCol="0" anchor="ctr"/>
          <a:lstStyle/>
          <a:p>
            <a:pPr algn="l" indent="0" marL="0">
              <a:buNone/>
            </a:pPr>
            <a:r>
              <a:rPr lang="en-US" sz="950" dirty="0">
                <a:solidFill>
                  <a:srgbClr val="9AA5C4"/>
                </a:solidFill>
                <a:latin typeface="Calibri" pitchFamily="34" charset="0"/>
                <a:ea typeface="Calibri" pitchFamily="34" charset="-122"/>
                <a:cs typeface="Calibri" pitchFamily="34" charset="-120"/>
              </a:rPr>
              <a:t>REVDS</a:t>
            </a:r>
            <a:endParaRPr lang="en-US" sz="950" dirty="0"/>
          </a:p>
        </p:txBody>
      </p:sp>
      <p:sp>
        <p:nvSpPr>
          <p:cNvPr id="4" name="Text 2"/>
          <p:cNvSpPr/>
          <p:nvPr/>
        </p:nvSpPr>
        <p:spPr>
          <a:xfrm>
            <a:off x="10545775" y="6473952"/>
            <a:ext cx="1097280" cy="274320"/>
          </a:xfrm>
          <a:prstGeom prst="rect">
            <a:avLst/>
          </a:prstGeom>
          <a:noFill/>
          <a:ln/>
        </p:spPr>
        <p:txBody>
          <a:bodyPr wrap="square" lIns="0" tIns="0" rIns="0" bIns="0" rtlCol="0" anchor="ctr"/>
          <a:lstStyle/>
          <a:p>
            <a:pPr algn="r" indent="0" marL="0">
              <a:buNone/>
            </a:pPr>
            <a:r>
              <a:rPr lang="en-US" sz="950" dirty="0">
                <a:solidFill>
                  <a:srgbClr val="9AA5C4"/>
                </a:solidFill>
                <a:latin typeface="Calibri" pitchFamily="34" charset="0"/>
                <a:ea typeface="Calibri" pitchFamily="34" charset="-122"/>
                <a:cs typeface="Calibri" pitchFamily="34" charset="-120"/>
              </a:rPr>
              <a:t>11 / 15</a:t>
            </a:r>
            <a:endParaRPr lang="en-US" sz="950" dirty="0"/>
          </a:p>
        </p:txBody>
      </p:sp>
      <p:sp>
        <p:nvSpPr>
          <p:cNvPr id="5" name="Shape 3"/>
          <p:cNvSpPr/>
          <p:nvPr/>
        </p:nvSpPr>
        <p:spPr>
          <a:xfrm>
            <a:off x="548640" y="1760220"/>
            <a:ext cx="585216" cy="585216"/>
          </a:xfrm>
          <a:prstGeom prst="ellipse">
            <a:avLst/>
          </a:prstGeom>
          <a:solidFill>
            <a:srgbClr val="00C2A8"/>
          </a:solidFill>
          <a:ln/>
        </p:spPr>
      </p:sp>
      <p:pic>
        <p:nvPicPr>
          <p:cNvPr id="6" name="Image 0" descr="/home/claude/realestate_deck/icons/key_white.png">    </p:cNvPr>
          <p:cNvPicPr>
            <a:picLocks noChangeAspect="1"/>
          </p:cNvPicPr>
          <p:nvPr/>
        </p:nvPicPr>
        <p:blipFill>
          <a:blip r:embed="rId1"/>
          <a:stretch>
            <a:fillRect/>
          </a:stretch>
        </p:blipFill>
        <p:spPr>
          <a:xfrm>
            <a:off x="689092" y="1900672"/>
            <a:ext cx="304312" cy="304312"/>
          </a:xfrm>
          <a:prstGeom prst="rect">
            <a:avLst/>
          </a:prstGeom>
        </p:spPr>
      </p:pic>
      <p:sp>
        <p:nvSpPr>
          <p:cNvPr id="7" name="Text 4"/>
          <p:cNvSpPr/>
          <p:nvPr/>
        </p:nvSpPr>
        <p:spPr>
          <a:xfrm>
            <a:off x="1389888" y="1554480"/>
            <a:ext cx="10253167" cy="996696"/>
          </a:xfrm>
          <a:prstGeom prst="rect">
            <a:avLst/>
          </a:prstGeom>
          <a:noFill/>
          <a:ln/>
        </p:spPr>
        <p:txBody>
          <a:bodyPr wrap="square" lIns="0" tIns="0" rIns="0" bIns="0" rtlCol="0" anchor="ctr"/>
          <a:lstStyle/>
          <a:p>
            <a:pPr algn="l" indent="0" marL="0">
              <a:lnSpc>
                <a:spcPct val="112000"/>
              </a:lnSpc>
              <a:buNone/>
            </a:pPr>
            <a:r>
              <a:rPr lang="en-US" sz="1400" dirty="0">
                <a:solidFill>
                  <a:srgbClr val="3A3F55"/>
                </a:solidFill>
                <a:latin typeface="Calibri" pitchFamily="34" charset="0"/>
                <a:ea typeface="Calibri" pitchFamily="34" charset="-122"/>
                <a:cs typeface="Calibri" pitchFamily="34" charset="-120"/>
              </a:rPr>
              <a:t>Ed25519-signed keys — only the seller can mint a valid one</a:t>
            </a:r>
            <a:endParaRPr lang="en-US" sz="1400" dirty="0"/>
          </a:p>
        </p:txBody>
      </p:sp>
      <p:sp>
        <p:nvSpPr>
          <p:cNvPr id="8" name="Shape 5"/>
          <p:cNvSpPr/>
          <p:nvPr/>
        </p:nvSpPr>
        <p:spPr>
          <a:xfrm>
            <a:off x="548640" y="3012948"/>
            <a:ext cx="585216" cy="585216"/>
          </a:xfrm>
          <a:prstGeom prst="ellipse">
            <a:avLst/>
          </a:prstGeom>
          <a:solidFill>
            <a:srgbClr val="00C2A8"/>
          </a:solidFill>
          <a:ln/>
        </p:spPr>
      </p:sp>
      <p:pic>
        <p:nvPicPr>
          <p:cNvPr id="9" name="Image 1" descr="/home/claude/realestate_deck/icons/userCheck_white.png">    </p:cNvPr>
          <p:cNvPicPr>
            <a:picLocks noChangeAspect="1"/>
          </p:cNvPicPr>
          <p:nvPr/>
        </p:nvPicPr>
        <p:blipFill>
          <a:blip r:embed="rId2"/>
          <a:stretch>
            <a:fillRect/>
          </a:stretch>
        </p:blipFill>
        <p:spPr>
          <a:xfrm>
            <a:off x="689092" y="3153400"/>
            <a:ext cx="304312" cy="304312"/>
          </a:xfrm>
          <a:prstGeom prst="rect">
            <a:avLst/>
          </a:prstGeom>
        </p:spPr>
      </p:pic>
      <p:sp>
        <p:nvSpPr>
          <p:cNvPr id="10" name="Text 6"/>
          <p:cNvSpPr/>
          <p:nvPr/>
        </p:nvSpPr>
        <p:spPr>
          <a:xfrm>
            <a:off x="1389888" y="2807208"/>
            <a:ext cx="10253167" cy="996696"/>
          </a:xfrm>
          <a:prstGeom prst="rect">
            <a:avLst/>
          </a:prstGeom>
          <a:noFill/>
          <a:ln/>
        </p:spPr>
        <p:txBody>
          <a:bodyPr wrap="square" lIns="0" tIns="0" rIns="0" bIns="0" rtlCol="0" anchor="ctr"/>
          <a:lstStyle/>
          <a:p>
            <a:pPr algn="l" indent="0" marL="0">
              <a:lnSpc>
                <a:spcPct val="112000"/>
              </a:lnSpc>
              <a:buNone/>
            </a:pPr>
            <a:r>
              <a:rPr lang="en-US" sz="1400" dirty="0">
                <a:solidFill>
                  <a:srgbClr val="3A3F55"/>
                </a:solidFill>
                <a:latin typeface="Calibri" pitchFamily="34" charset="0"/>
                <a:ea typeface="Calibri" pitchFamily="34" charset="-122"/>
                <a:cs typeface="Calibri" pitchFamily="34" charset="-120"/>
              </a:rPr>
              <a:t>Named-customer keys with optional expiry, verified offline on every load</a:t>
            </a:r>
            <a:endParaRPr lang="en-US" sz="1400" dirty="0"/>
          </a:p>
        </p:txBody>
      </p:sp>
      <p:sp>
        <p:nvSpPr>
          <p:cNvPr id="11" name="Shape 7"/>
          <p:cNvSpPr/>
          <p:nvPr/>
        </p:nvSpPr>
        <p:spPr>
          <a:xfrm>
            <a:off x="548640" y="4265676"/>
            <a:ext cx="585216" cy="585216"/>
          </a:xfrm>
          <a:prstGeom prst="ellipse">
            <a:avLst/>
          </a:prstGeom>
          <a:solidFill>
            <a:srgbClr val="00C2A8"/>
          </a:solidFill>
          <a:ln/>
        </p:spPr>
      </p:sp>
      <p:pic>
        <p:nvPicPr>
          <p:cNvPr id="12" name="Image 2" descr="/home/claude/realestate_deck/icons/unlock_white.png">    </p:cNvPr>
          <p:cNvPicPr>
            <a:picLocks noChangeAspect="1"/>
          </p:cNvPicPr>
          <p:nvPr/>
        </p:nvPicPr>
        <p:blipFill>
          <a:blip r:embed="rId3"/>
          <a:stretch>
            <a:fillRect/>
          </a:stretch>
        </p:blipFill>
        <p:spPr>
          <a:xfrm>
            <a:off x="689092" y="4406128"/>
            <a:ext cx="304312" cy="304312"/>
          </a:xfrm>
          <a:prstGeom prst="rect">
            <a:avLst/>
          </a:prstGeom>
        </p:spPr>
      </p:pic>
      <p:sp>
        <p:nvSpPr>
          <p:cNvPr id="13" name="Text 8"/>
          <p:cNvSpPr/>
          <p:nvPr/>
        </p:nvSpPr>
        <p:spPr>
          <a:xfrm>
            <a:off x="1389888" y="4059936"/>
            <a:ext cx="10253167" cy="996696"/>
          </a:xfrm>
          <a:prstGeom prst="rect">
            <a:avLst/>
          </a:prstGeom>
          <a:noFill/>
          <a:ln/>
        </p:spPr>
        <p:txBody>
          <a:bodyPr wrap="square" lIns="0" tIns="0" rIns="0" bIns="0" rtlCol="0" anchor="ctr"/>
          <a:lstStyle/>
          <a:p>
            <a:pPr algn="l" indent="0" marL="0">
              <a:lnSpc>
                <a:spcPct val="112000"/>
              </a:lnSpc>
              <a:buNone/>
            </a:pPr>
            <a:r>
              <a:rPr lang="en-US" sz="1400" dirty="0">
                <a:solidFill>
                  <a:srgbClr val="3A3F55"/>
                </a:solidFill>
                <a:latin typeface="Calibri" pitchFamily="34" charset="0"/>
                <a:ea typeface="Calibri" pitchFamily="34" charset="-122"/>
                <a:cs typeface="Calibri" pitchFamily="34" charset="-120"/>
              </a:rPr>
              <a:t>Ships in a visible dev mode until real keys are generated — never locks you out of your own build</a:t>
            </a:r>
            <a:endParaRPr lang="en-US" sz="1400" dirty="0"/>
          </a:p>
        </p:txBody>
      </p:sp>
      <p:sp>
        <p:nvSpPr>
          <p:cNvPr id="14" name="Shape 9"/>
          <p:cNvSpPr/>
          <p:nvPr/>
        </p:nvSpPr>
        <p:spPr>
          <a:xfrm>
            <a:off x="548640" y="5518404"/>
            <a:ext cx="585216" cy="585216"/>
          </a:xfrm>
          <a:prstGeom prst="ellipse">
            <a:avLst/>
          </a:prstGeom>
          <a:solidFill>
            <a:srgbClr val="00C2A8"/>
          </a:solidFill>
          <a:ln/>
        </p:spPr>
      </p:sp>
      <p:pic>
        <p:nvPicPr>
          <p:cNvPr id="15" name="Image 3" descr="/home/claude/realestate_deck/icons/alertTriangle_white.png">    </p:cNvPr>
          <p:cNvPicPr>
            <a:picLocks noChangeAspect="1"/>
          </p:cNvPicPr>
          <p:nvPr/>
        </p:nvPicPr>
        <p:blipFill>
          <a:blip r:embed="rId4"/>
          <a:stretch>
            <a:fillRect/>
          </a:stretch>
        </p:blipFill>
        <p:spPr>
          <a:xfrm>
            <a:off x="689092" y="5658856"/>
            <a:ext cx="304312" cy="304312"/>
          </a:xfrm>
          <a:prstGeom prst="rect">
            <a:avLst/>
          </a:prstGeom>
        </p:spPr>
      </p:pic>
      <p:sp>
        <p:nvSpPr>
          <p:cNvPr id="16" name="Text 10"/>
          <p:cNvSpPr/>
          <p:nvPr/>
        </p:nvSpPr>
        <p:spPr>
          <a:xfrm>
            <a:off x="1389888" y="5312664"/>
            <a:ext cx="10253167" cy="996696"/>
          </a:xfrm>
          <a:prstGeom prst="rect">
            <a:avLst/>
          </a:prstGeom>
          <a:noFill/>
          <a:ln/>
        </p:spPr>
        <p:txBody>
          <a:bodyPr wrap="square" lIns="0" tIns="0" rIns="0" bIns="0" rtlCol="0" anchor="ctr"/>
          <a:lstStyle/>
          <a:p>
            <a:pPr algn="l" indent="0" marL="0">
              <a:lnSpc>
                <a:spcPct val="112000"/>
              </a:lnSpc>
              <a:buNone/>
            </a:pPr>
            <a:r>
              <a:rPr lang="en-US" sz="1400" dirty="0">
                <a:solidFill>
                  <a:srgbClr val="3A3F55"/>
                </a:solidFill>
                <a:latin typeface="Calibri" pitchFamily="34" charset="0"/>
                <a:ea typeface="Calibri" pitchFamily="34" charset="-122"/>
                <a:cs typeface="Calibri" pitchFamily="34" charset="-120"/>
              </a:rPr>
              <a:t>Honest about its ceiling: stops casual sharing, not a determined attacker — a real license server is a separate, bigger step if needed</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11094415" cy="822960"/>
          </a:xfrm>
          <a:prstGeom prst="rect">
            <a:avLst/>
          </a:prstGeom>
          <a:noFill/>
          <a:ln/>
        </p:spPr>
        <p:txBody>
          <a:bodyPr wrap="square" lIns="0" tIns="0" rIns="0" bIns="0" rtlCol="0" anchor="t"/>
          <a:lstStyle/>
          <a:p>
            <a:pPr algn="l" indent="0" marL="0">
              <a:buNone/>
            </a:pPr>
            <a:r>
              <a:rPr lang="en-US" sz="3000" b="1" dirty="0">
                <a:solidFill>
                  <a:srgbClr val="1E2761"/>
                </a:solidFill>
                <a:latin typeface="Cambria" pitchFamily="34" charset="0"/>
                <a:ea typeface="Cambria" pitchFamily="34" charset="-122"/>
                <a:cs typeface="Cambria" pitchFamily="34" charset="-120"/>
              </a:rPr>
              <a:t>A Running Start in Every State</a:t>
            </a:r>
            <a:endParaRPr lang="en-US" sz="3000" dirty="0"/>
          </a:p>
        </p:txBody>
      </p:sp>
      <p:sp>
        <p:nvSpPr>
          <p:cNvPr id="3" name="Text 1"/>
          <p:cNvSpPr/>
          <p:nvPr/>
        </p:nvSpPr>
        <p:spPr>
          <a:xfrm>
            <a:off x="548640" y="6473952"/>
            <a:ext cx="2743200" cy="274320"/>
          </a:xfrm>
          <a:prstGeom prst="rect">
            <a:avLst/>
          </a:prstGeom>
          <a:noFill/>
          <a:ln/>
        </p:spPr>
        <p:txBody>
          <a:bodyPr wrap="square" lIns="0" tIns="0" rIns="0" bIns="0" rtlCol="0" anchor="ctr"/>
          <a:lstStyle/>
          <a:p>
            <a:pPr algn="l" indent="0" marL="0">
              <a:buNone/>
            </a:pPr>
            <a:r>
              <a:rPr lang="en-US" sz="950" dirty="0">
                <a:solidFill>
                  <a:srgbClr val="9AA5C4"/>
                </a:solidFill>
                <a:latin typeface="Calibri" pitchFamily="34" charset="0"/>
                <a:ea typeface="Calibri" pitchFamily="34" charset="-122"/>
                <a:cs typeface="Calibri" pitchFamily="34" charset="-120"/>
              </a:rPr>
              <a:t>REVDS</a:t>
            </a:r>
            <a:endParaRPr lang="en-US" sz="950" dirty="0"/>
          </a:p>
        </p:txBody>
      </p:sp>
      <p:sp>
        <p:nvSpPr>
          <p:cNvPr id="4" name="Text 2"/>
          <p:cNvSpPr/>
          <p:nvPr/>
        </p:nvSpPr>
        <p:spPr>
          <a:xfrm>
            <a:off x="10545775" y="6473952"/>
            <a:ext cx="1097280" cy="274320"/>
          </a:xfrm>
          <a:prstGeom prst="rect">
            <a:avLst/>
          </a:prstGeom>
          <a:noFill/>
          <a:ln/>
        </p:spPr>
        <p:txBody>
          <a:bodyPr wrap="square" lIns="0" tIns="0" rIns="0" bIns="0" rtlCol="0" anchor="ctr"/>
          <a:lstStyle/>
          <a:p>
            <a:pPr algn="r" indent="0" marL="0">
              <a:buNone/>
            </a:pPr>
            <a:r>
              <a:rPr lang="en-US" sz="950" dirty="0">
                <a:solidFill>
                  <a:srgbClr val="9AA5C4"/>
                </a:solidFill>
                <a:latin typeface="Calibri" pitchFamily="34" charset="0"/>
                <a:ea typeface="Calibri" pitchFamily="34" charset="-122"/>
                <a:cs typeface="Calibri" pitchFamily="34" charset="-120"/>
              </a:rPr>
              <a:t>12 / 15</a:t>
            </a:r>
            <a:endParaRPr lang="en-US" sz="950" dirty="0"/>
          </a:p>
        </p:txBody>
      </p:sp>
      <p:sp>
        <p:nvSpPr>
          <p:cNvPr id="5" name="Shape 3"/>
          <p:cNvSpPr/>
          <p:nvPr/>
        </p:nvSpPr>
        <p:spPr>
          <a:xfrm>
            <a:off x="548640" y="2491740"/>
            <a:ext cx="777240" cy="777240"/>
          </a:xfrm>
          <a:prstGeom prst="ellipse">
            <a:avLst/>
          </a:prstGeom>
          <a:solidFill>
            <a:srgbClr val="00C2A8"/>
          </a:solidFill>
          <a:ln/>
        </p:spPr>
      </p:sp>
      <p:pic>
        <p:nvPicPr>
          <p:cNvPr id="6" name="Image 0" descr="/home/claude/realestate_deck/icons/globe_white.png">    </p:cNvPr>
          <p:cNvPicPr>
            <a:picLocks noChangeAspect="1"/>
          </p:cNvPicPr>
          <p:nvPr/>
        </p:nvPicPr>
        <p:blipFill>
          <a:blip r:embed="rId1"/>
          <a:stretch>
            <a:fillRect/>
          </a:stretch>
        </p:blipFill>
        <p:spPr>
          <a:xfrm>
            <a:off x="735178" y="2678278"/>
            <a:ext cx="404165" cy="404165"/>
          </a:xfrm>
          <a:prstGeom prst="rect">
            <a:avLst/>
          </a:prstGeom>
        </p:spPr>
      </p:pic>
      <p:sp>
        <p:nvSpPr>
          <p:cNvPr id="7" name="Text 4"/>
          <p:cNvSpPr/>
          <p:nvPr/>
        </p:nvSpPr>
        <p:spPr>
          <a:xfrm>
            <a:off x="1581912" y="2194560"/>
            <a:ext cx="10061143" cy="1371600"/>
          </a:xfrm>
          <a:prstGeom prst="rect">
            <a:avLst/>
          </a:prstGeom>
          <a:noFill/>
          <a:ln/>
        </p:spPr>
        <p:txBody>
          <a:bodyPr wrap="square" lIns="0" tIns="0" rIns="0" bIns="0" rtlCol="0" anchor="ctr"/>
          <a:lstStyle/>
          <a:p>
            <a:pPr algn="l" indent="0" marL="0">
              <a:lnSpc>
                <a:spcPct val="112000"/>
              </a:lnSpc>
              <a:buNone/>
            </a:pPr>
            <a:r>
              <a:rPr lang="en-US" sz="1700" dirty="0">
                <a:solidFill>
                  <a:srgbClr val="3A3F55"/>
                </a:solidFill>
                <a:latin typeface="Calibri" pitchFamily="34" charset="0"/>
                <a:ea typeface="Calibri" pitchFamily="34" charset="-122"/>
                <a:cs typeface="Calibri" pitchFamily="34" charset="-120"/>
              </a:rPr>
              <a:t>Property tax, transfer tax, construction cost index, cap rate, price/sqft, and rent benchmarks for all 50 states</a:t>
            </a:r>
            <a:endParaRPr lang="en-US" sz="1700" dirty="0"/>
          </a:p>
        </p:txBody>
      </p:sp>
      <p:sp>
        <p:nvSpPr>
          <p:cNvPr id="8" name="Shape 5"/>
          <p:cNvSpPr/>
          <p:nvPr/>
        </p:nvSpPr>
        <p:spPr>
          <a:xfrm>
            <a:off x="548640" y="4411980"/>
            <a:ext cx="777240" cy="777240"/>
          </a:xfrm>
          <a:prstGeom prst="ellipse">
            <a:avLst/>
          </a:prstGeom>
          <a:solidFill>
            <a:srgbClr val="00C2A8"/>
          </a:solidFill>
          <a:ln/>
        </p:spPr>
      </p:sp>
      <p:pic>
        <p:nvPicPr>
          <p:cNvPr id="9" name="Image 1" descr="/home/claude/realestate_deck/icons/fileText_white.png">    </p:cNvPr>
          <p:cNvPicPr>
            <a:picLocks noChangeAspect="1"/>
          </p:cNvPicPr>
          <p:nvPr/>
        </p:nvPicPr>
        <p:blipFill>
          <a:blip r:embed="rId2"/>
          <a:stretch>
            <a:fillRect/>
          </a:stretch>
        </p:blipFill>
        <p:spPr>
          <a:xfrm>
            <a:off x="735178" y="4598518"/>
            <a:ext cx="404165" cy="404165"/>
          </a:xfrm>
          <a:prstGeom prst="rect">
            <a:avLst/>
          </a:prstGeom>
        </p:spPr>
      </p:pic>
      <p:sp>
        <p:nvSpPr>
          <p:cNvPr id="10" name="Text 6"/>
          <p:cNvSpPr/>
          <p:nvPr/>
        </p:nvSpPr>
        <p:spPr>
          <a:xfrm>
            <a:off x="1581912" y="4114800"/>
            <a:ext cx="10061143" cy="1371600"/>
          </a:xfrm>
          <a:prstGeom prst="rect">
            <a:avLst/>
          </a:prstGeom>
          <a:noFill/>
          <a:ln/>
        </p:spPr>
        <p:txBody>
          <a:bodyPr wrap="square" lIns="0" tIns="0" rIns="0" bIns="0" rtlCol="0" anchor="ctr"/>
          <a:lstStyle/>
          <a:p>
            <a:pPr algn="l" indent="0" marL="0">
              <a:lnSpc>
                <a:spcPct val="112000"/>
              </a:lnSpc>
              <a:buNone/>
            </a:pPr>
            <a:r>
              <a:rPr lang="en-US" sz="1700" dirty="0">
                <a:solidFill>
                  <a:srgbClr val="3A3F55"/>
                </a:solidFill>
                <a:latin typeface="Calibri" pitchFamily="34" charset="0"/>
                <a:ea typeface="Calibri" pitchFamily="34" charset="-122"/>
                <a:cs typeface="Calibri" pitchFamily="34" charset="-120"/>
              </a:rPr>
              <a:t>Illustrative starting assumptions, clearly labeled and fully editable — not live comps</a:t>
            </a:r>
            <a:endParaRPr lang="en-US" sz="17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11094415" cy="822960"/>
          </a:xfrm>
          <a:prstGeom prst="rect">
            <a:avLst/>
          </a:prstGeom>
          <a:noFill/>
          <a:ln/>
        </p:spPr>
        <p:txBody>
          <a:bodyPr wrap="square" lIns="0" tIns="0" rIns="0" bIns="0" rtlCol="0" anchor="t"/>
          <a:lstStyle/>
          <a:p>
            <a:pPr algn="l" indent="0" marL="0">
              <a:buNone/>
            </a:pPr>
            <a:r>
              <a:rPr lang="en-US" sz="3000" b="1" dirty="0">
                <a:solidFill>
                  <a:srgbClr val="1E2761"/>
                </a:solidFill>
                <a:latin typeface="Cambria" pitchFamily="34" charset="0"/>
                <a:ea typeface="Cambria" pitchFamily="34" charset="-122"/>
                <a:cs typeface="Cambria" pitchFamily="34" charset="-120"/>
              </a:rPr>
              <a:t>How REVDS Compares</a:t>
            </a:r>
            <a:endParaRPr lang="en-US" sz="3000" dirty="0"/>
          </a:p>
        </p:txBody>
      </p:sp>
      <p:sp>
        <p:nvSpPr>
          <p:cNvPr id="3" name="Text 1"/>
          <p:cNvSpPr/>
          <p:nvPr/>
        </p:nvSpPr>
        <p:spPr>
          <a:xfrm>
            <a:off x="548640" y="6473952"/>
            <a:ext cx="2743200" cy="274320"/>
          </a:xfrm>
          <a:prstGeom prst="rect">
            <a:avLst/>
          </a:prstGeom>
          <a:noFill/>
          <a:ln/>
        </p:spPr>
        <p:txBody>
          <a:bodyPr wrap="square" lIns="0" tIns="0" rIns="0" bIns="0" rtlCol="0" anchor="ctr"/>
          <a:lstStyle/>
          <a:p>
            <a:pPr algn="l" indent="0" marL="0">
              <a:buNone/>
            </a:pPr>
            <a:r>
              <a:rPr lang="en-US" sz="950" dirty="0">
                <a:solidFill>
                  <a:srgbClr val="9AA5C4"/>
                </a:solidFill>
                <a:latin typeface="Calibri" pitchFamily="34" charset="0"/>
                <a:ea typeface="Calibri" pitchFamily="34" charset="-122"/>
                <a:cs typeface="Calibri" pitchFamily="34" charset="-120"/>
              </a:rPr>
              <a:t>REVDS</a:t>
            </a:r>
            <a:endParaRPr lang="en-US" sz="950" dirty="0"/>
          </a:p>
        </p:txBody>
      </p:sp>
      <p:sp>
        <p:nvSpPr>
          <p:cNvPr id="4" name="Text 2"/>
          <p:cNvSpPr/>
          <p:nvPr/>
        </p:nvSpPr>
        <p:spPr>
          <a:xfrm>
            <a:off x="10545775" y="6473952"/>
            <a:ext cx="1097280" cy="274320"/>
          </a:xfrm>
          <a:prstGeom prst="rect">
            <a:avLst/>
          </a:prstGeom>
          <a:noFill/>
          <a:ln/>
        </p:spPr>
        <p:txBody>
          <a:bodyPr wrap="square" lIns="0" tIns="0" rIns="0" bIns="0" rtlCol="0" anchor="ctr"/>
          <a:lstStyle/>
          <a:p>
            <a:pPr algn="r" indent="0" marL="0">
              <a:buNone/>
            </a:pPr>
            <a:r>
              <a:rPr lang="en-US" sz="950" dirty="0">
                <a:solidFill>
                  <a:srgbClr val="9AA5C4"/>
                </a:solidFill>
                <a:latin typeface="Calibri" pitchFamily="34" charset="0"/>
                <a:ea typeface="Calibri" pitchFamily="34" charset="-122"/>
                <a:cs typeface="Calibri" pitchFamily="34" charset="-120"/>
              </a:rPr>
              <a:t>13 / 15</a:t>
            </a:r>
            <a:endParaRPr lang="en-US" sz="95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548640" y="1325880"/>
          <a:ext cx="11094415" cy="914400"/>
        </p:xfrm>
        <a:graphic>
          <a:graphicData uri="http://schemas.openxmlformats.org/drawingml/2006/table">
            <a:tbl>
              <a:tblPr/>
              <a:tblGrid>
                <a:gridCol w="1775106"/>
                <a:gridCol w="4437766"/>
                <a:gridCol w="4881543"/>
              </a:tblGrid>
              <a:tr h="365760">
                <a:tc>
                  <a:txBody>
                    <a:bodyPr/>
                    <a:lstStyle/>
                    <a:p>
                      <a:pPr algn="l" indent="0" marL="0">
                        <a:buNone/>
                      </a:pPr>
                      <a:r>
                        <a:rPr lang="en-US" sz="1250" b="1" dirty="0">
                          <a:solidFill>
                            <a:srgbClr val="FFFFFF"/>
                          </a:solidFill>
                          <a:latin typeface="Calibri" pitchFamily="34" charset="0"/>
                          <a:ea typeface="Calibri" pitchFamily="34" charset="-122"/>
                          <a:cs typeface="Calibri" pitchFamily="34" charset="-120"/>
                        </a:rPr>
                        <a:t>Category</a:t>
                      </a:r>
                      <a:endParaRPr lang="en-US" sz="1250" dirty="0">
                        <a:latin typeface="Calibri" charset="0"/>
                        <a:ea typeface="Calibri" charset="0"/>
                        <a:cs typeface="Calibri" charset="0"/>
                      </a:endParaRPr>
                    </a:p>
                  </a:txBody>
                  <a:tcPr marL="101600" marR="101600" marT="50800" marB="50800" anchor="ctr">
                    <a:lnL w="0" cap="flat" cmpd="sng" algn="ctr">
                      <a:noFill/>
                    </a:lnL>
                    <a:lnR w="0" cap="flat" cmpd="sng" algn="ctr">
                      <a:noFill/>
                    </a:lnR>
                    <a:lnT w="9525" cap="flat" cmpd="sng" algn="ctr">
                      <a:solidFill>
                        <a:srgbClr val="1E2761"/>
                      </a:solidFill>
                      <a:prstDash val="solid"/>
                      <a:round/>
                      <a:headEnd type="none" w="med" len="med"/>
                      <a:tailEnd type="none" w="med" len="med"/>
                    </a:lnT>
                    <a:lnB w="0" cap="flat" cmpd="sng" algn="ctr">
                      <a:noFill/>
                    </a:lnB>
                    <a:solidFill>
                      <a:srgbClr val="1E2761"/>
                    </a:solidFill>
                  </a:tcPr>
                </a:tc>
                <a:tc>
                  <a:txBody>
                    <a:bodyPr/>
                    <a:lstStyle/>
                    <a:p>
                      <a:pPr algn="l" indent="0" marL="0">
                        <a:buNone/>
                      </a:pPr>
                      <a:r>
                        <a:rPr lang="en-US" sz="1250" b="1" dirty="0">
                          <a:solidFill>
                            <a:srgbClr val="FFFFFF"/>
                          </a:solidFill>
                          <a:latin typeface="Calibri" pitchFamily="34" charset="0"/>
                          <a:ea typeface="Calibri" pitchFamily="34" charset="-122"/>
                          <a:cs typeface="Calibri" pitchFamily="34" charset="-120"/>
                        </a:rPr>
                        <a:t>REVDS</a:t>
                      </a:r>
                      <a:endParaRPr lang="en-US" sz="1250" dirty="0">
                        <a:latin typeface="Calibri" charset="0"/>
                        <a:ea typeface="Calibri" charset="0"/>
                        <a:cs typeface="Calibri" charset="0"/>
                      </a:endParaRPr>
                    </a:p>
                  </a:txBody>
                  <a:tcPr marL="101600" marR="101600" marT="50800" marB="50800" anchor="ctr">
                    <a:lnL w="0" cap="flat" cmpd="sng" algn="ctr">
                      <a:noFill/>
                    </a:lnL>
                    <a:lnR w="0" cap="flat" cmpd="sng" algn="ctr">
                      <a:noFill/>
                    </a:lnR>
                    <a:lnT w="9525" cap="flat" cmpd="sng" algn="ctr">
                      <a:solidFill>
                        <a:srgbClr val="1E2761"/>
                      </a:solidFill>
                      <a:prstDash val="solid"/>
                      <a:round/>
                      <a:headEnd type="none" w="med" len="med"/>
                      <a:tailEnd type="none" w="med" len="med"/>
                    </a:lnT>
                    <a:lnB w="0" cap="flat" cmpd="sng" algn="ctr">
                      <a:noFill/>
                    </a:lnB>
                    <a:solidFill>
                      <a:srgbClr val="1E2761"/>
                    </a:solidFill>
                  </a:tcPr>
                </a:tc>
                <a:tc>
                  <a:txBody>
                    <a:bodyPr/>
                    <a:lstStyle/>
                    <a:p>
                      <a:pPr algn="l" indent="0" marL="0">
                        <a:buNone/>
                      </a:pPr>
                      <a:r>
                        <a:rPr lang="en-US" sz="1250" b="1" dirty="0">
                          <a:solidFill>
                            <a:srgbClr val="FFFFFF"/>
                          </a:solidFill>
                          <a:latin typeface="Calibri" pitchFamily="34" charset="0"/>
                          <a:ea typeface="Calibri" pitchFamily="34" charset="-122"/>
                          <a:cs typeface="Calibri" pitchFamily="34" charset="-120"/>
                        </a:rPr>
                        <a:t>Spreadsheets &amp; Enterprise Platforms (Excel, ARGUS)</a:t>
                      </a:r>
                      <a:endParaRPr lang="en-US" sz="1250" dirty="0">
                        <a:latin typeface="Calibri" charset="0"/>
                        <a:ea typeface="Calibri" charset="0"/>
                        <a:cs typeface="Calibri" charset="0"/>
                      </a:endParaRPr>
                    </a:p>
                  </a:txBody>
                  <a:tcPr marL="101600" marR="101600" marT="50800" marB="50800" anchor="ctr">
                    <a:lnL w="0" cap="flat" cmpd="sng" algn="ctr">
                      <a:noFill/>
                    </a:lnL>
                    <a:lnR w="0" cap="flat" cmpd="sng" algn="ctr">
                      <a:noFill/>
                    </a:lnR>
                    <a:lnT w="9525" cap="flat" cmpd="sng" algn="ctr">
                      <a:solidFill>
                        <a:srgbClr val="1E2761"/>
                      </a:solidFill>
                      <a:prstDash val="solid"/>
                      <a:round/>
                      <a:headEnd type="none" w="med" len="med"/>
                      <a:tailEnd type="none" w="med" len="med"/>
                    </a:lnT>
                    <a:lnB w="0" cap="flat" cmpd="sng" algn="ctr">
                      <a:noFill/>
                    </a:lnB>
                    <a:solidFill>
                      <a:srgbClr val="1E2761"/>
                    </a:solidFill>
                  </a:tcPr>
                </a:tc>
              </a:tr>
              <a:tr h="566928">
                <a:tc>
                  <a:txBody>
                    <a:bodyPr/>
                    <a:lstStyle/>
                    <a:p>
                      <a:pPr algn="l" indent="0" marL="0">
                        <a:buNone/>
                      </a:pPr>
                      <a:r>
                        <a:rPr lang="en-US" sz="1050" b="1" dirty="0">
                          <a:solidFill>
                            <a:srgbClr val="1E2761"/>
                          </a:solidFill>
                          <a:latin typeface="Calibri" pitchFamily="34" charset="0"/>
                          <a:ea typeface="Calibri" pitchFamily="34" charset="-122"/>
                          <a:cs typeface="Calibri" pitchFamily="34" charset="-120"/>
                        </a:rPr>
                        <a:t>Calculation integrity</a:t>
                      </a:r>
                      <a:endParaRPr lang="en-US" sz="1050" dirty="0">
                        <a:latin typeface="Calibri" charset="0"/>
                        <a:ea typeface="Calibri" charset="0"/>
                        <a:cs typeface="Calibri" charset="0"/>
                      </a:endParaRPr>
                    </a:p>
                  </a:txBody>
                  <a:tcPr marL="101600" marR="101600" marT="50800" marB="50800" anchor="ctr">
                    <a:lnL w="0" cap="flat" cmpd="sng" algn="ctr">
                      <a:noFill/>
                    </a:lnL>
                    <a:lnR w="0" cap="flat" cmpd="sng" algn="ctr">
                      <a:noFill/>
                    </a:lnR>
                    <a:lnT w="9525" cap="flat" cmpd="sng" algn="ctr">
                      <a:solidFill>
                        <a:srgbClr val="D8E2F3"/>
                      </a:solidFill>
                      <a:prstDash val="solid"/>
                      <a:round/>
                      <a:headEnd type="none" w="med" len="med"/>
                      <a:tailEnd type="none" w="med" len="med"/>
                    </a:lnT>
                    <a:lnB w="0" cap="flat" cmpd="sng" algn="ctr">
                      <a:noFill/>
                    </a:lnB>
                    <a:solidFill>
                      <a:srgbClr val="FFFFFF"/>
                    </a:solidFill>
                  </a:tcPr>
                </a:tc>
                <a:tc>
                  <a:txBody>
                    <a:bodyPr/>
                    <a:lstStyle/>
                    <a:p>
                      <a:pPr algn="l" indent="0" marL="0">
                        <a:buNone/>
                      </a:pPr>
                      <a:r>
                        <a:rPr lang="en-US" sz="1050" dirty="0">
                          <a:solidFill>
                            <a:srgbClr val="3A3F55"/>
                          </a:solidFill>
                          <a:latin typeface="Calibri" pitchFamily="34" charset="0"/>
                          <a:ea typeface="Calibri" pitchFamily="34" charset="-122"/>
                          <a:cs typeface="Calibri" pitchFamily="34" charset="-120"/>
                        </a:rPr>
                        <a:t>40 automated self-test assertions, pure-function engine</a:t>
                      </a:r>
                      <a:endParaRPr lang="en-US" sz="1050" dirty="0">
                        <a:latin typeface="Calibri" charset="0"/>
                        <a:ea typeface="Calibri" charset="0"/>
                        <a:cs typeface="Calibri" charset="0"/>
                      </a:endParaRPr>
                    </a:p>
                  </a:txBody>
                  <a:tcPr marL="101600" marR="101600" marT="50800" marB="50800" anchor="ctr">
                    <a:lnL w="0" cap="flat" cmpd="sng" algn="ctr">
                      <a:noFill/>
                    </a:lnL>
                    <a:lnR w="0" cap="flat" cmpd="sng" algn="ctr">
                      <a:noFill/>
                    </a:lnR>
                    <a:lnT w="9525" cap="flat" cmpd="sng" algn="ctr">
                      <a:solidFill>
                        <a:srgbClr val="D8E2F3"/>
                      </a:solidFill>
                      <a:prstDash val="solid"/>
                      <a:round/>
                      <a:headEnd type="none" w="med" len="med"/>
                      <a:tailEnd type="none" w="med" len="med"/>
                    </a:lnT>
                    <a:lnB w="0" cap="flat" cmpd="sng" algn="ctr">
                      <a:noFill/>
                    </a:lnB>
                    <a:solidFill>
                      <a:srgbClr val="FFFFFF"/>
                    </a:solidFill>
                  </a:tcPr>
                </a:tc>
                <a:tc>
                  <a:txBody>
                    <a:bodyPr/>
                    <a:lstStyle/>
                    <a:p>
                      <a:pPr algn="l" indent="0" marL="0">
                        <a:buNone/>
                      </a:pPr>
                      <a:r>
                        <a:rPr lang="en-US" sz="1050" dirty="0">
                          <a:solidFill>
                            <a:srgbClr val="6B7280"/>
                          </a:solidFill>
                          <a:latin typeface="Calibri" pitchFamily="34" charset="0"/>
                          <a:ea typeface="Calibri" pitchFamily="34" charset="-122"/>
                          <a:cs typeface="Calibri" pitchFamily="34" charset="-120"/>
                        </a:rPr>
                        <a:t>Manual formulas, easy to silently break</a:t>
                      </a:r>
                      <a:endParaRPr lang="en-US" sz="1050" dirty="0">
                        <a:latin typeface="Calibri" charset="0"/>
                        <a:ea typeface="Calibri" charset="0"/>
                        <a:cs typeface="Calibri" charset="0"/>
                      </a:endParaRPr>
                    </a:p>
                  </a:txBody>
                  <a:tcPr marL="101600" marR="101600" marT="50800" marB="50800" anchor="ctr">
                    <a:lnL w="0" cap="flat" cmpd="sng" algn="ctr">
                      <a:noFill/>
                    </a:lnL>
                    <a:lnR w="0" cap="flat" cmpd="sng" algn="ctr">
                      <a:noFill/>
                    </a:lnR>
                    <a:lnT w="9525" cap="flat" cmpd="sng" algn="ctr">
                      <a:solidFill>
                        <a:srgbClr val="D8E2F3"/>
                      </a:solidFill>
                      <a:prstDash val="solid"/>
                      <a:round/>
                      <a:headEnd type="none" w="med" len="med"/>
                      <a:tailEnd type="none" w="med" len="med"/>
                    </a:lnT>
                    <a:lnB w="0" cap="flat" cmpd="sng" algn="ctr">
                      <a:noFill/>
                    </a:lnB>
                    <a:solidFill>
                      <a:srgbClr val="FFFFFF"/>
                    </a:solidFill>
                  </a:tcPr>
                </a:tc>
              </a:tr>
              <a:tr h="566928">
                <a:tc>
                  <a:txBody>
                    <a:bodyPr/>
                    <a:lstStyle/>
                    <a:p>
                      <a:pPr algn="l" indent="0" marL="0">
                        <a:buNone/>
                      </a:pPr>
                      <a:r>
                        <a:rPr lang="en-US" sz="1050" b="1" dirty="0">
                          <a:solidFill>
                            <a:srgbClr val="1E2761"/>
                          </a:solidFill>
                          <a:latin typeface="Calibri" pitchFamily="34" charset="0"/>
                          <a:ea typeface="Calibri" pitchFamily="34" charset="-122"/>
                          <a:cs typeface="Calibri" pitchFamily="34" charset="-120"/>
                        </a:rPr>
                        <a:t>Data privacy</a:t>
                      </a:r>
                      <a:endParaRPr lang="en-US" sz="1050" dirty="0">
                        <a:latin typeface="Calibri" charset="0"/>
                        <a:ea typeface="Calibri" charset="0"/>
                        <a:cs typeface="Calibri" charset="0"/>
                      </a:endParaRPr>
                    </a:p>
                  </a:txBody>
                  <a:tcPr marL="101600" marR="101600" marT="50800" marB="50800" anchor="ctr">
                    <a:lnL w="0" cap="flat" cmpd="sng" algn="ctr">
                      <a:noFill/>
                    </a:lnL>
                    <a:lnR w="0" cap="flat" cmpd="sng" algn="ctr">
                      <a:noFill/>
                    </a:lnR>
                    <a:lnT w="9525" cap="flat" cmpd="sng" algn="ctr">
                      <a:solidFill>
                        <a:srgbClr val="D8E2F3"/>
                      </a:solidFill>
                      <a:prstDash val="solid"/>
                      <a:round/>
                      <a:headEnd type="none" w="med" len="med"/>
                      <a:tailEnd type="none" w="med" len="med"/>
                    </a:lnT>
                    <a:lnB w="0" cap="flat" cmpd="sng" algn="ctr">
                      <a:noFill/>
                    </a:lnB>
                    <a:solidFill>
                      <a:srgbClr val="EEF3FC"/>
                    </a:solidFill>
                  </a:tcPr>
                </a:tc>
                <a:tc>
                  <a:txBody>
                    <a:bodyPr/>
                    <a:lstStyle/>
                    <a:p>
                      <a:pPr algn="l" indent="0" marL="0">
                        <a:buNone/>
                      </a:pPr>
                      <a:r>
                        <a:rPr lang="en-US" sz="1050" dirty="0">
                          <a:solidFill>
                            <a:srgbClr val="3A3F55"/>
                          </a:solidFill>
                          <a:latin typeface="Calibri" pitchFamily="34" charset="0"/>
                          <a:ea typeface="Calibri" pitchFamily="34" charset="-122"/>
                          <a:cs typeface="Calibri" pitchFamily="34" charset="-120"/>
                        </a:rPr>
                        <a:t>100% offline, no server ever sees your deal</a:t>
                      </a:r>
                      <a:endParaRPr lang="en-US" sz="1050" dirty="0">
                        <a:latin typeface="Calibri" charset="0"/>
                        <a:ea typeface="Calibri" charset="0"/>
                        <a:cs typeface="Calibri" charset="0"/>
                      </a:endParaRPr>
                    </a:p>
                  </a:txBody>
                  <a:tcPr marL="101600" marR="101600" marT="50800" marB="50800" anchor="ctr">
                    <a:lnL w="0" cap="flat" cmpd="sng" algn="ctr">
                      <a:noFill/>
                    </a:lnL>
                    <a:lnR w="0" cap="flat" cmpd="sng" algn="ctr">
                      <a:noFill/>
                    </a:lnR>
                    <a:lnT w="9525" cap="flat" cmpd="sng" algn="ctr">
                      <a:solidFill>
                        <a:srgbClr val="D8E2F3"/>
                      </a:solidFill>
                      <a:prstDash val="solid"/>
                      <a:round/>
                      <a:headEnd type="none" w="med" len="med"/>
                      <a:tailEnd type="none" w="med" len="med"/>
                    </a:lnT>
                    <a:lnB w="0" cap="flat" cmpd="sng" algn="ctr">
                      <a:noFill/>
                    </a:lnB>
                    <a:solidFill>
                      <a:srgbClr val="EEF3FC"/>
                    </a:solidFill>
                  </a:tcPr>
                </a:tc>
                <a:tc>
                  <a:txBody>
                    <a:bodyPr/>
                    <a:lstStyle/>
                    <a:p>
                      <a:pPr algn="l" indent="0" marL="0">
                        <a:buNone/>
                      </a:pPr>
                      <a:r>
                        <a:rPr lang="en-US" sz="1050" dirty="0">
                          <a:solidFill>
                            <a:srgbClr val="6B7280"/>
                          </a:solidFill>
                          <a:latin typeface="Calibri" pitchFamily="34" charset="0"/>
                          <a:ea typeface="Calibri" pitchFamily="34" charset="-122"/>
                          <a:cs typeface="Calibri" pitchFamily="34" charset="-120"/>
                        </a:rPr>
                        <a:t>Cloud tools require uploading sensitive deal data</a:t>
                      </a:r>
                      <a:endParaRPr lang="en-US" sz="1050" dirty="0">
                        <a:latin typeface="Calibri" charset="0"/>
                        <a:ea typeface="Calibri" charset="0"/>
                        <a:cs typeface="Calibri" charset="0"/>
                      </a:endParaRPr>
                    </a:p>
                  </a:txBody>
                  <a:tcPr marL="101600" marR="101600" marT="50800" marB="50800" anchor="ctr">
                    <a:lnL w="0" cap="flat" cmpd="sng" algn="ctr">
                      <a:noFill/>
                    </a:lnL>
                    <a:lnR w="0" cap="flat" cmpd="sng" algn="ctr">
                      <a:noFill/>
                    </a:lnR>
                    <a:lnT w="9525" cap="flat" cmpd="sng" algn="ctr">
                      <a:solidFill>
                        <a:srgbClr val="D8E2F3"/>
                      </a:solidFill>
                      <a:prstDash val="solid"/>
                      <a:round/>
                      <a:headEnd type="none" w="med" len="med"/>
                      <a:tailEnd type="none" w="med" len="med"/>
                    </a:lnT>
                    <a:lnB w="0" cap="flat" cmpd="sng" algn="ctr">
                      <a:noFill/>
                    </a:lnB>
                    <a:solidFill>
                      <a:srgbClr val="EEF3FC"/>
                    </a:solidFill>
                  </a:tcPr>
                </a:tc>
              </a:tr>
              <a:tr h="566928">
                <a:tc>
                  <a:txBody>
                    <a:bodyPr/>
                    <a:lstStyle/>
                    <a:p>
                      <a:pPr algn="l" indent="0" marL="0">
                        <a:buNone/>
                      </a:pPr>
                      <a:r>
                        <a:rPr lang="en-US" sz="1050" b="1" dirty="0">
                          <a:solidFill>
                            <a:srgbClr val="1E2761"/>
                          </a:solidFill>
                          <a:latin typeface="Calibri" pitchFamily="34" charset="0"/>
                          <a:ea typeface="Calibri" pitchFamily="34" charset="-122"/>
                          <a:cs typeface="Calibri" pitchFamily="34" charset="-120"/>
                        </a:rPr>
                        <a:t>Reporting</a:t>
                      </a:r>
                      <a:endParaRPr lang="en-US" sz="1050" dirty="0">
                        <a:latin typeface="Calibri" charset="0"/>
                        <a:ea typeface="Calibri" charset="0"/>
                        <a:cs typeface="Calibri" charset="0"/>
                      </a:endParaRPr>
                    </a:p>
                  </a:txBody>
                  <a:tcPr marL="101600" marR="101600" marT="50800" marB="50800" anchor="ctr">
                    <a:lnL w="0" cap="flat" cmpd="sng" algn="ctr">
                      <a:noFill/>
                    </a:lnL>
                    <a:lnR w="0" cap="flat" cmpd="sng" algn="ctr">
                      <a:noFill/>
                    </a:lnR>
                    <a:lnT w="9525" cap="flat" cmpd="sng" algn="ctr">
                      <a:solidFill>
                        <a:srgbClr val="D8E2F3"/>
                      </a:solidFill>
                      <a:prstDash val="solid"/>
                      <a:round/>
                      <a:headEnd type="none" w="med" len="med"/>
                      <a:tailEnd type="none" w="med" len="med"/>
                    </a:lnT>
                    <a:lnB w="0" cap="flat" cmpd="sng" algn="ctr">
                      <a:noFill/>
                    </a:lnB>
                    <a:solidFill>
                      <a:srgbClr val="FFFFFF"/>
                    </a:solidFill>
                  </a:tcPr>
                </a:tc>
                <a:tc>
                  <a:txBody>
                    <a:bodyPr/>
                    <a:lstStyle/>
                    <a:p>
                      <a:pPr algn="l" indent="0" marL="0">
                        <a:buNone/>
                      </a:pPr>
                      <a:r>
                        <a:rPr lang="en-US" sz="1050" dirty="0">
                          <a:solidFill>
                            <a:srgbClr val="3A3F55"/>
                          </a:solidFill>
                          <a:latin typeface="Calibri" pitchFamily="34" charset="0"/>
                          <a:ea typeface="Calibri" pitchFamily="34" charset="-122"/>
                          <a:cs typeface="Calibri" pitchFamily="34" charset="-120"/>
                        </a:rPr>
                        <a:t>One-click Excel + PDF investment reporting built in</a:t>
                      </a:r>
                      <a:endParaRPr lang="en-US" sz="1050" dirty="0">
                        <a:latin typeface="Calibri" charset="0"/>
                        <a:ea typeface="Calibri" charset="0"/>
                        <a:cs typeface="Calibri" charset="0"/>
                      </a:endParaRPr>
                    </a:p>
                  </a:txBody>
                  <a:tcPr marL="101600" marR="101600" marT="50800" marB="50800" anchor="ctr">
                    <a:lnL w="0" cap="flat" cmpd="sng" algn="ctr">
                      <a:noFill/>
                    </a:lnL>
                    <a:lnR w="0" cap="flat" cmpd="sng" algn="ctr">
                      <a:noFill/>
                    </a:lnR>
                    <a:lnT w="9525" cap="flat" cmpd="sng" algn="ctr">
                      <a:solidFill>
                        <a:srgbClr val="D8E2F3"/>
                      </a:solidFill>
                      <a:prstDash val="solid"/>
                      <a:round/>
                      <a:headEnd type="none" w="med" len="med"/>
                      <a:tailEnd type="none" w="med" len="med"/>
                    </a:lnT>
                    <a:lnB w="0" cap="flat" cmpd="sng" algn="ctr">
                      <a:noFill/>
                    </a:lnB>
                    <a:solidFill>
                      <a:srgbClr val="FFFFFF"/>
                    </a:solidFill>
                  </a:tcPr>
                </a:tc>
                <a:tc>
                  <a:txBody>
                    <a:bodyPr/>
                    <a:lstStyle/>
                    <a:p>
                      <a:pPr algn="l" indent="0" marL="0">
                        <a:buNone/>
                      </a:pPr>
                      <a:r>
                        <a:rPr lang="en-US" sz="1050" dirty="0">
                          <a:solidFill>
                            <a:srgbClr val="6B7280"/>
                          </a:solidFill>
                          <a:latin typeface="Calibri" pitchFamily="34" charset="0"/>
                          <a:ea typeface="Calibri" pitchFamily="34" charset="-122"/>
                          <a:cs typeface="Calibri" pitchFamily="34" charset="-120"/>
                        </a:rPr>
                        <a:t>Manual chart/report building, or expensive add-ons</a:t>
                      </a:r>
                      <a:endParaRPr lang="en-US" sz="1050" dirty="0">
                        <a:latin typeface="Calibri" charset="0"/>
                        <a:ea typeface="Calibri" charset="0"/>
                        <a:cs typeface="Calibri" charset="0"/>
                      </a:endParaRPr>
                    </a:p>
                  </a:txBody>
                  <a:tcPr marL="101600" marR="101600" marT="50800" marB="50800" anchor="ctr">
                    <a:lnL w="0" cap="flat" cmpd="sng" algn="ctr">
                      <a:noFill/>
                    </a:lnL>
                    <a:lnR w="0" cap="flat" cmpd="sng" algn="ctr">
                      <a:noFill/>
                    </a:lnR>
                    <a:lnT w="9525" cap="flat" cmpd="sng" algn="ctr">
                      <a:solidFill>
                        <a:srgbClr val="D8E2F3"/>
                      </a:solidFill>
                      <a:prstDash val="solid"/>
                      <a:round/>
                      <a:headEnd type="none" w="med" len="med"/>
                      <a:tailEnd type="none" w="med" len="med"/>
                    </a:lnT>
                    <a:lnB w="0" cap="flat" cmpd="sng" algn="ctr">
                      <a:noFill/>
                    </a:lnB>
                    <a:solidFill>
                      <a:srgbClr val="FFFFFF"/>
                    </a:solidFill>
                  </a:tcPr>
                </a:tc>
              </a:tr>
              <a:tr h="566928">
                <a:tc>
                  <a:txBody>
                    <a:bodyPr/>
                    <a:lstStyle/>
                    <a:p>
                      <a:pPr algn="l" indent="0" marL="0">
                        <a:buNone/>
                      </a:pPr>
                      <a:r>
                        <a:rPr lang="en-US" sz="1050" b="1" dirty="0">
                          <a:solidFill>
                            <a:srgbClr val="1E2761"/>
                          </a:solidFill>
                          <a:latin typeface="Calibri" pitchFamily="34" charset="0"/>
                          <a:ea typeface="Calibri" pitchFamily="34" charset="-122"/>
                          <a:cs typeface="Calibri" pitchFamily="34" charset="-120"/>
                        </a:rPr>
                        <a:t>Cost model</a:t>
                      </a:r>
                      <a:endParaRPr lang="en-US" sz="1050" dirty="0">
                        <a:latin typeface="Calibri" charset="0"/>
                        <a:ea typeface="Calibri" charset="0"/>
                        <a:cs typeface="Calibri" charset="0"/>
                      </a:endParaRPr>
                    </a:p>
                  </a:txBody>
                  <a:tcPr marL="101600" marR="101600" marT="50800" marB="50800" anchor="ctr">
                    <a:lnL w="0" cap="flat" cmpd="sng" algn="ctr">
                      <a:noFill/>
                    </a:lnL>
                    <a:lnR w="0" cap="flat" cmpd="sng" algn="ctr">
                      <a:noFill/>
                    </a:lnR>
                    <a:lnT w="9525" cap="flat" cmpd="sng" algn="ctr">
                      <a:solidFill>
                        <a:srgbClr val="D8E2F3"/>
                      </a:solidFill>
                      <a:prstDash val="solid"/>
                      <a:round/>
                      <a:headEnd type="none" w="med" len="med"/>
                      <a:tailEnd type="none" w="med" len="med"/>
                    </a:lnT>
                    <a:lnB w="0" cap="flat" cmpd="sng" algn="ctr">
                      <a:noFill/>
                    </a:lnB>
                    <a:solidFill>
                      <a:srgbClr val="EEF3FC"/>
                    </a:solidFill>
                  </a:tcPr>
                </a:tc>
                <a:tc>
                  <a:txBody>
                    <a:bodyPr/>
                    <a:lstStyle/>
                    <a:p>
                      <a:pPr algn="l" indent="0" marL="0">
                        <a:buNone/>
                      </a:pPr>
                      <a:r>
                        <a:rPr lang="en-US" sz="1050" dirty="0">
                          <a:solidFill>
                            <a:srgbClr val="3A3F55"/>
                          </a:solidFill>
                          <a:latin typeface="Calibri" pitchFamily="34" charset="0"/>
                          <a:ea typeface="Calibri" pitchFamily="34" charset="-122"/>
                          <a:cs typeface="Calibri" pitchFamily="34" charset="-120"/>
                        </a:rPr>
                        <a:t>One-time license, no subscription, no per-seat fee</a:t>
                      </a:r>
                      <a:endParaRPr lang="en-US" sz="1050" dirty="0">
                        <a:latin typeface="Calibri" charset="0"/>
                        <a:ea typeface="Calibri" charset="0"/>
                        <a:cs typeface="Calibri" charset="0"/>
                      </a:endParaRPr>
                    </a:p>
                  </a:txBody>
                  <a:tcPr marL="101600" marR="101600" marT="50800" marB="50800" anchor="ctr">
                    <a:lnL w="0" cap="flat" cmpd="sng" algn="ctr">
                      <a:noFill/>
                    </a:lnL>
                    <a:lnR w="0" cap="flat" cmpd="sng" algn="ctr">
                      <a:noFill/>
                    </a:lnR>
                    <a:lnT w="9525" cap="flat" cmpd="sng" algn="ctr">
                      <a:solidFill>
                        <a:srgbClr val="D8E2F3"/>
                      </a:solidFill>
                      <a:prstDash val="solid"/>
                      <a:round/>
                      <a:headEnd type="none" w="med" len="med"/>
                      <a:tailEnd type="none" w="med" len="med"/>
                    </a:lnT>
                    <a:lnB w="0" cap="flat" cmpd="sng" algn="ctr">
                      <a:noFill/>
                    </a:lnB>
                    <a:solidFill>
                      <a:srgbClr val="EEF3FC"/>
                    </a:solidFill>
                  </a:tcPr>
                </a:tc>
                <a:tc>
                  <a:txBody>
                    <a:bodyPr/>
                    <a:lstStyle/>
                    <a:p>
                      <a:pPr algn="l" indent="0" marL="0">
                        <a:buNone/>
                      </a:pPr>
                      <a:r>
                        <a:rPr lang="en-US" sz="1050" dirty="0">
                          <a:solidFill>
                            <a:srgbClr val="6B7280"/>
                          </a:solidFill>
                          <a:latin typeface="Calibri" pitchFamily="34" charset="0"/>
                          <a:ea typeface="Calibri" pitchFamily="34" charset="-122"/>
                          <a:cs typeface="Calibri" pitchFamily="34" charset="-120"/>
                        </a:rPr>
                        <a:t>Recurring per-seat enterprise licensing</a:t>
                      </a:r>
                      <a:endParaRPr lang="en-US" sz="1050" dirty="0">
                        <a:latin typeface="Calibri" charset="0"/>
                        <a:ea typeface="Calibri" charset="0"/>
                        <a:cs typeface="Calibri" charset="0"/>
                      </a:endParaRPr>
                    </a:p>
                  </a:txBody>
                  <a:tcPr marL="101600" marR="101600" marT="50800" marB="50800" anchor="ctr">
                    <a:lnL w="0" cap="flat" cmpd="sng" algn="ctr">
                      <a:noFill/>
                    </a:lnL>
                    <a:lnR w="0" cap="flat" cmpd="sng" algn="ctr">
                      <a:noFill/>
                    </a:lnR>
                    <a:lnT w="9525" cap="flat" cmpd="sng" algn="ctr">
                      <a:solidFill>
                        <a:srgbClr val="D8E2F3"/>
                      </a:solidFill>
                      <a:prstDash val="solid"/>
                      <a:round/>
                      <a:headEnd type="none" w="med" len="med"/>
                      <a:tailEnd type="none" w="med" len="med"/>
                    </a:lnT>
                    <a:lnB w="0" cap="flat" cmpd="sng" algn="ctr">
                      <a:noFill/>
                    </a:lnB>
                    <a:solidFill>
                      <a:srgbClr val="EEF3FC"/>
                    </a:solidFill>
                  </a:tcPr>
                </a:tc>
              </a:tr>
              <a:tr h="566928">
                <a:tc>
                  <a:txBody>
                    <a:bodyPr/>
                    <a:lstStyle/>
                    <a:p>
                      <a:pPr algn="l" indent="0" marL="0">
                        <a:buNone/>
                      </a:pPr>
                      <a:r>
                        <a:rPr lang="en-US" sz="1050" b="1" dirty="0">
                          <a:solidFill>
                            <a:srgbClr val="1E2761"/>
                          </a:solidFill>
                          <a:latin typeface="Calibri" pitchFamily="34" charset="0"/>
                          <a:ea typeface="Calibri" pitchFamily="34" charset="-122"/>
                          <a:cs typeface="Calibri" pitchFamily="34" charset="-120"/>
                        </a:rPr>
                        <a:t>Setup time</a:t>
                      </a:r>
                      <a:endParaRPr lang="en-US" sz="1050" dirty="0">
                        <a:latin typeface="Calibri" charset="0"/>
                        <a:ea typeface="Calibri" charset="0"/>
                        <a:cs typeface="Calibri" charset="0"/>
                      </a:endParaRPr>
                    </a:p>
                  </a:txBody>
                  <a:tcPr marL="101600" marR="101600" marT="50800" marB="50800" anchor="ctr">
                    <a:lnL w="0" cap="flat" cmpd="sng" algn="ctr">
                      <a:noFill/>
                    </a:lnL>
                    <a:lnR w="0" cap="flat" cmpd="sng" algn="ctr">
                      <a:noFill/>
                    </a:lnR>
                    <a:lnT w="9525" cap="flat" cmpd="sng" algn="ctr">
                      <a:solidFill>
                        <a:srgbClr val="D8E2F3"/>
                      </a:solidFill>
                      <a:prstDash val="solid"/>
                      <a:round/>
                      <a:headEnd type="none" w="med" len="med"/>
                      <a:tailEnd type="none" w="med" len="med"/>
                    </a:lnT>
                    <a:lnB w="0" cap="flat" cmpd="sng" algn="ctr">
                      <a:noFill/>
                    </a:lnB>
                    <a:solidFill>
                      <a:srgbClr val="FFFFFF"/>
                    </a:solidFill>
                  </a:tcPr>
                </a:tc>
                <a:tc>
                  <a:txBody>
                    <a:bodyPr/>
                    <a:lstStyle/>
                    <a:p>
                      <a:pPr algn="l" indent="0" marL="0">
                        <a:buNone/>
                      </a:pPr>
                      <a:r>
                        <a:rPr lang="en-US" sz="1050" dirty="0">
                          <a:solidFill>
                            <a:srgbClr val="3A3F55"/>
                          </a:solidFill>
                          <a:latin typeface="Calibri" pitchFamily="34" charset="0"/>
                          <a:ea typeface="Calibri" pitchFamily="34" charset="-122"/>
                          <a:cs typeface="Calibri" pitchFamily="34" charset="-120"/>
                        </a:rPr>
                        <a:t>Open the app and start modeling, no accounts</a:t>
                      </a:r>
                      <a:endParaRPr lang="en-US" sz="1050" dirty="0">
                        <a:latin typeface="Calibri" charset="0"/>
                        <a:ea typeface="Calibri" charset="0"/>
                        <a:cs typeface="Calibri" charset="0"/>
                      </a:endParaRPr>
                    </a:p>
                  </a:txBody>
                  <a:tcPr marL="101600" marR="101600" marT="50800" marB="50800" anchor="ctr">
                    <a:lnL w="0" cap="flat" cmpd="sng" algn="ctr">
                      <a:noFill/>
                    </a:lnL>
                    <a:lnR w="0" cap="flat" cmpd="sng" algn="ctr">
                      <a:noFill/>
                    </a:lnR>
                    <a:lnT w="9525" cap="flat" cmpd="sng" algn="ctr">
                      <a:solidFill>
                        <a:srgbClr val="D8E2F3"/>
                      </a:solidFill>
                      <a:prstDash val="solid"/>
                      <a:round/>
                      <a:headEnd type="none" w="med" len="med"/>
                      <a:tailEnd type="none" w="med" len="med"/>
                    </a:lnT>
                    <a:lnB w="0" cap="flat" cmpd="sng" algn="ctr">
                      <a:noFill/>
                    </a:lnB>
                    <a:solidFill>
                      <a:srgbClr val="FFFFFF"/>
                    </a:solidFill>
                  </a:tcPr>
                </a:tc>
                <a:tc>
                  <a:txBody>
                    <a:bodyPr/>
                    <a:lstStyle/>
                    <a:p>
                      <a:pPr algn="l" indent="0" marL="0">
                        <a:buNone/>
                      </a:pPr>
                      <a:r>
                        <a:rPr lang="en-US" sz="1050" dirty="0">
                          <a:solidFill>
                            <a:srgbClr val="6B7280"/>
                          </a:solidFill>
                          <a:latin typeface="Calibri" pitchFamily="34" charset="0"/>
                          <a:ea typeface="Calibri" pitchFamily="34" charset="-122"/>
                          <a:cs typeface="Calibri" pitchFamily="34" charset="-120"/>
                        </a:rPr>
                        <a:t>Procurement, training, IT setup</a:t>
                      </a:r>
                      <a:endParaRPr lang="en-US" sz="1050" dirty="0">
                        <a:latin typeface="Calibri" charset="0"/>
                        <a:ea typeface="Calibri" charset="0"/>
                        <a:cs typeface="Calibri" charset="0"/>
                      </a:endParaRPr>
                    </a:p>
                  </a:txBody>
                  <a:tcPr marL="101600" marR="101600" marT="50800" marB="50800" anchor="ctr">
                    <a:lnL w="0" cap="flat" cmpd="sng" algn="ctr">
                      <a:noFill/>
                    </a:lnL>
                    <a:lnR w="0" cap="flat" cmpd="sng" algn="ctr">
                      <a:noFill/>
                    </a:lnR>
                    <a:lnT w="9525" cap="flat" cmpd="sng" algn="ctr">
                      <a:solidFill>
                        <a:srgbClr val="D8E2F3"/>
                      </a:solidFill>
                      <a:prstDash val="solid"/>
                      <a:round/>
                      <a:headEnd type="none" w="med" len="med"/>
                      <a:tailEnd type="none" w="med" len="med"/>
                    </a:lnT>
                    <a:lnB w="0" cap="flat" cmpd="sng" algn="ctr">
                      <a:noFill/>
                    </a:lnB>
                    <a:solidFill>
                      <a:srgbClr val="FFFFFF"/>
                    </a:solidFill>
                  </a:tcPr>
                </a:tc>
              </a:tr>
              <a:tr h="566928">
                <a:tc>
                  <a:txBody>
                    <a:bodyPr/>
                    <a:lstStyle/>
                    <a:p>
                      <a:pPr algn="l" indent="0" marL="0">
                        <a:buNone/>
                      </a:pPr>
                      <a:r>
                        <a:rPr lang="en-US" sz="1050" b="1" dirty="0">
                          <a:solidFill>
                            <a:srgbClr val="1E2761"/>
                          </a:solidFill>
                          <a:latin typeface="Calibri" pitchFamily="34" charset="0"/>
                          <a:ea typeface="Calibri" pitchFamily="34" charset="-122"/>
                          <a:cs typeface="Calibri" pitchFamily="34" charset="-120"/>
                        </a:rPr>
                        <a:t>Best for</a:t>
                      </a:r>
                      <a:endParaRPr lang="en-US" sz="1050" dirty="0">
                        <a:latin typeface="Calibri" charset="0"/>
                        <a:ea typeface="Calibri" charset="0"/>
                        <a:cs typeface="Calibri" charset="0"/>
                      </a:endParaRPr>
                    </a:p>
                  </a:txBody>
                  <a:tcPr marL="101600" marR="101600" marT="50800" marB="50800" anchor="ctr">
                    <a:lnL w="0" cap="flat" cmpd="sng" algn="ctr">
                      <a:noFill/>
                    </a:lnL>
                    <a:lnR w="0" cap="flat" cmpd="sng" algn="ctr">
                      <a:noFill/>
                    </a:lnR>
                    <a:lnT w="9525" cap="flat" cmpd="sng" algn="ctr">
                      <a:solidFill>
                        <a:srgbClr val="D8E2F3"/>
                      </a:solidFill>
                      <a:prstDash val="solid"/>
                      <a:round/>
                      <a:headEnd type="none" w="med" len="med"/>
                      <a:tailEnd type="none" w="med" len="med"/>
                    </a:lnT>
                    <a:lnB w="0" cap="flat" cmpd="sng" algn="ctr">
                      <a:noFill/>
                    </a:lnB>
                    <a:solidFill>
                      <a:srgbClr val="EEF3FC"/>
                    </a:solidFill>
                  </a:tcPr>
                </a:tc>
                <a:tc>
                  <a:txBody>
                    <a:bodyPr/>
                    <a:lstStyle/>
                    <a:p>
                      <a:pPr algn="l" indent="0" marL="0">
                        <a:buNone/>
                      </a:pPr>
                      <a:r>
                        <a:rPr lang="en-US" sz="1050" dirty="0">
                          <a:solidFill>
                            <a:srgbClr val="3A3F55"/>
                          </a:solidFill>
                          <a:latin typeface="Calibri" pitchFamily="34" charset="0"/>
                          <a:ea typeface="Calibri" pitchFamily="34" charset="-122"/>
                          <a:cs typeface="Calibri" pitchFamily="34" charset="-120"/>
                        </a:rPr>
                        <a:t>Individual developers, investors &amp; appraisers who want full control</a:t>
                      </a:r>
                      <a:endParaRPr lang="en-US" sz="1050" dirty="0">
                        <a:latin typeface="Calibri" charset="0"/>
                        <a:ea typeface="Calibri" charset="0"/>
                        <a:cs typeface="Calibri" charset="0"/>
                      </a:endParaRPr>
                    </a:p>
                  </a:txBody>
                  <a:tcPr marL="101600" marR="101600" marT="50800" marB="50800" anchor="ctr">
                    <a:lnL w="0" cap="flat" cmpd="sng" algn="ctr">
                      <a:noFill/>
                    </a:lnL>
                    <a:lnR w="0" cap="flat" cmpd="sng" algn="ctr">
                      <a:noFill/>
                    </a:lnR>
                    <a:lnT w="9525" cap="flat" cmpd="sng" algn="ctr">
                      <a:solidFill>
                        <a:srgbClr val="D8E2F3"/>
                      </a:solidFill>
                      <a:prstDash val="solid"/>
                      <a:round/>
                      <a:headEnd type="none" w="med" len="med"/>
                      <a:tailEnd type="none" w="med" len="med"/>
                    </a:lnT>
                    <a:lnB w="0" cap="flat" cmpd="sng" algn="ctr">
                      <a:noFill/>
                    </a:lnB>
                    <a:solidFill>
                      <a:srgbClr val="EEF3FC"/>
                    </a:solidFill>
                  </a:tcPr>
                </a:tc>
                <a:tc>
                  <a:txBody>
                    <a:bodyPr/>
                    <a:lstStyle/>
                    <a:p>
                      <a:pPr algn="l" indent="0" marL="0">
                        <a:buNone/>
                      </a:pPr>
                      <a:r>
                        <a:rPr lang="en-US" sz="1050" dirty="0">
                          <a:solidFill>
                            <a:srgbClr val="6B7280"/>
                          </a:solidFill>
                          <a:latin typeface="Calibri" pitchFamily="34" charset="0"/>
                          <a:ea typeface="Calibri" pitchFamily="34" charset="-122"/>
                          <a:cs typeface="Calibri" pitchFamily="34" charset="-120"/>
                        </a:rPr>
                        <a:t>Large teams needing standardized enterprise-wide workflows</a:t>
                      </a:r>
                      <a:endParaRPr lang="en-US" sz="1050" dirty="0">
                        <a:latin typeface="Calibri" charset="0"/>
                        <a:ea typeface="Calibri" charset="0"/>
                        <a:cs typeface="Calibri" charset="0"/>
                      </a:endParaRPr>
                    </a:p>
                  </a:txBody>
                  <a:tcPr marL="101600" marR="101600" marT="50800" marB="50800" anchor="ctr">
                    <a:lnL w="0" cap="flat" cmpd="sng" algn="ctr">
                      <a:noFill/>
                    </a:lnL>
                    <a:lnR w="0" cap="flat" cmpd="sng" algn="ctr">
                      <a:noFill/>
                    </a:lnR>
                    <a:lnT w="9525" cap="flat" cmpd="sng" algn="ctr">
                      <a:solidFill>
                        <a:srgbClr val="D8E2F3"/>
                      </a:solidFill>
                      <a:prstDash val="solid"/>
                      <a:round/>
                      <a:headEnd type="none" w="med" len="med"/>
                      <a:tailEnd type="none" w="med" len="med"/>
                    </a:lnT>
                    <a:lnB w="0" cap="flat" cmpd="sng" algn="ctr">
                      <a:noFill/>
                    </a:lnB>
                    <a:solidFill>
                      <a:srgbClr val="EEF3FC"/>
                    </a:solidFill>
                  </a:tcPr>
                </a:tc>
              </a:tr>
            </a:tbl>
          </a:graphicData>
        </a:graphic>
      </p:graphicFrame>
      <p:sp>
        <p:nvSpPr>
          <p:cNvPr id="6" name="Text 3"/>
          <p:cNvSpPr/>
          <p:nvPr/>
        </p:nvSpPr>
        <p:spPr>
          <a:xfrm>
            <a:off x="548640" y="5989320"/>
            <a:ext cx="11094415" cy="320040"/>
          </a:xfrm>
          <a:prstGeom prst="rect">
            <a:avLst/>
          </a:prstGeom>
          <a:noFill/>
          <a:ln/>
        </p:spPr>
        <p:txBody>
          <a:bodyPr wrap="square" lIns="0" tIns="0" rIns="0" bIns="0" rtlCol="0" anchor="ctr"/>
          <a:lstStyle/>
          <a:p>
            <a:pPr algn="l" indent="0" marL="0">
              <a:buNone/>
            </a:pPr>
            <a:r>
              <a:rPr lang="en-US" sz="1000" i="1" dirty="0">
                <a:solidFill>
                  <a:srgbClr val="6B7280"/>
                </a:solidFill>
                <a:latin typeface="Calibri" pitchFamily="34" charset="0"/>
                <a:ea typeface="Calibri" pitchFamily="34" charset="-122"/>
                <a:cs typeface="Calibri" pitchFamily="34" charset="-120"/>
              </a:rPr>
              <a:t>Enterprise underwriting platforms offer broader team collaboration and market-data integrations; REVDS trades that breadth for complete privacy, one-time ownership, and zero setup friction.</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E2761"/>
        </a:solidFill>
      </p:bgPr>
    </p:bg>
    <p:spTree>
      <p:nvGrpSpPr>
        <p:cNvPr id="1" name=""/>
        <p:cNvGrpSpPr/>
        <p:nvPr/>
      </p:nvGrpSpPr>
      <p:grpSpPr>
        <a:xfrm>
          <a:off x="0" y="0"/>
          <a:ext cx="0" cy="0"/>
          <a:chOff x="0" y="0"/>
          <a:chExt cx="0" cy="0"/>
        </a:xfrm>
      </p:grpSpPr>
      <p:sp>
        <p:nvSpPr>
          <p:cNvPr id="2" name="Text 0"/>
          <p:cNvSpPr/>
          <p:nvPr/>
        </p:nvSpPr>
        <p:spPr>
          <a:xfrm>
            <a:off x="548640" y="411480"/>
            <a:ext cx="11094415" cy="822960"/>
          </a:xfrm>
          <a:prstGeom prst="rect">
            <a:avLst/>
          </a:prstGeom>
          <a:noFill/>
          <a:ln/>
        </p:spPr>
        <p:txBody>
          <a:bodyPr wrap="square" lIns="0" tIns="0" rIns="0" bIns="0" rtlCol="0" anchor="t"/>
          <a:lstStyle/>
          <a:p>
            <a:pPr algn="l" indent="0" marL="0">
              <a:buNone/>
            </a:pPr>
            <a:r>
              <a:rPr lang="en-US" sz="3000" b="1" dirty="0">
                <a:solidFill>
                  <a:srgbClr val="FFFFFF"/>
                </a:solidFill>
                <a:latin typeface="Cambria" pitchFamily="34" charset="0"/>
                <a:ea typeface="Cambria" pitchFamily="34" charset="-122"/>
                <a:cs typeface="Cambria" pitchFamily="34" charset="-120"/>
              </a:rPr>
              <a:t>Built for the People Who Underwrite Deals</a:t>
            </a:r>
            <a:endParaRPr lang="en-US" sz="3000" dirty="0"/>
          </a:p>
        </p:txBody>
      </p:sp>
      <p:sp>
        <p:nvSpPr>
          <p:cNvPr id="3" name="Text 1"/>
          <p:cNvSpPr/>
          <p:nvPr/>
        </p:nvSpPr>
        <p:spPr>
          <a:xfrm>
            <a:off x="548640" y="6473952"/>
            <a:ext cx="2743200" cy="274320"/>
          </a:xfrm>
          <a:prstGeom prst="rect">
            <a:avLst/>
          </a:prstGeom>
          <a:noFill/>
          <a:ln/>
        </p:spPr>
        <p:txBody>
          <a:bodyPr wrap="square" lIns="0" tIns="0" rIns="0" bIns="0" rtlCol="0" anchor="ctr"/>
          <a:lstStyle/>
          <a:p>
            <a:pPr algn="l" indent="0" marL="0">
              <a:buNone/>
            </a:pPr>
            <a:r>
              <a:rPr lang="en-US" sz="950" dirty="0">
                <a:solidFill>
                  <a:srgbClr val="8891B5"/>
                </a:solidFill>
                <a:latin typeface="Calibri" pitchFamily="34" charset="0"/>
                <a:ea typeface="Calibri" pitchFamily="34" charset="-122"/>
                <a:cs typeface="Calibri" pitchFamily="34" charset="-120"/>
              </a:rPr>
              <a:t>REVDS</a:t>
            </a:r>
            <a:endParaRPr lang="en-US" sz="950" dirty="0"/>
          </a:p>
        </p:txBody>
      </p:sp>
      <p:sp>
        <p:nvSpPr>
          <p:cNvPr id="4" name="Text 2"/>
          <p:cNvSpPr/>
          <p:nvPr/>
        </p:nvSpPr>
        <p:spPr>
          <a:xfrm>
            <a:off x="10545775" y="6473952"/>
            <a:ext cx="1097280" cy="274320"/>
          </a:xfrm>
          <a:prstGeom prst="rect">
            <a:avLst/>
          </a:prstGeom>
          <a:noFill/>
          <a:ln/>
        </p:spPr>
        <p:txBody>
          <a:bodyPr wrap="square" lIns="0" tIns="0" rIns="0" bIns="0" rtlCol="0" anchor="ctr"/>
          <a:lstStyle/>
          <a:p>
            <a:pPr algn="r" indent="0" marL="0">
              <a:buNone/>
            </a:pPr>
            <a:r>
              <a:rPr lang="en-US" sz="950" dirty="0">
                <a:solidFill>
                  <a:srgbClr val="8891B5"/>
                </a:solidFill>
                <a:latin typeface="Calibri" pitchFamily="34" charset="0"/>
                <a:ea typeface="Calibri" pitchFamily="34" charset="-122"/>
                <a:cs typeface="Calibri" pitchFamily="34" charset="-120"/>
              </a:rPr>
              <a:t>14 / 15</a:t>
            </a:r>
            <a:endParaRPr lang="en-US" sz="950" dirty="0"/>
          </a:p>
        </p:txBody>
      </p:sp>
      <p:sp>
        <p:nvSpPr>
          <p:cNvPr id="5" name="Shape 3"/>
          <p:cNvSpPr/>
          <p:nvPr/>
        </p:nvSpPr>
        <p:spPr>
          <a:xfrm>
            <a:off x="548640" y="1768221"/>
            <a:ext cx="621792" cy="621792"/>
          </a:xfrm>
          <a:prstGeom prst="ellipse">
            <a:avLst/>
          </a:prstGeom>
          <a:solidFill>
            <a:srgbClr val="00C2A8"/>
          </a:solidFill>
          <a:ln/>
        </p:spPr>
      </p:sp>
      <p:pic>
        <p:nvPicPr>
          <p:cNvPr id="6" name="Image 0" descr="/home/claude/realestate_deck/icons/building_white.png">    </p:cNvPr>
          <p:cNvPicPr>
            <a:picLocks noChangeAspect="1"/>
          </p:cNvPicPr>
          <p:nvPr/>
        </p:nvPicPr>
        <p:blipFill>
          <a:blip r:embed="rId1"/>
          <a:stretch>
            <a:fillRect/>
          </a:stretch>
        </p:blipFill>
        <p:spPr>
          <a:xfrm>
            <a:off x="697870" y="1917451"/>
            <a:ext cx="323332" cy="323332"/>
          </a:xfrm>
          <a:prstGeom prst="rect">
            <a:avLst/>
          </a:prstGeom>
        </p:spPr>
      </p:pic>
      <p:sp>
        <p:nvSpPr>
          <p:cNvPr id="7" name="Text 4"/>
          <p:cNvSpPr/>
          <p:nvPr/>
        </p:nvSpPr>
        <p:spPr>
          <a:xfrm>
            <a:off x="1426464" y="1600200"/>
            <a:ext cx="10216591" cy="957834"/>
          </a:xfrm>
          <a:prstGeom prst="rect">
            <a:avLst/>
          </a:prstGeom>
          <a:noFill/>
          <a:ln/>
        </p:spPr>
        <p:txBody>
          <a:bodyPr wrap="square" lIns="0" tIns="0" rIns="0" bIns="0" rtlCol="0" anchor="ctr"/>
          <a:lstStyle/>
          <a:p>
            <a:pPr algn="l" indent="0" marL="0">
              <a:lnSpc>
                <a:spcPct val="112000"/>
              </a:lnSpc>
              <a:buNone/>
            </a:pPr>
            <a:r>
              <a:rPr lang="en-US" sz="1500" dirty="0">
                <a:solidFill>
                  <a:srgbClr val="CADCFC"/>
                </a:solidFill>
                <a:latin typeface="Calibri" pitchFamily="34" charset="0"/>
                <a:ea typeface="Calibri" pitchFamily="34" charset="-122"/>
                <a:cs typeface="Calibri" pitchFamily="34" charset="-120"/>
              </a:rPr>
              <a:t>Real estate developers — evaluating land acquisition and vertical construction</a:t>
            </a:r>
            <a:endParaRPr lang="en-US" sz="1500" dirty="0"/>
          </a:p>
        </p:txBody>
      </p:sp>
      <p:sp>
        <p:nvSpPr>
          <p:cNvPr id="8" name="Shape 5"/>
          <p:cNvSpPr/>
          <p:nvPr/>
        </p:nvSpPr>
        <p:spPr>
          <a:xfrm>
            <a:off x="548640" y="3018663"/>
            <a:ext cx="621792" cy="621792"/>
          </a:xfrm>
          <a:prstGeom prst="ellipse">
            <a:avLst/>
          </a:prstGeom>
          <a:solidFill>
            <a:srgbClr val="00C2A8"/>
          </a:solidFill>
          <a:ln/>
        </p:spPr>
      </p:sp>
      <p:pic>
        <p:nvPicPr>
          <p:cNvPr id="9" name="Image 1" descr="/home/claude/realestate_deck/icons/trending_white.png">    </p:cNvPr>
          <p:cNvPicPr>
            <a:picLocks noChangeAspect="1"/>
          </p:cNvPicPr>
          <p:nvPr/>
        </p:nvPicPr>
        <p:blipFill>
          <a:blip r:embed="rId2"/>
          <a:stretch>
            <a:fillRect/>
          </a:stretch>
        </p:blipFill>
        <p:spPr>
          <a:xfrm>
            <a:off x="697870" y="3167893"/>
            <a:ext cx="323332" cy="323332"/>
          </a:xfrm>
          <a:prstGeom prst="rect">
            <a:avLst/>
          </a:prstGeom>
        </p:spPr>
      </p:pic>
      <p:sp>
        <p:nvSpPr>
          <p:cNvPr id="10" name="Text 6"/>
          <p:cNvSpPr/>
          <p:nvPr/>
        </p:nvSpPr>
        <p:spPr>
          <a:xfrm>
            <a:off x="1426464" y="2850642"/>
            <a:ext cx="10216591" cy="957834"/>
          </a:xfrm>
          <a:prstGeom prst="rect">
            <a:avLst/>
          </a:prstGeom>
          <a:noFill/>
          <a:ln/>
        </p:spPr>
        <p:txBody>
          <a:bodyPr wrap="square" lIns="0" tIns="0" rIns="0" bIns="0" rtlCol="0" anchor="ctr"/>
          <a:lstStyle/>
          <a:p>
            <a:pPr algn="l" indent="0" marL="0">
              <a:lnSpc>
                <a:spcPct val="112000"/>
              </a:lnSpc>
              <a:buNone/>
            </a:pPr>
            <a:r>
              <a:rPr lang="en-US" sz="1500" dirty="0">
                <a:solidFill>
                  <a:srgbClr val="CADCFC"/>
                </a:solidFill>
                <a:latin typeface="Calibri" pitchFamily="34" charset="0"/>
                <a:ea typeface="Calibri" pitchFamily="34" charset="-122"/>
                <a:cs typeface="Calibri" pitchFamily="34" charset="-120"/>
              </a:rPr>
              <a:t>Private investors &amp; syndicators — modeling LP/GP splits before raising capital</a:t>
            </a:r>
            <a:endParaRPr lang="en-US" sz="1500" dirty="0"/>
          </a:p>
        </p:txBody>
      </p:sp>
      <p:sp>
        <p:nvSpPr>
          <p:cNvPr id="11" name="Shape 7"/>
          <p:cNvSpPr/>
          <p:nvPr/>
        </p:nvSpPr>
        <p:spPr>
          <a:xfrm>
            <a:off x="548640" y="4269105"/>
            <a:ext cx="621792" cy="621792"/>
          </a:xfrm>
          <a:prstGeom prst="ellipse">
            <a:avLst/>
          </a:prstGeom>
          <a:solidFill>
            <a:srgbClr val="00C2A8"/>
          </a:solidFill>
          <a:ln/>
        </p:spPr>
      </p:sp>
      <p:pic>
        <p:nvPicPr>
          <p:cNvPr id="12" name="Image 2" descr="/home/claude/realestate_deck/icons/briefcase_white.png">    </p:cNvPr>
          <p:cNvPicPr>
            <a:picLocks noChangeAspect="1"/>
          </p:cNvPicPr>
          <p:nvPr/>
        </p:nvPicPr>
        <p:blipFill>
          <a:blip r:embed="rId3"/>
          <a:stretch>
            <a:fillRect/>
          </a:stretch>
        </p:blipFill>
        <p:spPr>
          <a:xfrm>
            <a:off x="697870" y="4418335"/>
            <a:ext cx="323332" cy="323332"/>
          </a:xfrm>
          <a:prstGeom prst="rect">
            <a:avLst/>
          </a:prstGeom>
        </p:spPr>
      </p:pic>
      <p:sp>
        <p:nvSpPr>
          <p:cNvPr id="13" name="Text 8"/>
          <p:cNvSpPr/>
          <p:nvPr/>
        </p:nvSpPr>
        <p:spPr>
          <a:xfrm>
            <a:off x="1426464" y="4101084"/>
            <a:ext cx="10216591" cy="957834"/>
          </a:xfrm>
          <a:prstGeom prst="rect">
            <a:avLst/>
          </a:prstGeom>
          <a:noFill/>
          <a:ln/>
        </p:spPr>
        <p:txBody>
          <a:bodyPr wrap="square" lIns="0" tIns="0" rIns="0" bIns="0" rtlCol="0" anchor="ctr"/>
          <a:lstStyle/>
          <a:p>
            <a:pPr algn="l" indent="0" marL="0">
              <a:lnSpc>
                <a:spcPct val="112000"/>
              </a:lnSpc>
              <a:buNone/>
            </a:pPr>
            <a:r>
              <a:rPr lang="en-US" sz="1500" dirty="0">
                <a:solidFill>
                  <a:srgbClr val="CADCFC"/>
                </a:solidFill>
                <a:latin typeface="Calibri" pitchFamily="34" charset="0"/>
                <a:ea typeface="Calibri" pitchFamily="34" charset="-122"/>
                <a:cs typeface="Calibri" pitchFamily="34" charset="-120"/>
              </a:rPr>
              <a:t>Appraisers &amp; consultants — needing fast, defensible, exportable analysis</a:t>
            </a:r>
            <a:endParaRPr lang="en-US" sz="1500" dirty="0"/>
          </a:p>
        </p:txBody>
      </p:sp>
      <p:sp>
        <p:nvSpPr>
          <p:cNvPr id="14" name="Shape 9"/>
          <p:cNvSpPr/>
          <p:nvPr/>
        </p:nvSpPr>
        <p:spPr>
          <a:xfrm>
            <a:off x="548640" y="5519547"/>
            <a:ext cx="621792" cy="621792"/>
          </a:xfrm>
          <a:prstGeom prst="ellipse">
            <a:avLst/>
          </a:prstGeom>
          <a:solidFill>
            <a:srgbClr val="00C2A8"/>
          </a:solidFill>
          <a:ln/>
        </p:spPr>
      </p:sp>
      <p:pic>
        <p:nvPicPr>
          <p:cNvPr id="15" name="Image 3" descr="/home/claude/realestate_deck/icons/userCheck_white.png">    </p:cNvPr>
          <p:cNvPicPr>
            <a:picLocks noChangeAspect="1"/>
          </p:cNvPicPr>
          <p:nvPr/>
        </p:nvPicPr>
        <p:blipFill>
          <a:blip r:embed="rId4"/>
          <a:stretch>
            <a:fillRect/>
          </a:stretch>
        </p:blipFill>
        <p:spPr>
          <a:xfrm>
            <a:off x="697870" y="5668777"/>
            <a:ext cx="323332" cy="323332"/>
          </a:xfrm>
          <a:prstGeom prst="rect">
            <a:avLst/>
          </a:prstGeom>
        </p:spPr>
      </p:pic>
      <p:sp>
        <p:nvSpPr>
          <p:cNvPr id="16" name="Text 10"/>
          <p:cNvSpPr/>
          <p:nvPr/>
        </p:nvSpPr>
        <p:spPr>
          <a:xfrm>
            <a:off x="1426464" y="5351526"/>
            <a:ext cx="10216591" cy="957834"/>
          </a:xfrm>
          <a:prstGeom prst="rect">
            <a:avLst/>
          </a:prstGeom>
          <a:noFill/>
          <a:ln/>
        </p:spPr>
        <p:txBody>
          <a:bodyPr wrap="square" lIns="0" tIns="0" rIns="0" bIns="0" rtlCol="0" anchor="ctr"/>
          <a:lstStyle/>
          <a:p>
            <a:pPr algn="l" indent="0" marL="0">
              <a:lnSpc>
                <a:spcPct val="112000"/>
              </a:lnSpc>
              <a:buNone/>
            </a:pPr>
            <a:r>
              <a:rPr lang="en-US" sz="1500" dirty="0">
                <a:solidFill>
                  <a:srgbClr val="CADCFC"/>
                </a:solidFill>
                <a:latin typeface="Calibri" pitchFamily="34" charset="0"/>
                <a:ea typeface="Calibri" pitchFamily="34" charset="-122"/>
                <a:cs typeface="Calibri" pitchFamily="34" charset="-120"/>
              </a:rPr>
              <a:t>Boutique real estate shops — wanting licensed software without enterprise SaaS overhead</a:t>
            </a:r>
            <a:endParaRPr lang="en-US" sz="1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E2761"/>
        </a:solidFill>
      </p:bgPr>
    </p:bg>
    <p:spTree>
      <p:nvGrpSpPr>
        <p:cNvPr id="1" name=""/>
        <p:cNvGrpSpPr/>
        <p:nvPr/>
      </p:nvGrpSpPr>
      <p:grpSpPr>
        <a:xfrm>
          <a:off x="0" y="0"/>
          <a:ext cx="0" cy="0"/>
          <a:chOff x="0" y="0"/>
          <a:chExt cx="0" cy="0"/>
        </a:xfrm>
      </p:grpSpPr>
      <p:sp>
        <p:nvSpPr>
          <p:cNvPr id="2" name="Shape 0"/>
          <p:cNvSpPr/>
          <p:nvPr/>
        </p:nvSpPr>
        <p:spPr>
          <a:xfrm>
            <a:off x="5638648" y="1051560"/>
            <a:ext cx="914400" cy="914400"/>
          </a:xfrm>
          <a:prstGeom prst="ellipse">
            <a:avLst/>
          </a:prstGeom>
          <a:solidFill>
            <a:srgbClr val="00C2A8"/>
          </a:solidFill>
          <a:ln/>
        </p:spPr>
      </p:sp>
      <p:pic>
        <p:nvPicPr>
          <p:cNvPr id="3" name="Image 0" descr="/home/claude/realestate_deck/icons/dollarSign_white.png">    </p:cNvPr>
          <p:cNvPicPr>
            <a:picLocks noChangeAspect="1"/>
          </p:cNvPicPr>
          <p:nvPr/>
        </p:nvPicPr>
        <p:blipFill>
          <a:blip r:embed="rId1"/>
          <a:stretch>
            <a:fillRect/>
          </a:stretch>
        </p:blipFill>
        <p:spPr>
          <a:xfrm>
            <a:off x="5867248" y="1280160"/>
            <a:ext cx="457200" cy="457200"/>
          </a:xfrm>
          <a:prstGeom prst="rect">
            <a:avLst/>
          </a:prstGeom>
        </p:spPr>
      </p:pic>
      <p:sp>
        <p:nvSpPr>
          <p:cNvPr id="4" name="Text 1"/>
          <p:cNvSpPr/>
          <p:nvPr/>
        </p:nvSpPr>
        <p:spPr>
          <a:xfrm>
            <a:off x="731520" y="2286000"/>
            <a:ext cx="10728655" cy="777240"/>
          </a:xfrm>
          <a:prstGeom prst="rect">
            <a:avLst/>
          </a:prstGeom>
          <a:noFill/>
          <a:ln/>
        </p:spPr>
        <p:txBody>
          <a:bodyPr wrap="square" lIns="0" tIns="0" rIns="0" bIns="0" rtlCol="0" anchor="ctr"/>
          <a:lstStyle/>
          <a:p>
            <a:pPr algn="ctr" indent="0" marL="0">
              <a:buNone/>
            </a:pPr>
            <a:r>
              <a:rPr lang="en-US" sz="3000" b="1" dirty="0">
                <a:solidFill>
                  <a:srgbClr val="FFFFFF"/>
                </a:solidFill>
                <a:latin typeface="Cambria" pitchFamily="34" charset="0"/>
                <a:ea typeface="Cambria" pitchFamily="34" charset="-122"/>
                <a:cs typeface="Cambria" pitchFamily="34" charset="-120"/>
              </a:rPr>
              <a:t>Real Numbers. Real Deals. Real Ownership.</a:t>
            </a:r>
            <a:endParaRPr lang="en-US" sz="3000" dirty="0"/>
          </a:p>
        </p:txBody>
      </p:sp>
      <p:sp>
        <p:nvSpPr>
          <p:cNvPr id="5" name="Text 2"/>
          <p:cNvSpPr/>
          <p:nvPr/>
        </p:nvSpPr>
        <p:spPr>
          <a:xfrm>
            <a:off x="731520" y="3063240"/>
            <a:ext cx="10728655" cy="502920"/>
          </a:xfrm>
          <a:prstGeom prst="rect">
            <a:avLst/>
          </a:prstGeom>
          <a:noFill/>
          <a:ln/>
        </p:spPr>
        <p:txBody>
          <a:bodyPr wrap="square" lIns="0" tIns="0" rIns="0" bIns="0" rtlCol="0" anchor="ctr"/>
          <a:lstStyle/>
          <a:p>
            <a:pPr algn="ctr" indent="0" marL="0">
              <a:buNone/>
            </a:pPr>
            <a:r>
              <a:rPr lang="en-US" sz="2000" b="1" dirty="0">
                <a:solidFill>
                  <a:srgbClr val="CADCFC"/>
                </a:solidFill>
                <a:latin typeface="Cambria" pitchFamily="34" charset="0"/>
                <a:ea typeface="Cambria" pitchFamily="34" charset="-122"/>
                <a:cs typeface="Cambria" pitchFamily="34" charset="-120"/>
              </a:rPr>
              <a:t>REVDS</a:t>
            </a:r>
            <a:endParaRPr lang="en-US" sz="2000" dirty="0"/>
          </a:p>
        </p:txBody>
      </p:sp>
      <p:sp>
        <p:nvSpPr>
          <p:cNvPr id="6" name="Shape 3"/>
          <p:cNvSpPr/>
          <p:nvPr/>
        </p:nvSpPr>
        <p:spPr>
          <a:xfrm>
            <a:off x="3992728" y="3886200"/>
            <a:ext cx="4206240" cy="548640"/>
          </a:xfrm>
          <a:prstGeom prst="roundRect">
            <a:avLst>
              <a:gd name="adj" fmla="val 50000"/>
            </a:avLst>
          </a:prstGeom>
          <a:solidFill>
            <a:srgbClr val="1E2761"/>
          </a:solidFill>
          <a:ln w="19050">
            <a:solidFill>
              <a:srgbClr val="00C2A8"/>
            </a:solidFill>
            <a:prstDash val="solid"/>
          </a:ln>
        </p:spPr>
      </p:sp>
      <p:sp>
        <p:nvSpPr>
          <p:cNvPr id="7" name="Text 4"/>
          <p:cNvSpPr/>
          <p:nvPr/>
        </p:nvSpPr>
        <p:spPr>
          <a:xfrm>
            <a:off x="3992728" y="3886200"/>
            <a:ext cx="4206240" cy="548640"/>
          </a:xfrm>
          <a:prstGeom prst="rect">
            <a:avLst/>
          </a:prstGeom>
          <a:noFill/>
          <a:ln/>
        </p:spPr>
        <p:txBody>
          <a:bodyPr wrap="square" lIns="0" tIns="0" rIns="0" bIns="0" rtlCol="0" anchor="ctr"/>
          <a:lstStyle/>
          <a:p>
            <a:pPr algn="ctr" indent="0" marL="0">
              <a:buNone/>
            </a:pPr>
            <a:r>
              <a:rPr lang="en-US" sz="1500" b="1" dirty="0">
                <a:solidFill>
                  <a:srgbClr val="00C2A8"/>
                </a:solidFill>
                <a:latin typeface="Calibri" pitchFamily="34" charset="0"/>
                <a:ea typeface="Calibri" pitchFamily="34" charset="-122"/>
                <a:cs typeface="Calibri" pitchFamily="34" charset="-120"/>
              </a:rPr>
              <a:t>Purchase at polyapps-ai.com</a:t>
            </a:r>
            <a:endParaRPr lang="en-US" sz="1500" dirty="0"/>
          </a:p>
        </p:txBody>
      </p:sp>
      <p:sp>
        <p:nvSpPr>
          <p:cNvPr id="8" name="Text 5"/>
          <p:cNvSpPr/>
          <p:nvPr/>
        </p:nvSpPr>
        <p:spPr>
          <a:xfrm>
            <a:off x="731520" y="4800600"/>
            <a:ext cx="10728655" cy="457200"/>
          </a:xfrm>
          <a:prstGeom prst="rect">
            <a:avLst/>
          </a:prstGeom>
          <a:noFill/>
          <a:ln/>
        </p:spPr>
        <p:txBody>
          <a:bodyPr wrap="square" lIns="0" tIns="0" rIns="0" bIns="0" rtlCol="0" anchor="ctr"/>
          <a:lstStyle/>
          <a:p>
            <a:pPr algn="ctr" indent="0" marL="0">
              <a:buNone/>
            </a:pPr>
            <a:r>
              <a:rPr lang="en-US" sz="1400" i="1" dirty="0">
                <a:solidFill>
                  <a:srgbClr val="9AA9DE"/>
                </a:solidFill>
                <a:latin typeface="Calibri" pitchFamily="34" charset="0"/>
                <a:ea typeface="Calibri" pitchFamily="34" charset="-122"/>
                <a:cs typeface="Calibri" pitchFamily="34" charset="-120"/>
              </a:rPr>
              <a:t>Thank you</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11094415" cy="822960"/>
          </a:xfrm>
          <a:prstGeom prst="rect">
            <a:avLst/>
          </a:prstGeom>
          <a:noFill/>
          <a:ln/>
        </p:spPr>
        <p:txBody>
          <a:bodyPr wrap="square" lIns="0" tIns="0" rIns="0" bIns="0" rtlCol="0" anchor="t"/>
          <a:lstStyle/>
          <a:p>
            <a:pPr algn="l" indent="0" marL="0">
              <a:buNone/>
            </a:pPr>
            <a:r>
              <a:rPr lang="en-US" sz="3000" b="1" dirty="0">
                <a:solidFill>
                  <a:srgbClr val="1E2761"/>
                </a:solidFill>
                <a:latin typeface="Cambria" pitchFamily="34" charset="0"/>
                <a:ea typeface="Cambria" pitchFamily="34" charset="-122"/>
                <a:cs typeface="Cambria" pitchFamily="34" charset="-120"/>
              </a:rPr>
              <a:t>Real Underwriting Deserves More Than a Spreadsheet</a:t>
            </a:r>
            <a:endParaRPr lang="en-US" sz="3000" dirty="0"/>
          </a:p>
        </p:txBody>
      </p:sp>
      <p:sp>
        <p:nvSpPr>
          <p:cNvPr id="3" name="Text 1"/>
          <p:cNvSpPr/>
          <p:nvPr/>
        </p:nvSpPr>
        <p:spPr>
          <a:xfrm>
            <a:off x="548640" y="6473952"/>
            <a:ext cx="2743200" cy="274320"/>
          </a:xfrm>
          <a:prstGeom prst="rect">
            <a:avLst/>
          </a:prstGeom>
          <a:noFill/>
          <a:ln/>
        </p:spPr>
        <p:txBody>
          <a:bodyPr wrap="square" lIns="0" tIns="0" rIns="0" bIns="0" rtlCol="0" anchor="ctr"/>
          <a:lstStyle/>
          <a:p>
            <a:pPr algn="l" indent="0" marL="0">
              <a:buNone/>
            </a:pPr>
            <a:r>
              <a:rPr lang="en-US" sz="950" dirty="0">
                <a:solidFill>
                  <a:srgbClr val="9AA5C4"/>
                </a:solidFill>
                <a:latin typeface="Calibri" pitchFamily="34" charset="0"/>
                <a:ea typeface="Calibri" pitchFamily="34" charset="-122"/>
                <a:cs typeface="Calibri" pitchFamily="34" charset="-120"/>
              </a:rPr>
              <a:t>REVDS</a:t>
            </a:r>
            <a:endParaRPr lang="en-US" sz="950" dirty="0"/>
          </a:p>
        </p:txBody>
      </p:sp>
      <p:sp>
        <p:nvSpPr>
          <p:cNvPr id="4" name="Text 2"/>
          <p:cNvSpPr/>
          <p:nvPr/>
        </p:nvSpPr>
        <p:spPr>
          <a:xfrm>
            <a:off x="10545775" y="6473952"/>
            <a:ext cx="1097280" cy="274320"/>
          </a:xfrm>
          <a:prstGeom prst="rect">
            <a:avLst/>
          </a:prstGeom>
          <a:noFill/>
          <a:ln/>
        </p:spPr>
        <p:txBody>
          <a:bodyPr wrap="square" lIns="0" tIns="0" rIns="0" bIns="0" rtlCol="0" anchor="ctr"/>
          <a:lstStyle/>
          <a:p>
            <a:pPr algn="r" indent="0" marL="0">
              <a:buNone/>
            </a:pPr>
            <a:r>
              <a:rPr lang="en-US" sz="950" dirty="0">
                <a:solidFill>
                  <a:srgbClr val="9AA5C4"/>
                </a:solidFill>
                <a:latin typeface="Calibri" pitchFamily="34" charset="0"/>
                <a:ea typeface="Calibri" pitchFamily="34" charset="-122"/>
                <a:cs typeface="Calibri" pitchFamily="34" charset="-120"/>
              </a:rPr>
              <a:t>2 / 15</a:t>
            </a:r>
            <a:endParaRPr lang="en-US" sz="950" dirty="0"/>
          </a:p>
        </p:txBody>
      </p:sp>
      <p:sp>
        <p:nvSpPr>
          <p:cNvPr id="5" name="Shape 3"/>
          <p:cNvSpPr/>
          <p:nvPr/>
        </p:nvSpPr>
        <p:spPr>
          <a:xfrm>
            <a:off x="548640" y="1600200"/>
            <a:ext cx="5318608" cy="4434840"/>
          </a:xfrm>
          <a:prstGeom prst="roundRect">
            <a:avLst>
              <a:gd name="adj" fmla="val 1649"/>
            </a:avLst>
          </a:prstGeom>
          <a:solidFill>
            <a:srgbClr val="EEF3FC"/>
          </a:solidFill>
          <a:ln/>
        </p:spPr>
      </p:sp>
      <p:sp>
        <p:nvSpPr>
          <p:cNvPr id="6" name="Text 4"/>
          <p:cNvSpPr/>
          <p:nvPr/>
        </p:nvSpPr>
        <p:spPr>
          <a:xfrm>
            <a:off x="868680" y="1874520"/>
            <a:ext cx="4678528" cy="457200"/>
          </a:xfrm>
          <a:prstGeom prst="rect">
            <a:avLst/>
          </a:prstGeom>
          <a:noFill/>
          <a:ln/>
        </p:spPr>
        <p:txBody>
          <a:bodyPr wrap="square" lIns="0" tIns="0" rIns="0" bIns="0" rtlCol="0" anchor="ctr"/>
          <a:lstStyle/>
          <a:p>
            <a:pPr algn="l" indent="0" marL="0">
              <a:buNone/>
            </a:pPr>
            <a:r>
              <a:rPr lang="en-US" sz="1700" b="1" dirty="0">
                <a:solidFill>
                  <a:srgbClr val="1E2761"/>
                </a:solidFill>
                <a:latin typeface="Cambria" pitchFamily="34" charset="0"/>
                <a:ea typeface="Cambria" pitchFamily="34" charset="-122"/>
                <a:cs typeface="Cambria" pitchFamily="34" charset="-120"/>
              </a:rPr>
              <a:t>Generic Spreadsheet Models</a:t>
            </a:r>
            <a:endParaRPr lang="en-US" sz="1700" dirty="0"/>
          </a:p>
        </p:txBody>
      </p:sp>
      <p:sp>
        <p:nvSpPr>
          <p:cNvPr id="7" name="Shape 5"/>
          <p:cNvSpPr/>
          <p:nvPr/>
        </p:nvSpPr>
        <p:spPr>
          <a:xfrm>
            <a:off x="868680" y="2560320"/>
            <a:ext cx="384048" cy="384048"/>
          </a:xfrm>
          <a:prstGeom prst="ellipse">
            <a:avLst/>
          </a:prstGeom>
          <a:solidFill>
            <a:srgbClr val="1E2761"/>
          </a:solidFill>
          <a:ln/>
        </p:spPr>
      </p:sp>
      <p:pic>
        <p:nvPicPr>
          <p:cNvPr id="8" name="Image 0" descr="/home/claude/realestate_deck/icons/alertTriangle_white.png">    </p:cNvPr>
          <p:cNvPicPr>
            <a:picLocks noChangeAspect="1"/>
          </p:cNvPicPr>
          <p:nvPr/>
        </p:nvPicPr>
        <p:blipFill>
          <a:blip r:embed="rId1"/>
          <a:stretch>
            <a:fillRect/>
          </a:stretch>
        </p:blipFill>
        <p:spPr>
          <a:xfrm>
            <a:off x="955091" y="2646731"/>
            <a:ext cx="211226" cy="211226"/>
          </a:xfrm>
          <a:prstGeom prst="rect">
            <a:avLst/>
          </a:prstGeom>
        </p:spPr>
      </p:pic>
      <p:sp>
        <p:nvSpPr>
          <p:cNvPr id="9" name="Text 6"/>
          <p:cNvSpPr/>
          <p:nvPr/>
        </p:nvSpPr>
        <p:spPr>
          <a:xfrm>
            <a:off x="1417320" y="2514600"/>
            <a:ext cx="4129888" cy="685800"/>
          </a:xfrm>
          <a:prstGeom prst="rect">
            <a:avLst/>
          </a:prstGeom>
          <a:noFill/>
          <a:ln/>
        </p:spPr>
        <p:txBody>
          <a:bodyPr wrap="square" lIns="0" tIns="0" rIns="0" bIns="0" rtlCol="0" anchor="t"/>
          <a:lstStyle/>
          <a:p>
            <a:pPr algn="l" indent="0" marL="0">
              <a:lnSpc>
                <a:spcPct val="110000"/>
              </a:lnSpc>
              <a:buNone/>
            </a:pPr>
            <a:r>
              <a:rPr lang="en-US" sz="1300" dirty="0">
                <a:solidFill>
                  <a:srgbClr val="3A3F55"/>
                </a:solidFill>
                <a:latin typeface="Calibri" pitchFamily="34" charset="0"/>
                <a:ea typeface="Calibri" pitchFamily="34" charset="-122"/>
                <a:cs typeface="Calibri" pitchFamily="34" charset="-120"/>
              </a:rPr>
              <a:t>Formulas break silently, no audit trail</a:t>
            </a:r>
            <a:endParaRPr lang="en-US" sz="1300" dirty="0"/>
          </a:p>
        </p:txBody>
      </p:sp>
      <p:sp>
        <p:nvSpPr>
          <p:cNvPr id="10" name="Shape 7"/>
          <p:cNvSpPr/>
          <p:nvPr/>
        </p:nvSpPr>
        <p:spPr>
          <a:xfrm>
            <a:off x="868680" y="3401568"/>
            <a:ext cx="384048" cy="384048"/>
          </a:xfrm>
          <a:prstGeom prst="ellipse">
            <a:avLst/>
          </a:prstGeom>
          <a:solidFill>
            <a:srgbClr val="1E2761"/>
          </a:solidFill>
          <a:ln/>
        </p:spPr>
      </p:sp>
      <p:pic>
        <p:nvPicPr>
          <p:cNvPr id="11" name="Image 1" descr="/home/claude/realestate_deck/icons/alertTriangle_white.png">    </p:cNvPr>
          <p:cNvPicPr>
            <a:picLocks noChangeAspect="1"/>
          </p:cNvPicPr>
          <p:nvPr/>
        </p:nvPicPr>
        <p:blipFill>
          <a:blip r:embed="rId2"/>
          <a:stretch>
            <a:fillRect/>
          </a:stretch>
        </p:blipFill>
        <p:spPr>
          <a:xfrm>
            <a:off x="955091" y="3487979"/>
            <a:ext cx="211226" cy="211226"/>
          </a:xfrm>
          <a:prstGeom prst="rect">
            <a:avLst/>
          </a:prstGeom>
        </p:spPr>
      </p:pic>
      <p:sp>
        <p:nvSpPr>
          <p:cNvPr id="12" name="Text 8"/>
          <p:cNvSpPr/>
          <p:nvPr/>
        </p:nvSpPr>
        <p:spPr>
          <a:xfrm>
            <a:off x="1417320" y="3355848"/>
            <a:ext cx="4129888" cy="685800"/>
          </a:xfrm>
          <a:prstGeom prst="rect">
            <a:avLst/>
          </a:prstGeom>
          <a:noFill/>
          <a:ln/>
        </p:spPr>
        <p:txBody>
          <a:bodyPr wrap="square" lIns="0" tIns="0" rIns="0" bIns="0" rtlCol="0" anchor="t"/>
          <a:lstStyle/>
          <a:p>
            <a:pPr algn="l" indent="0" marL="0">
              <a:lnSpc>
                <a:spcPct val="110000"/>
              </a:lnSpc>
              <a:buNone/>
            </a:pPr>
            <a:r>
              <a:rPr lang="en-US" sz="1300" dirty="0">
                <a:solidFill>
                  <a:srgbClr val="3A3F55"/>
                </a:solidFill>
                <a:latin typeface="Calibri" pitchFamily="34" charset="0"/>
                <a:ea typeface="Calibri" pitchFamily="34" charset="-122"/>
                <a:cs typeface="Calibri" pitchFamily="34" charset="-120"/>
              </a:rPr>
              <a:t>Every chart and report rebuilt by hand</a:t>
            </a:r>
            <a:endParaRPr lang="en-US" sz="1300" dirty="0"/>
          </a:p>
        </p:txBody>
      </p:sp>
      <p:sp>
        <p:nvSpPr>
          <p:cNvPr id="13" name="Shape 9"/>
          <p:cNvSpPr/>
          <p:nvPr/>
        </p:nvSpPr>
        <p:spPr>
          <a:xfrm>
            <a:off x="868680" y="4242816"/>
            <a:ext cx="384048" cy="384048"/>
          </a:xfrm>
          <a:prstGeom prst="ellipse">
            <a:avLst/>
          </a:prstGeom>
          <a:solidFill>
            <a:srgbClr val="1E2761"/>
          </a:solidFill>
          <a:ln/>
        </p:spPr>
      </p:sp>
      <p:pic>
        <p:nvPicPr>
          <p:cNvPr id="14" name="Image 2" descr="/home/claude/realestate_deck/icons/alertTriangle_white.png">    </p:cNvPr>
          <p:cNvPicPr>
            <a:picLocks noChangeAspect="1"/>
          </p:cNvPicPr>
          <p:nvPr/>
        </p:nvPicPr>
        <p:blipFill>
          <a:blip r:embed="rId3"/>
          <a:stretch>
            <a:fillRect/>
          </a:stretch>
        </p:blipFill>
        <p:spPr>
          <a:xfrm>
            <a:off x="955091" y="4329227"/>
            <a:ext cx="211226" cy="211226"/>
          </a:xfrm>
          <a:prstGeom prst="rect">
            <a:avLst/>
          </a:prstGeom>
        </p:spPr>
      </p:pic>
      <p:sp>
        <p:nvSpPr>
          <p:cNvPr id="15" name="Text 10"/>
          <p:cNvSpPr/>
          <p:nvPr/>
        </p:nvSpPr>
        <p:spPr>
          <a:xfrm>
            <a:off x="1417320" y="4197096"/>
            <a:ext cx="4129888" cy="685800"/>
          </a:xfrm>
          <a:prstGeom prst="rect">
            <a:avLst/>
          </a:prstGeom>
          <a:noFill/>
          <a:ln/>
        </p:spPr>
        <p:txBody>
          <a:bodyPr wrap="square" lIns="0" tIns="0" rIns="0" bIns="0" rtlCol="0" anchor="t"/>
          <a:lstStyle/>
          <a:p>
            <a:pPr algn="l" indent="0" marL="0">
              <a:lnSpc>
                <a:spcPct val="110000"/>
              </a:lnSpc>
              <a:buNone/>
            </a:pPr>
            <a:r>
              <a:rPr lang="en-US" sz="1300" dirty="0">
                <a:solidFill>
                  <a:srgbClr val="3A3F55"/>
                </a:solidFill>
                <a:latin typeface="Calibri" pitchFamily="34" charset="0"/>
                <a:ea typeface="Calibri" pitchFamily="34" charset="-122"/>
                <a:cs typeface="Calibri" pitchFamily="34" charset="-120"/>
              </a:rPr>
              <a:t>No structured way to compare deal types</a:t>
            </a:r>
            <a:endParaRPr lang="en-US" sz="1300" dirty="0"/>
          </a:p>
        </p:txBody>
      </p:sp>
      <p:sp>
        <p:nvSpPr>
          <p:cNvPr id="16" name="Shape 11"/>
          <p:cNvSpPr/>
          <p:nvPr/>
        </p:nvSpPr>
        <p:spPr>
          <a:xfrm>
            <a:off x="868680" y="5084064"/>
            <a:ext cx="384048" cy="384048"/>
          </a:xfrm>
          <a:prstGeom prst="ellipse">
            <a:avLst/>
          </a:prstGeom>
          <a:solidFill>
            <a:srgbClr val="1E2761"/>
          </a:solidFill>
          <a:ln/>
        </p:spPr>
      </p:sp>
      <p:pic>
        <p:nvPicPr>
          <p:cNvPr id="17" name="Image 3" descr="/home/claude/realestate_deck/icons/alertTriangle_white.png">    </p:cNvPr>
          <p:cNvPicPr>
            <a:picLocks noChangeAspect="1"/>
          </p:cNvPicPr>
          <p:nvPr/>
        </p:nvPicPr>
        <p:blipFill>
          <a:blip r:embed="rId4"/>
          <a:stretch>
            <a:fillRect/>
          </a:stretch>
        </p:blipFill>
        <p:spPr>
          <a:xfrm>
            <a:off x="955091" y="5170475"/>
            <a:ext cx="211226" cy="211226"/>
          </a:xfrm>
          <a:prstGeom prst="rect">
            <a:avLst/>
          </a:prstGeom>
        </p:spPr>
      </p:pic>
      <p:sp>
        <p:nvSpPr>
          <p:cNvPr id="18" name="Text 12"/>
          <p:cNvSpPr/>
          <p:nvPr/>
        </p:nvSpPr>
        <p:spPr>
          <a:xfrm>
            <a:off x="1417320" y="5038344"/>
            <a:ext cx="4129888" cy="685800"/>
          </a:xfrm>
          <a:prstGeom prst="rect">
            <a:avLst/>
          </a:prstGeom>
          <a:noFill/>
          <a:ln/>
        </p:spPr>
        <p:txBody>
          <a:bodyPr wrap="square" lIns="0" tIns="0" rIns="0" bIns="0" rtlCol="0" anchor="t"/>
          <a:lstStyle/>
          <a:p>
            <a:pPr algn="l" indent="0" marL="0">
              <a:lnSpc>
                <a:spcPct val="110000"/>
              </a:lnSpc>
              <a:buNone/>
            </a:pPr>
            <a:r>
              <a:rPr lang="en-US" sz="1300" dirty="0">
                <a:solidFill>
                  <a:srgbClr val="3A3F55"/>
                </a:solidFill>
                <a:latin typeface="Calibri" pitchFamily="34" charset="0"/>
                <a:ea typeface="Calibri" pitchFamily="34" charset="-122"/>
                <a:cs typeface="Calibri" pitchFamily="34" charset="-120"/>
              </a:rPr>
              <a:t>Version control is a folder of file copies</a:t>
            </a:r>
            <a:endParaRPr lang="en-US" sz="1300" dirty="0"/>
          </a:p>
        </p:txBody>
      </p:sp>
      <p:sp>
        <p:nvSpPr>
          <p:cNvPr id="19" name="Shape 13"/>
          <p:cNvSpPr/>
          <p:nvPr/>
        </p:nvSpPr>
        <p:spPr>
          <a:xfrm>
            <a:off x="6324448" y="1600200"/>
            <a:ext cx="5318608" cy="4434840"/>
          </a:xfrm>
          <a:prstGeom prst="roundRect">
            <a:avLst>
              <a:gd name="adj" fmla="val 1649"/>
            </a:avLst>
          </a:prstGeom>
          <a:solidFill>
            <a:srgbClr val="1E2761"/>
          </a:solidFill>
          <a:ln/>
        </p:spPr>
      </p:sp>
      <p:sp>
        <p:nvSpPr>
          <p:cNvPr id="20" name="Text 14"/>
          <p:cNvSpPr/>
          <p:nvPr/>
        </p:nvSpPr>
        <p:spPr>
          <a:xfrm>
            <a:off x="6644488" y="1874520"/>
            <a:ext cx="4678528" cy="457200"/>
          </a:xfrm>
          <a:prstGeom prst="rect">
            <a:avLst/>
          </a:prstGeom>
          <a:noFill/>
          <a:ln/>
        </p:spPr>
        <p:txBody>
          <a:bodyPr wrap="square" lIns="0" tIns="0" rIns="0" bIns="0" rtlCol="0" anchor="ctr"/>
          <a:lstStyle/>
          <a:p>
            <a:pPr algn="l" indent="0" marL="0">
              <a:buNone/>
            </a:pPr>
            <a:r>
              <a:rPr lang="en-US" sz="1700" b="1" dirty="0">
                <a:solidFill>
                  <a:srgbClr val="00C2A8"/>
                </a:solidFill>
                <a:latin typeface="Cambria" pitchFamily="34" charset="0"/>
                <a:ea typeface="Cambria" pitchFamily="34" charset="-122"/>
                <a:cs typeface="Cambria" pitchFamily="34" charset="-120"/>
              </a:rPr>
              <a:t>REVDS</a:t>
            </a:r>
            <a:endParaRPr lang="en-US" sz="1700" dirty="0"/>
          </a:p>
        </p:txBody>
      </p:sp>
      <p:sp>
        <p:nvSpPr>
          <p:cNvPr id="21" name="Shape 15"/>
          <p:cNvSpPr/>
          <p:nvPr/>
        </p:nvSpPr>
        <p:spPr>
          <a:xfrm>
            <a:off x="6644488" y="2560320"/>
            <a:ext cx="384048" cy="384048"/>
          </a:xfrm>
          <a:prstGeom prst="ellipse">
            <a:avLst/>
          </a:prstGeom>
          <a:solidFill>
            <a:srgbClr val="00C2A8"/>
          </a:solidFill>
          <a:ln/>
        </p:spPr>
      </p:sp>
      <p:pic>
        <p:nvPicPr>
          <p:cNvPr id="22" name="Image 4" descr="/home/claude/realestate_deck/icons/check_white.png">    </p:cNvPr>
          <p:cNvPicPr>
            <a:picLocks noChangeAspect="1"/>
          </p:cNvPicPr>
          <p:nvPr/>
        </p:nvPicPr>
        <p:blipFill>
          <a:blip r:embed="rId5"/>
          <a:stretch>
            <a:fillRect/>
          </a:stretch>
        </p:blipFill>
        <p:spPr>
          <a:xfrm>
            <a:off x="6730898" y="2646731"/>
            <a:ext cx="211226" cy="211226"/>
          </a:xfrm>
          <a:prstGeom prst="rect">
            <a:avLst/>
          </a:prstGeom>
        </p:spPr>
      </p:pic>
      <p:sp>
        <p:nvSpPr>
          <p:cNvPr id="23" name="Text 16"/>
          <p:cNvSpPr/>
          <p:nvPr/>
        </p:nvSpPr>
        <p:spPr>
          <a:xfrm>
            <a:off x="7193128" y="2514600"/>
            <a:ext cx="4129888" cy="685800"/>
          </a:xfrm>
          <a:prstGeom prst="rect">
            <a:avLst/>
          </a:prstGeom>
          <a:noFill/>
          <a:ln/>
        </p:spPr>
        <p:txBody>
          <a:bodyPr wrap="square" lIns="0" tIns="0" rIns="0" bIns="0" rtlCol="0" anchor="t"/>
          <a:lstStyle/>
          <a:p>
            <a:pPr algn="l" indent="0" marL="0">
              <a:lnSpc>
                <a:spcPct val="110000"/>
              </a:lnSpc>
              <a:buNone/>
            </a:pPr>
            <a:r>
              <a:rPr lang="en-US" sz="1300" dirty="0">
                <a:solidFill>
                  <a:srgbClr val="FFFFFF"/>
                </a:solidFill>
                <a:latin typeface="Calibri" pitchFamily="34" charset="0"/>
                <a:ea typeface="Calibri" pitchFamily="34" charset="-122"/>
                <a:cs typeface="Calibri" pitchFamily="34" charset="-120"/>
              </a:rPr>
              <a:t>A purpose-built calculation engine, 40/40 tested</a:t>
            </a:r>
            <a:endParaRPr lang="en-US" sz="1300" dirty="0"/>
          </a:p>
        </p:txBody>
      </p:sp>
      <p:sp>
        <p:nvSpPr>
          <p:cNvPr id="24" name="Shape 17"/>
          <p:cNvSpPr/>
          <p:nvPr/>
        </p:nvSpPr>
        <p:spPr>
          <a:xfrm>
            <a:off x="6644488" y="3401568"/>
            <a:ext cx="384048" cy="384048"/>
          </a:xfrm>
          <a:prstGeom prst="ellipse">
            <a:avLst/>
          </a:prstGeom>
          <a:solidFill>
            <a:srgbClr val="00C2A8"/>
          </a:solidFill>
          <a:ln/>
        </p:spPr>
      </p:sp>
      <p:pic>
        <p:nvPicPr>
          <p:cNvPr id="25" name="Image 5" descr="/home/claude/realestate_deck/icons/check_white.png">    </p:cNvPr>
          <p:cNvPicPr>
            <a:picLocks noChangeAspect="1"/>
          </p:cNvPicPr>
          <p:nvPr/>
        </p:nvPicPr>
        <p:blipFill>
          <a:blip r:embed="rId6"/>
          <a:stretch>
            <a:fillRect/>
          </a:stretch>
        </p:blipFill>
        <p:spPr>
          <a:xfrm>
            <a:off x="6730898" y="3487979"/>
            <a:ext cx="211226" cy="211226"/>
          </a:xfrm>
          <a:prstGeom prst="rect">
            <a:avLst/>
          </a:prstGeom>
        </p:spPr>
      </p:pic>
      <p:sp>
        <p:nvSpPr>
          <p:cNvPr id="26" name="Text 18"/>
          <p:cNvSpPr/>
          <p:nvPr/>
        </p:nvSpPr>
        <p:spPr>
          <a:xfrm>
            <a:off x="7193128" y="3355848"/>
            <a:ext cx="4129888" cy="685800"/>
          </a:xfrm>
          <a:prstGeom prst="rect">
            <a:avLst/>
          </a:prstGeom>
          <a:noFill/>
          <a:ln/>
        </p:spPr>
        <p:txBody>
          <a:bodyPr wrap="square" lIns="0" tIns="0" rIns="0" bIns="0" rtlCol="0" anchor="t"/>
          <a:lstStyle/>
          <a:p>
            <a:pPr algn="l" indent="0" marL="0">
              <a:lnSpc>
                <a:spcPct val="110000"/>
              </a:lnSpc>
              <a:buNone/>
            </a:pPr>
            <a:r>
              <a:rPr lang="en-US" sz="1300" dirty="0">
                <a:solidFill>
                  <a:srgbClr val="FFFFFF"/>
                </a:solidFill>
                <a:latin typeface="Calibri" pitchFamily="34" charset="0"/>
                <a:ea typeface="Calibri" pitchFamily="34" charset="-122"/>
                <a:cs typeface="Calibri" pitchFamily="34" charset="-120"/>
              </a:rPr>
              <a:t>12 structured analysis modules</a:t>
            </a:r>
            <a:endParaRPr lang="en-US" sz="1300" dirty="0"/>
          </a:p>
        </p:txBody>
      </p:sp>
      <p:sp>
        <p:nvSpPr>
          <p:cNvPr id="27" name="Shape 19"/>
          <p:cNvSpPr/>
          <p:nvPr/>
        </p:nvSpPr>
        <p:spPr>
          <a:xfrm>
            <a:off x="6644488" y="4242816"/>
            <a:ext cx="384048" cy="384048"/>
          </a:xfrm>
          <a:prstGeom prst="ellipse">
            <a:avLst/>
          </a:prstGeom>
          <a:solidFill>
            <a:srgbClr val="00C2A8"/>
          </a:solidFill>
          <a:ln/>
        </p:spPr>
      </p:sp>
      <p:pic>
        <p:nvPicPr>
          <p:cNvPr id="28" name="Image 6" descr="/home/claude/realestate_deck/icons/check_white.png">    </p:cNvPr>
          <p:cNvPicPr>
            <a:picLocks noChangeAspect="1"/>
          </p:cNvPicPr>
          <p:nvPr/>
        </p:nvPicPr>
        <p:blipFill>
          <a:blip r:embed="rId7"/>
          <a:stretch>
            <a:fillRect/>
          </a:stretch>
        </p:blipFill>
        <p:spPr>
          <a:xfrm>
            <a:off x="6730898" y="4329227"/>
            <a:ext cx="211226" cy="211226"/>
          </a:xfrm>
          <a:prstGeom prst="rect">
            <a:avLst/>
          </a:prstGeom>
        </p:spPr>
      </p:pic>
      <p:sp>
        <p:nvSpPr>
          <p:cNvPr id="29" name="Text 20"/>
          <p:cNvSpPr/>
          <p:nvPr/>
        </p:nvSpPr>
        <p:spPr>
          <a:xfrm>
            <a:off x="7193128" y="4197096"/>
            <a:ext cx="4129888" cy="685800"/>
          </a:xfrm>
          <a:prstGeom prst="rect">
            <a:avLst/>
          </a:prstGeom>
          <a:noFill/>
          <a:ln/>
        </p:spPr>
        <p:txBody>
          <a:bodyPr wrap="square" lIns="0" tIns="0" rIns="0" bIns="0" rtlCol="0" anchor="t"/>
          <a:lstStyle/>
          <a:p>
            <a:pPr algn="l" indent="0" marL="0">
              <a:lnSpc>
                <a:spcPct val="110000"/>
              </a:lnSpc>
              <a:buNone/>
            </a:pPr>
            <a:r>
              <a:rPr lang="en-US" sz="1300" dirty="0">
                <a:solidFill>
                  <a:srgbClr val="FFFFFF"/>
                </a:solidFill>
                <a:latin typeface="Calibri" pitchFamily="34" charset="0"/>
                <a:ea typeface="Calibri" pitchFamily="34" charset="-122"/>
                <a:cs typeface="Calibri" pitchFamily="34" charset="-120"/>
              </a:rPr>
              <a:t>One-click Excel and PDF reporting</a:t>
            </a:r>
            <a:endParaRPr lang="en-US" sz="1300" dirty="0"/>
          </a:p>
        </p:txBody>
      </p:sp>
      <p:sp>
        <p:nvSpPr>
          <p:cNvPr id="30" name="Shape 21"/>
          <p:cNvSpPr/>
          <p:nvPr/>
        </p:nvSpPr>
        <p:spPr>
          <a:xfrm>
            <a:off x="6644488" y="5084064"/>
            <a:ext cx="384048" cy="384048"/>
          </a:xfrm>
          <a:prstGeom prst="ellipse">
            <a:avLst/>
          </a:prstGeom>
          <a:solidFill>
            <a:srgbClr val="00C2A8"/>
          </a:solidFill>
          <a:ln/>
        </p:spPr>
      </p:sp>
      <p:pic>
        <p:nvPicPr>
          <p:cNvPr id="31" name="Image 7" descr="/home/claude/realestate_deck/icons/check_white.png">    </p:cNvPr>
          <p:cNvPicPr>
            <a:picLocks noChangeAspect="1"/>
          </p:cNvPicPr>
          <p:nvPr/>
        </p:nvPicPr>
        <p:blipFill>
          <a:blip r:embed="rId8"/>
          <a:stretch>
            <a:fillRect/>
          </a:stretch>
        </p:blipFill>
        <p:spPr>
          <a:xfrm>
            <a:off x="6730898" y="5170475"/>
            <a:ext cx="211226" cy="211226"/>
          </a:xfrm>
          <a:prstGeom prst="rect">
            <a:avLst/>
          </a:prstGeom>
        </p:spPr>
      </p:pic>
      <p:sp>
        <p:nvSpPr>
          <p:cNvPr id="32" name="Text 22"/>
          <p:cNvSpPr/>
          <p:nvPr/>
        </p:nvSpPr>
        <p:spPr>
          <a:xfrm>
            <a:off x="7193128" y="5038344"/>
            <a:ext cx="4129888" cy="685800"/>
          </a:xfrm>
          <a:prstGeom prst="rect">
            <a:avLst/>
          </a:prstGeom>
          <a:noFill/>
          <a:ln/>
        </p:spPr>
        <p:txBody>
          <a:bodyPr wrap="square" lIns="0" tIns="0" rIns="0" bIns="0" rtlCol="0" anchor="t"/>
          <a:lstStyle/>
          <a:p>
            <a:pPr algn="l" indent="0" marL="0">
              <a:lnSpc>
                <a:spcPct val="110000"/>
              </a:lnSpc>
              <a:buNone/>
            </a:pPr>
            <a:r>
              <a:rPr lang="en-US" sz="1300" dirty="0">
                <a:solidFill>
                  <a:srgbClr val="FFFFFF"/>
                </a:solidFill>
                <a:latin typeface="Calibri" pitchFamily="34" charset="0"/>
                <a:ea typeface="Calibri" pitchFamily="34" charset="-122"/>
                <a:cs typeface="Calibri" pitchFamily="34" charset="-120"/>
              </a:rPr>
              <a:t>Every project saved and versioned locally</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11094415" cy="822960"/>
          </a:xfrm>
          <a:prstGeom prst="rect">
            <a:avLst/>
          </a:prstGeom>
          <a:noFill/>
          <a:ln/>
        </p:spPr>
        <p:txBody>
          <a:bodyPr wrap="square" lIns="0" tIns="0" rIns="0" bIns="0" rtlCol="0" anchor="t"/>
          <a:lstStyle/>
          <a:p>
            <a:pPr algn="l" indent="0" marL="0">
              <a:buNone/>
            </a:pPr>
            <a:r>
              <a:rPr lang="en-US" sz="3000" b="1" dirty="0">
                <a:solidFill>
                  <a:srgbClr val="1E2761"/>
                </a:solidFill>
                <a:latin typeface="Cambria" pitchFamily="34" charset="0"/>
                <a:ea typeface="Cambria" pitchFamily="34" charset="-122"/>
                <a:cs typeface="Cambria" pitchFamily="34" charset="-120"/>
              </a:rPr>
              <a:t>Twelve Modules, One Underwriting Model</a:t>
            </a:r>
            <a:endParaRPr lang="en-US" sz="3000" dirty="0"/>
          </a:p>
        </p:txBody>
      </p:sp>
      <p:sp>
        <p:nvSpPr>
          <p:cNvPr id="3" name="Text 1"/>
          <p:cNvSpPr/>
          <p:nvPr/>
        </p:nvSpPr>
        <p:spPr>
          <a:xfrm>
            <a:off x="548640" y="6473952"/>
            <a:ext cx="2743200" cy="274320"/>
          </a:xfrm>
          <a:prstGeom prst="rect">
            <a:avLst/>
          </a:prstGeom>
          <a:noFill/>
          <a:ln/>
        </p:spPr>
        <p:txBody>
          <a:bodyPr wrap="square" lIns="0" tIns="0" rIns="0" bIns="0" rtlCol="0" anchor="ctr"/>
          <a:lstStyle/>
          <a:p>
            <a:pPr algn="l" indent="0" marL="0">
              <a:buNone/>
            </a:pPr>
            <a:r>
              <a:rPr lang="en-US" sz="950" dirty="0">
                <a:solidFill>
                  <a:srgbClr val="9AA5C4"/>
                </a:solidFill>
                <a:latin typeface="Calibri" pitchFamily="34" charset="0"/>
                <a:ea typeface="Calibri" pitchFamily="34" charset="-122"/>
                <a:cs typeface="Calibri" pitchFamily="34" charset="-120"/>
              </a:rPr>
              <a:t>REVDS</a:t>
            </a:r>
            <a:endParaRPr lang="en-US" sz="950" dirty="0"/>
          </a:p>
        </p:txBody>
      </p:sp>
      <p:sp>
        <p:nvSpPr>
          <p:cNvPr id="4" name="Text 2"/>
          <p:cNvSpPr/>
          <p:nvPr/>
        </p:nvSpPr>
        <p:spPr>
          <a:xfrm>
            <a:off x="10545775" y="6473952"/>
            <a:ext cx="1097280" cy="274320"/>
          </a:xfrm>
          <a:prstGeom prst="rect">
            <a:avLst/>
          </a:prstGeom>
          <a:noFill/>
          <a:ln/>
        </p:spPr>
        <p:txBody>
          <a:bodyPr wrap="square" lIns="0" tIns="0" rIns="0" bIns="0" rtlCol="0" anchor="ctr"/>
          <a:lstStyle/>
          <a:p>
            <a:pPr algn="r" indent="0" marL="0">
              <a:buNone/>
            </a:pPr>
            <a:r>
              <a:rPr lang="en-US" sz="950" dirty="0">
                <a:solidFill>
                  <a:srgbClr val="9AA5C4"/>
                </a:solidFill>
                <a:latin typeface="Calibri" pitchFamily="34" charset="0"/>
                <a:ea typeface="Calibri" pitchFamily="34" charset="-122"/>
                <a:cs typeface="Calibri" pitchFamily="34" charset="-120"/>
              </a:rPr>
              <a:t>3 / 15</a:t>
            </a:r>
            <a:endParaRPr lang="en-US" sz="950" dirty="0"/>
          </a:p>
        </p:txBody>
      </p:sp>
      <p:sp>
        <p:nvSpPr>
          <p:cNvPr id="5" name="Shape 3"/>
          <p:cNvSpPr/>
          <p:nvPr/>
        </p:nvSpPr>
        <p:spPr>
          <a:xfrm>
            <a:off x="548640" y="1508760"/>
            <a:ext cx="3484778" cy="2331720"/>
          </a:xfrm>
          <a:prstGeom prst="roundRect">
            <a:avLst>
              <a:gd name="adj" fmla="val 3137"/>
            </a:avLst>
          </a:prstGeom>
          <a:solidFill>
            <a:srgbClr val="EEF3FC"/>
          </a:solidFill>
          <a:ln/>
        </p:spPr>
      </p:sp>
      <p:sp>
        <p:nvSpPr>
          <p:cNvPr id="6" name="Shape 4"/>
          <p:cNvSpPr/>
          <p:nvPr/>
        </p:nvSpPr>
        <p:spPr>
          <a:xfrm>
            <a:off x="822960" y="1764792"/>
            <a:ext cx="566928" cy="566928"/>
          </a:xfrm>
          <a:prstGeom prst="ellipse">
            <a:avLst/>
          </a:prstGeom>
          <a:solidFill>
            <a:srgbClr val="00C2A8"/>
          </a:solidFill>
          <a:ln/>
        </p:spPr>
      </p:sp>
      <p:pic>
        <p:nvPicPr>
          <p:cNvPr id="7" name="Image 0" descr="/home/claude/realestate_deck/icons/layers_white.png">    </p:cNvPr>
          <p:cNvPicPr>
            <a:picLocks noChangeAspect="1"/>
          </p:cNvPicPr>
          <p:nvPr/>
        </p:nvPicPr>
        <p:blipFill>
          <a:blip r:embed="rId1"/>
          <a:stretch>
            <a:fillRect/>
          </a:stretch>
        </p:blipFill>
        <p:spPr>
          <a:xfrm>
            <a:off x="959023" y="1900855"/>
            <a:ext cx="294803" cy="294803"/>
          </a:xfrm>
          <a:prstGeom prst="rect">
            <a:avLst/>
          </a:prstGeom>
        </p:spPr>
      </p:pic>
      <p:sp>
        <p:nvSpPr>
          <p:cNvPr id="8" name="Text 5"/>
          <p:cNvSpPr/>
          <p:nvPr/>
        </p:nvSpPr>
        <p:spPr>
          <a:xfrm>
            <a:off x="822960" y="2459736"/>
            <a:ext cx="2936138" cy="548640"/>
          </a:xfrm>
          <a:prstGeom prst="rect">
            <a:avLst/>
          </a:prstGeom>
          <a:noFill/>
          <a:ln/>
        </p:spPr>
        <p:txBody>
          <a:bodyPr wrap="square" lIns="0" tIns="0" rIns="0" bIns="0" rtlCol="0" anchor="t"/>
          <a:lstStyle/>
          <a:p>
            <a:pPr algn="l" indent="0" marL="0">
              <a:lnSpc>
                <a:spcPct val="105000"/>
              </a:lnSpc>
              <a:buNone/>
            </a:pPr>
            <a:r>
              <a:rPr lang="en-US" sz="1400" b="1" dirty="0">
                <a:solidFill>
                  <a:srgbClr val="1E2761"/>
                </a:solidFill>
                <a:latin typeface="Cambria" pitchFamily="34" charset="0"/>
                <a:ea typeface="Cambria" pitchFamily="34" charset="-122"/>
                <a:cs typeface="Cambria" pitchFamily="34" charset="-120"/>
              </a:rPr>
              <a:t>12 Analysis Modules</a:t>
            </a:r>
            <a:endParaRPr lang="en-US" sz="1400" dirty="0"/>
          </a:p>
        </p:txBody>
      </p:sp>
      <p:sp>
        <p:nvSpPr>
          <p:cNvPr id="9" name="Text 6"/>
          <p:cNvSpPr/>
          <p:nvPr/>
        </p:nvSpPr>
        <p:spPr>
          <a:xfrm>
            <a:off x="822960" y="3063240"/>
            <a:ext cx="2936138" cy="1097280"/>
          </a:xfrm>
          <a:prstGeom prst="rect">
            <a:avLst/>
          </a:prstGeom>
          <a:noFill/>
          <a:ln/>
        </p:spPr>
        <p:txBody>
          <a:bodyPr wrap="square" lIns="0" tIns="0" rIns="0" bIns="0" rtlCol="0" anchor="t"/>
          <a:lstStyle/>
          <a:p>
            <a:pPr algn="l" indent="0" marL="0">
              <a:lnSpc>
                <a:spcPct val="115000"/>
              </a:lnSpc>
              <a:buNone/>
            </a:pPr>
            <a:r>
              <a:rPr lang="en-US" sz="1150" dirty="0">
                <a:solidFill>
                  <a:srgbClr val="6B7280"/>
                </a:solidFill>
                <a:latin typeface="Calibri" pitchFamily="34" charset="0"/>
                <a:ea typeface="Calibri" pitchFamily="34" charset="-122"/>
                <a:cs typeface="Calibri" pitchFamily="34" charset="-120"/>
              </a:rPr>
              <a:t>From site setup and land acquisition through the final capital stack summary.</a:t>
            </a:r>
            <a:endParaRPr lang="en-US" sz="1150" dirty="0"/>
          </a:p>
        </p:txBody>
      </p:sp>
      <p:sp>
        <p:nvSpPr>
          <p:cNvPr id="10" name="Shape 7"/>
          <p:cNvSpPr/>
          <p:nvPr/>
        </p:nvSpPr>
        <p:spPr>
          <a:xfrm>
            <a:off x="4353458" y="1508760"/>
            <a:ext cx="3484778" cy="2331720"/>
          </a:xfrm>
          <a:prstGeom prst="roundRect">
            <a:avLst>
              <a:gd name="adj" fmla="val 3137"/>
            </a:avLst>
          </a:prstGeom>
          <a:solidFill>
            <a:srgbClr val="EEF3FC"/>
          </a:solidFill>
          <a:ln/>
        </p:spPr>
      </p:sp>
      <p:sp>
        <p:nvSpPr>
          <p:cNvPr id="11" name="Shape 8"/>
          <p:cNvSpPr/>
          <p:nvPr/>
        </p:nvSpPr>
        <p:spPr>
          <a:xfrm>
            <a:off x="4627778" y="1764792"/>
            <a:ext cx="566928" cy="566928"/>
          </a:xfrm>
          <a:prstGeom prst="ellipse">
            <a:avLst/>
          </a:prstGeom>
          <a:solidFill>
            <a:srgbClr val="00C2A8"/>
          </a:solidFill>
          <a:ln/>
        </p:spPr>
      </p:sp>
      <p:pic>
        <p:nvPicPr>
          <p:cNvPr id="12" name="Image 1" descr="/home/claude/realestate_deck/icons/building_white.png">    </p:cNvPr>
          <p:cNvPicPr>
            <a:picLocks noChangeAspect="1"/>
          </p:cNvPicPr>
          <p:nvPr/>
        </p:nvPicPr>
        <p:blipFill>
          <a:blip r:embed="rId2"/>
          <a:stretch>
            <a:fillRect/>
          </a:stretch>
        </p:blipFill>
        <p:spPr>
          <a:xfrm>
            <a:off x="4763841" y="1900855"/>
            <a:ext cx="294803" cy="294803"/>
          </a:xfrm>
          <a:prstGeom prst="rect">
            <a:avLst/>
          </a:prstGeom>
        </p:spPr>
      </p:pic>
      <p:sp>
        <p:nvSpPr>
          <p:cNvPr id="13" name="Text 9"/>
          <p:cNvSpPr/>
          <p:nvPr/>
        </p:nvSpPr>
        <p:spPr>
          <a:xfrm>
            <a:off x="4627778" y="2459736"/>
            <a:ext cx="2936138" cy="548640"/>
          </a:xfrm>
          <a:prstGeom prst="rect">
            <a:avLst/>
          </a:prstGeom>
          <a:noFill/>
          <a:ln/>
        </p:spPr>
        <p:txBody>
          <a:bodyPr wrap="square" lIns="0" tIns="0" rIns="0" bIns="0" rtlCol="0" anchor="t"/>
          <a:lstStyle/>
          <a:p>
            <a:pPr algn="l" indent="0" marL="0">
              <a:lnSpc>
                <a:spcPct val="105000"/>
              </a:lnSpc>
              <a:buNone/>
            </a:pPr>
            <a:r>
              <a:rPr lang="en-US" sz="1400" b="1" dirty="0">
                <a:solidFill>
                  <a:srgbClr val="1E2761"/>
                </a:solidFill>
                <a:latin typeface="Cambria" pitchFamily="34" charset="0"/>
                <a:ea typeface="Cambria" pitchFamily="34" charset="-122"/>
                <a:cs typeface="Cambria" pitchFamily="34" charset="-120"/>
              </a:rPr>
              <a:t>Three Development Types</a:t>
            </a:r>
            <a:endParaRPr lang="en-US" sz="1400" dirty="0"/>
          </a:p>
        </p:txBody>
      </p:sp>
      <p:sp>
        <p:nvSpPr>
          <p:cNvPr id="14" name="Text 10"/>
          <p:cNvSpPr/>
          <p:nvPr/>
        </p:nvSpPr>
        <p:spPr>
          <a:xfrm>
            <a:off x="4627778" y="3063240"/>
            <a:ext cx="2936138" cy="1097280"/>
          </a:xfrm>
          <a:prstGeom prst="rect">
            <a:avLst/>
          </a:prstGeom>
          <a:noFill/>
          <a:ln/>
        </p:spPr>
        <p:txBody>
          <a:bodyPr wrap="square" lIns="0" tIns="0" rIns="0" bIns="0" rtlCol="0" anchor="t"/>
          <a:lstStyle/>
          <a:p>
            <a:pPr algn="l" indent="0" marL="0">
              <a:lnSpc>
                <a:spcPct val="115000"/>
              </a:lnSpc>
              <a:buNone/>
            </a:pPr>
            <a:r>
              <a:rPr lang="en-US" sz="1150" dirty="0">
                <a:solidFill>
                  <a:srgbClr val="6B7280"/>
                </a:solidFill>
                <a:latin typeface="Calibri" pitchFamily="34" charset="0"/>
                <a:ea typeface="Calibri" pitchFamily="34" charset="-122"/>
                <a:cs typeface="Calibri" pitchFamily="34" charset="-120"/>
              </a:rPr>
              <a:t>Single-family, multi-family, and mixed-use — modeled side by side, not separately.</a:t>
            </a:r>
            <a:endParaRPr lang="en-US" sz="1150" dirty="0"/>
          </a:p>
        </p:txBody>
      </p:sp>
      <p:sp>
        <p:nvSpPr>
          <p:cNvPr id="15" name="Shape 11"/>
          <p:cNvSpPr/>
          <p:nvPr/>
        </p:nvSpPr>
        <p:spPr>
          <a:xfrm>
            <a:off x="8158277" y="1508760"/>
            <a:ext cx="3484778" cy="2331720"/>
          </a:xfrm>
          <a:prstGeom prst="roundRect">
            <a:avLst>
              <a:gd name="adj" fmla="val 3137"/>
            </a:avLst>
          </a:prstGeom>
          <a:solidFill>
            <a:srgbClr val="EEF3FC"/>
          </a:solidFill>
          <a:ln/>
        </p:spPr>
      </p:sp>
      <p:sp>
        <p:nvSpPr>
          <p:cNvPr id="16" name="Shape 12"/>
          <p:cNvSpPr/>
          <p:nvPr/>
        </p:nvSpPr>
        <p:spPr>
          <a:xfrm>
            <a:off x="8432597" y="1764792"/>
            <a:ext cx="566928" cy="566928"/>
          </a:xfrm>
          <a:prstGeom prst="ellipse">
            <a:avLst/>
          </a:prstGeom>
          <a:solidFill>
            <a:srgbClr val="00C2A8"/>
          </a:solidFill>
          <a:ln/>
        </p:spPr>
      </p:sp>
      <p:pic>
        <p:nvPicPr>
          <p:cNvPr id="17" name="Image 2" descr="/home/claude/realestate_deck/icons/target_white.png">    </p:cNvPr>
          <p:cNvPicPr>
            <a:picLocks noChangeAspect="1"/>
          </p:cNvPicPr>
          <p:nvPr/>
        </p:nvPicPr>
        <p:blipFill>
          <a:blip r:embed="rId3"/>
          <a:stretch>
            <a:fillRect/>
          </a:stretch>
        </p:blipFill>
        <p:spPr>
          <a:xfrm>
            <a:off x="8568660" y="1900855"/>
            <a:ext cx="294803" cy="294803"/>
          </a:xfrm>
          <a:prstGeom prst="rect">
            <a:avLst/>
          </a:prstGeom>
        </p:spPr>
      </p:pic>
      <p:sp>
        <p:nvSpPr>
          <p:cNvPr id="18" name="Text 13"/>
          <p:cNvSpPr/>
          <p:nvPr/>
        </p:nvSpPr>
        <p:spPr>
          <a:xfrm>
            <a:off x="8432597" y="2459736"/>
            <a:ext cx="2936138" cy="548640"/>
          </a:xfrm>
          <a:prstGeom prst="rect">
            <a:avLst/>
          </a:prstGeom>
          <a:noFill/>
          <a:ln/>
        </p:spPr>
        <p:txBody>
          <a:bodyPr wrap="square" lIns="0" tIns="0" rIns="0" bIns="0" rtlCol="0" anchor="t"/>
          <a:lstStyle/>
          <a:p>
            <a:pPr algn="l" indent="0" marL="0">
              <a:lnSpc>
                <a:spcPct val="105000"/>
              </a:lnSpc>
              <a:buNone/>
            </a:pPr>
            <a:r>
              <a:rPr lang="en-US" sz="1400" b="1" dirty="0">
                <a:solidFill>
                  <a:srgbClr val="1E2761"/>
                </a:solidFill>
                <a:latin typeface="Cambria" pitchFamily="34" charset="0"/>
                <a:ea typeface="Cambria" pitchFamily="34" charset="-122"/>
                <a:cs typeface="Cambria" pitchFamily="34" charset="-120"/>
              </a:rPr>
              <a:t>Multi-Parcel Land Assemblage</a:t>
            </a:r>
            <a:endParaRPr lang="en-US" sz="1400" dirty="0"/>
          </a:p>
        </p:txBody>
      </p:sp>
      <p:sp>
        <p:nvSpPr>
          <p:cNvPr id="19" name="Text 14"/>
          <p:cNvSpPr/>
          <p:nvPr/>
        </p:nvSpPr>
        <p:spPr>
          <a:xfrm>
            <a:off x="8432597" y="3063240"/>
            <a:ext cx="2936138" cy="1097280"/>
          </a:xfrm>
          <a:prstGeom prst="rect">
            <a:avLst/>
          </a:prstGeom>
          <a:noFill/>
          <a:ln/>
        </p:spPr>
        <p:txBody>
          <a:bodyPr wrap="square" lIns="0" tIns="0" rIns="0" bIns="0" rtlCol="0" anchor="t"/>
          <a:lstStyle/>
          <a:p>
            <a:pPr algn="l" indent="0" marL="0">
              <a:lnSpc>
                <a:spcPct val="115000"/>
              </a:lnSpc>
              <a:buNone/>
            </a:pPr>
            <a:r>
              <a:rPr lang="en-US" sz="1150" dirty="0">
                <a:solidFill>
                  <a:srgbClr val="6B7280"/>
                </a:solidFill>
                <a:latin typeface="Calibri" pitchFamily="34" charset="0"/>
                <a:ea typeface="Calibri" pitchFamily="34" charset="-122"/>
                <a:cs typeface="Calibri" pitchFamily="34" charset="-120"/>
              </a:rPr>
              <a:t>Combine parcels and solve for the maximum supportable land price.</a:t>
            </a:r>
            <a:endParaRPr lang="en-US" sz="1150" dirty="0"/>
          </a:p>
        </p:txBody>
      </p:sp>
      <p:sp>
        <p:nvSpPr>
          <p:cNvPr id="20" name="Shape 15"/>
          <p:cNvSpPr/>
          <p:nvPr/>
        </p:nvSpPr>
        <p:spPr>
          <a:xfrm>
            <a:off x="548640" y="4160520"/>
            <a:ext cx="3484778" cy="2331720"/>
          </a:xfrm>
          <a:prstGeom prst="roundRect">
            <a:avLst>
              <a:gd name="adj" fmla="val 3137"/>
            </a:avLst>
          </a:prstGeom>
          <a:solidFill>
            <a:srgbClr val="EEF3FC"/>
          </a:solidFill>
          <a:ln/>
        </p:spPr>
      </p:sp>
      <p:sp>
        <p:nvSpPr>
          <p:cNvPr id="21" name="Shape 16"/>
          <p:cNvSpPr/>
          <p:nvPr/>
        </p:nvSpPr>
        <p:spPr>
          <a:xfrm>
            <a:off x="822960" y="4416552"/>
            <a:ext cx="566928" cy="566928"/>
          </a:xfrm>
          <a:prstGeom prst="ellipse">
            <a:avLst/>
          </a:prstGeom>
          <a:solidFill>
            <a:srgbClr val="00C2A8"/>
          </a:solidFill>
          <a:ln/>
        </p:spPr>
      </p:sp>
      <p:pic>
        <p:nvPicPr>
          <p:cNvPr id="22" name="Image 3" descr="/home/claude/realestate_deck/icons/creditCard_white.png">    </p:cNvPr>
          <p:cNvPicPr>
            <a:picLocks noChangeAspect="1"/>
          </p:cNvPicPr>
          <p:nvPr/>
        </p:nvPicPr>
        <p:blipFill>
          <a:blip r:embed="rId4"/>
          <a:stretch>
            <a:fillRect/>
          </a:stretch>
        </p:blipFill>
        <p:spPr>
          <a:xfrm>
            <a:off x="959023" y="4552615"/>
            <a:ext cx="294803" cy="294803"/>
          </a:xfrm>
          <a:prstGeom prst="rect">
            <a:avLst/>
          </a:prstGeom>
        </p:spPr>
      </p:pic>
      <p:sp>
        <p:nvSpPr>
          <p:cNvPr id="23" name="Text 17"/>
          <p:cNvSpPr/>
          <p:nvPr/>
        </p:nvSpPr>
        <p:spPr>
          <a:xfrm>
            <a:off x="822960" y="5111496"/>
            <a:ext cx="2936138" cy="548640"/>
          </a:xfrm>
          <a:prstGeom prst="rect">
            <a:avLst/>
          </a:prstGeom>
          <a:noFill/>
          <a:ln/>
        </p:spPr>
        <p:txBody>
          <a:bodyPr wrap="square" lIns="0" tIns="0" rIns="0" bIns="0" rtlCol="0" anchor="t"/>
          <a:lstStyle/>
          <a:p>
            <a:pPr algn="l" indent="0" marL="0">
              <a:lnSpc>
                <a:spcPct val="105000"/>
              </a:lnSpc>
              <a:buNone/>
            </a:pPr>
            <a:r>
              <a:rPr lang="en-US" sz="1400" b="1" dirty="0">
                <a:solidFill>
                  <a:srgbClr val="1E2761"/>
                </a:solidFill>
                <a:latin typeface="Cambria" pitchFamily="34" charset="0"/>
                <a:ea typeface="Cambria" pitchFamily="34" charset="-122"/>
                <a:cs typeface="Cambria" pitchFamily="34" charset="-120"/>
              </a:rPr>
              <a:t>Construction &amp; Permanent Financing</a:t>
            </a:r>
            <a:endParaRPr lang="en-US" sz="1400" dirty="0"/>
          </a:p>
        </p:txBody>
      </p:sp>
      <p:sp>
        <p:nvSpPr>
          <p:cNvPr id="24" name="Text 18"/>
          <p:cNvSpPr/>
          <p:nvPr/>
        </p:nvSpPr>
        <p:spPr>
          <a:xfrm>
            <a:off x="822960" y="5715000"/>
            <a:ext cx="2936138" cy="1097280"/>
          </a:xfrm>
          <a:prstGeom prst="rect">
            <a:avLst/>
          </a:prstGeom>
          <a:noFill/>
          <a:ln/>
        </p:spPr>
        <p:txBody>
          <a:bodyPr wrap="square" lIns="0" tIns="0" rIns="0" bIns="0" rtlCol="0" anchor="t"/>
          <a:lstStyle/>
          <a:p>
            <a:pPr algn="l" indent="0" marL="0">
              <a:lnSpc>
                <a:spcPct val="115000"/>
              </a:lnSpc>
              <a:buNone/>
            </a:pPr>
            <a:r>
              <a:rPr lang="en-US" sz="1150" dirty="0">
                <a:solidFill>
                  <a:srgbClr val="6B7280"/>
                </a:solidFill>
                <a:latin typeface="Calibri" pitchFamily="34" charset="0"/>
                <a:ea typeface="Calibri" pitchFamily="34" charset="-122"/>
                <a:cs typeface="Calibri" pitchFamily="34" charset="-120"/>
              </a:rPr>
              <a:t>Real amortization, draw schedules, and lender ratios.</a:t>
            </a:r>
            <a:endParaRPr lang="en-US" sz="1150" dirty="0"/>
          </a:p>
        </p:txBody>
      </p:sp>
      <p:sp>
        <p:nvSpPr>
          <p:cNvPr id="25" name="Shape 19"/>
          <p:cNvSpPr/>
          <p:nvPr/>
        </p:nvSpPr>
        <p:spPr>
          <a:xfrm>
            <a:off x="4353458" y="4160520"/>
            <a:ext cx="3484778" cy="2331720"/>
          </a:xfrm>
          <a:prstGeom prst="roundRect">
            <a:avLst>
              <a:gd name="adj" fmla="val 3137"/>
            </a:avLst>
          </a:prstGeom>
          <a:solidFill>
            <a:srgbClr val="EEF3FC"/>
          </a:solidFill>
          <a:ln/>
        </p:spPr>
      </p:sp>
      <p:sp>
        <p:nvSpPr>
          <p:cNvPr id="26" name="Shape 20"/>
          <p:cNvSpPr/>
          <p:nvPr/>
        </p:nvSpPr>
        <p:spPr>
          <a:xfrm>
            <a:off x="4627778" y="4416552"/>
            <a:ext cx="566928" cy="566928"/>
          </a:xfrm>
          <a:prstGeom prst="ellipse">
            <a:avLst/>
          </a:prstGeom>
          <a:solidFill>
            <a:srgbClr val="00C2A8"/>
          </a:solidFill>
          <a:ln/>
        </p:spPr>
      </p:sp>
      <p:pic>
        <p:nvPicPr>
          <p:cNvPr id="27" name="Image 4" descr="/home/claude/realestate_deck/icons/trending_white.png">    </p:cNvPr>
          <p:cNvPicPr>
            <a:picLocks noChangeAspect="1"/>
          </p:cNvPicPr>
          <p:nvPr/>
        </p:nvPicPr>
        <p:blipFill>
          <a:blip r:embed="rId5"/>
          <a:stretch>
            <a:fillRect/>
          </a:stretch>
        </p:blipFill>
        <p:spPr>
          <a:xfrm>
            <a:off x="4763841" y="4552615"/>
            <a:ext cx="294803" cy="294803"/>
          </a:xfrm>
          <a:prstGeom prst="rect">
            <a:avLst/>
          </a:prstGeom>
        </p:spPr>
      </p:pic>
      <p:sp>
        <p:nvSpPr>
          <p:cNvPr id="28" name="Text 21"/>
          <p:cNvSpPr/>
          <p:nvPr/>
        </p:nvSpPr>
        <p:spPr>
          <a:xfrm>
            <a:off x="4627778" y="5111496"/>
            <a:ext cx="2936138" cy="548640"/>
          </a:xfrm>
          <a:prstGeom prst="rect">
            <a:avLst/>
          </a:prstGeom>
          <a:noFill/>
          <a:ln/>
        </p:spPr>
        <p:txBody>
          <a:bodyPr wrap="square" lIns="0" tIns="0" rIns="0" bIns="0" rtlCol="0" anchor="t"/>
          <a:lstStyle/>
          <a:p>
            <a:pPr algn="l" indent="0" marL="0">
              <a:lnSpc>
                <a:spcPct val="105000"/>
              </a:lnSpc>
              <a:buNone/>
            </a:pPr>
            <a:r>
              <a:rPr lang="en-US" sz="1400" b="1" dirty="0">
                <a:solidFill>
                  <a:srgbClr val="1E2761"/>
                </a:solidFill>
                <a:latin typeface="Cambria" pitchFamily="34" charset="0"/>
                <a:ea typeface="Cambria" pitchFamily="34" charset="-122"/>
                <a:cs typeface="Cambria" pitchFamily="34" charset="-120"/>
              </a:rPr>
              <a:t>LP/GP Equity Waterfall</a:t>
            </a:r>
            <a:endParaRPr lang="en-US" sz="1400" dirty="0"/>
          </a:p>
        </p:txBody>
      </p:sp>
      <p:sp>
        <p:nvSpPr>
          <p:cNvPr id="29" name="Text 22"/>
          <p:cNvSpPr/>
          <p:nvPr/>
        </p:nvSpPr>
        <p:spPr>
          <a:xfrm>
            <a:off x="4627778" y="5715000"/>
            <a:ext cx="2936138" cy="1097280"/>
          </a:xfrm>
          <a:prstGeom prst="rect">
            <a:avLst/>
          </a:prstGeom>
          <a:noFill/>
          <a:ln/>
        </p:spPr>
        <p:txBody>
          <a:bodyPr wrap="square" lIns="0" tIns="0" rIns="0" bIns="0" rtlCol="0" anchor="t"/>
          <a:lstStyle/>
          <a:p>
            <a:pPr algn="l" indent="0" marL="0">
              <a:lnSpc>
                <a:spcPct val="115000"/>
              </a:lnSpc>
              <a:buNone/>
            </a:pPr>
            <a:r>
              <a:rPr lang="en-US" sz="1150" dirty="0">
                <a:solidFill>
                  <a:srgbClr val="6B7280"/>
                </a:solidFill>
                <a:latin typeface="Calibri" pitchFamily="34" charset="0"/>
                <a:ea typeface="Calibri" pitchFamily="34" charset="-122"/>
                <a:cs typeface="Calibri" pitchFamily="34" charset="-120"/>
              </a:rPr>
              <a:t>Preferred return and promote tiers on real monthly cash flows.</a:t>
            </a:r>
            <a:endParaRPr lang="en-US" sz="1150" dirty="0"/>
          </a:p>
        </p:txBody>
      </p:sp>
      <p:sp>
        <p:nvSpPr>
          <p:cNvPr id="30" name="Shape 23"/>
          <p:cNvSpPr/>
          <p:nvPr/>
        </p:nvSpPr>
        <p:spPr>
          <a:xfrm>
            <a:off x="8158277" y="4160520"/>
            <a:ext cx="3484778" cy="2331720"/>
          </a:xfrm>
          <a:prstGeom prst="roundRect">
            <a:avLst>
              <a:gd name="adj" fmla="val 3137"/>
            </a:avLst>
          </a:prstGeom>
          <a:solidFill>
            <a:srgbClr val="EEF3FC"/>
          </a:solidFill>
          <a:ln/>
        </p:spPr>
      </p:sp>
      <p:sp>
        <p:nvSpPr>
          <p:cNvPr id="31" name="Shape 24"/>
          <p:cNvSpPr/>
          <p:nvPr/>
        </p:nvSpPr>
        <p:spPr>
          <a:xfrm>
            <a:off x="8432597" y="4416552"/>
            <a:ext cx="566928" cy="566928"/>
          </a:xfrm>
          <a:prstGeom prst="ellipse">
            <a:avLst/>
          </a:prstGeom>
          <a:solidFill>
            <a:srgbClr val="00C2A8"/>
          </a:solidFill>
          <a:ln/>
        </p:spPr>
      </p:sp>
      <p:pic>
        <p:nvPicPr>
          <p:cNvPr id="32" name="Image 5" descr="/home/claude/realestate_deck/icons/activity_white.png">    </p:cNvPr>
          <p:cNvPicPr>
            <a:picLocks noChangeAspect="1"/>
          </p:cNvPicPr>
          <p:nvPr/>
        </p:nvPicPr>
        <p:blipFill>
          <a:blip r:embed="rId6"/>
          <a:stretch>
            <a:fillRect/>
          </a:stretch>
        </p:blipFill>
        <p:spPr>
          <a:xfrm>
            <a:off x="8568660" y="4552615"/>
            <a:ext cx="294803" cy="294803"/>
          </a:xfrm>
          <a:prstGeom prst="rect">
            <a:avLst/>
          </a:prstGeom>
        </p:spPr>
      </p:pic>
      <p:sp>
        <p:nvSpPr>
          <p:cNvPr id="33" name="Text 25"/>
          <p:cNvSpPr/>
          <p:nvPr/>
        </p:nvSpPr>
        <p:spPr>
          <a:xfrm>
            <a:off x="8432597" y="5111496"/>
            <a:ext cx="2936138" cy="548640"/>
          </a:xfrm>
          <a:prstGeom prst="rect">
            <a:avLst/>
          </a:prstGeom>
          <a:noFill/>
          <a:ln/>
        </p:spPr>
        <p:txBody>
          <a:bodyPr wrap="square" lIns="0" tIns="0" rIns="0" bIns="0" rtlCol="0" anchor="t"/>
          <a:lstStyle/>
          <a:p>
            <a:pPr algn="l" indent="0" marL="0">
              <a:lnSpc>
                <a:spcPct val="105000"/>
              </a:lnSpc>
              <a:buNone/>
            </a:pPr>
            <a:r>
              <a:rPr lang="en-US" sz="1400" b="1" dirty="0">
                <a:solidFill>
                  <a:srgbClr val="1E2761"/>
                </a:solidFill>
                <a:latin typeface="Cambria" pitchFamily="34" charset="0"/>
                <a:ea typeface="Cambria" pitchFamily="34" charset="-122"/>
                <a:cs typeface="Cambria" pitchFamily="34" charset="-120"/>
              </a:rPr>
              <a:t>Scenario &amp; Stress Testing</a:t>
            </a:r>
            <a:endParaRPr lang="en-US" sz="1400" dirty="0"/>
          </a:p>
        </p:txBody>
      </p:sp>
      <p:sp>
        <p:nvSpPr>
          <p:cNvPr id="34" name="Text 26"/>
          <p:cNvSpPr/>
          <p:nvPr/>
        </p:nvSpPr>
        <p:spPr>
          <a:xfrm>
            <a:off x="8432597" y="5715000"/>
            <a:ext cx="2936138" cy="1097280"/>
          </a:xfrm>
          <a:prstGeom prst="rect">
            <a:avLst/>
          </a:prstGeom>
          <a:noFill/>
          <a:ln/>
        </p:spPr>
        <p:txBody>
          <a:bodyPr wrap="square" lIns="0" tIns="0" rIns="0" bIns="0" rtlCol="0" anchor="t"/>
          <a:lstStyle/>
          <a:p>
            <a:pPr algn="l" indent="0" marL="0">
              <a:lnSpc>
                <a:spcPct val="115000"/>
              </a:lnSpc>
              <a:buNone/>
            </a:pPr>
            <a:r>
              <a:rPr lang="en-US" sz="1150" dirty="0">
                <a:solidFill>
                  <a:srgbClr val="6B7280"/>
                </a:solidFill>
                <a:latin typeface="Calibri" pitchFamily="34" charset="0"/>
                <a:ea typeface="Calibri" pitchFamily="34" charset="-122"/>
                <a:cs typeface="Calibri" pitchFamily="34" charset="-120"/>
              </a:rPr>
              <a:t>Base, Upside, Downside, plus four fixed lender shock scenarios.</a:t>
            </a:r>
            <a:endParaRPr lang="en-US" sz="11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11094415" cy="822960"/>
          </a:xfrm>
          <a:prstGeom prst="rect">
            <a:avLst/>
          </a:prstGeom>
          <a:noFill/>
          <a:ln/>
        </p:spPr>
        <p:txBody>
          <a:bodyPr wrap="square" lIns="0" tIns="0" rIns="0" bIns="0" rtlCol="0" anchor="t"/>
          <a:lstStyle/>
          <a:p>
            <a:pPr algn="l" indent="0" marL="0">
              <a:buNone/>
            </a:pPr>
            <a:r>
              <a:rPr lang="en-US" sz="3000" b="1" dirty="0">
                <a:solidFill>
                  <a:srgbClr val="1E2761"/>
                </a:solidFill>
                <a:latin typeface="Cambria" pitchFamily="34" charset="0"/>
                <a:ea typeface="Cambria" pitchFamily="34" charset="-122"/>
                <a:cs typeface="Cambria" pitchFamily="34" charset="-120"/>
              </a:rPr>
              <a:t>A Real Financial Engine, Not Approximations</a:t>
            </a:r>
            <a:endParaRPr lang="en-US" sz="3000" dirty="0"/>
          </a:p>
        </p:txBody>
      </p:sp>
      <p:sp>
        <p:nvSpPr>
          <p:cNvPr id="3" name="Text 1"/>
          <p:cNvSpPr/>
          <p:nvPr/>
        </p:nvSpPr>
        <p:spPr>
          <a:xfrm>
            <a:off x="548640" y="6473952"/>
            <a:ext cx="2743200" cy="274320"/>
          </a:xfrm>
          <a:prstGeom prst="rect">
            <a:avLst/>
          </a:prstGeom>
          <a:noFill/>
          <a:ln/>
        </p:spPr>
        <p:txBody>
          <a:bodyPr wrap="square" lIns="0" tIns="0" rIns="0" bIns="0" rtlCol="0" anchor="ctr"/>
          <a:lstStyle/>
          <a:p>
            <a:pPr algn="l" indent="0" marL="0">
              <a:buNone/>
            </a:pPr>
            <a:r>
              <a:rPr lang="en-US" sz="950" dirty="0">
                <a:solidFill>
                  <a:srgbClr val="9AA5C4"/>
                </a:solidFill>
                <a:latin typeface="Calibri" pitchFamily="34" charset="0"/>
                <a:ea typeface="Calibri" pitchFamily="34" charset="-122"/>
                <a:cs typeface="Calibri" pitchFamily="34" charset="-120"/>
              </a:rPr>
              <a:t>REVDS</a:t>
            </a:r>
            <a:endParaRPr lang="en-US" sz="950" dirty="0"/>
          </a:p>
        </p:txBody>
      </p:sp>
      <p:sp>
        <p:nvSpPr>
          <p:cNvPr id="4" name="Text 2"/>
          <p:cNvSpPr/>
          <p:nvPr/>
        </p:nvSpPr>
        <p:spPr>
          <a:xfrm>
            <a:off x="10545775" y="6473952"/>
            <a:ext cx="1097280" cy="274320"/>
          </a:xfrm>
          <a:prstGeom prst="rect">
            <a:avLst/>
          </a:prstGeom>
          <a:noFill/>
          <a:ln/>
        </p:spPr>
        <p:txBody>
          <a:bodyPr wrap="square" lIns="0" tIns="0" rIns="0" bIns="0" rtlCol="0" anchor="ctr"/>
          <a:lstStyle/>
          <a:p>
            <a:pPr algn="r" indent="0" marL="0">
              <a:buNone/>
            </a:pPr>
            <a:r>
              <a:rPr lang="en-US" sz="950" dirty="0">
                <a:solidFill>
                  <a:srgbClr val="9AA5C4"/>
                </a:solidFill>
                <a:latin typeface="Calibri" pitchFamily="34" charset="0"/>
                <a:ea typeface="Calibri" pitchFamily="34" charset="-122"/>
                <a:cs typeface="Calibri" pitchFamily="34" charset="-120"/>
              </a:rPr>
              <a:t>4 / 15</a:t>
            </a:r>
            <a:endParaRPr lang="en-US" sz="950" dirty="0"/>
          </a:p>
        </p:txBody>
      </p:sp>
      <p:sp>
        <p:nvSpPr>
          <p:cNvPr id="5" name="Shape 3"/>
          <p:cNvSpPr/>
          <p:nvPr/>
        </p:nvSpPr>
        <p:spPr>
          <a:xfrm>
            <a:off x="548640" y="1762506"/>
            <a:ext cx="621792" cy="621792"/>
          </a:xfrm>
          <a:prstGeom prst="ellipse">
            <a:avLst/>
          </a:prstGeom>
          <a:solidFill>
            <a:srgbClr val="00C2A8"/>
          </a:solidFill>
          <a:ln/>
        </p:spPr>
      </p:sp>
      <p:pic>
        <p:nvPicPr>
          <p:cNvPr id="6" name="Image 0" descr="/home/claude/realestate_deck/icons/chart_white.png">    </p:cNvPr>
          <p:cNvPicPr>
            <a:picLocks noChangeAspect="1"/>
          </p:cNvPicPr>
          <p:nvPr/>
        </p:nvPicPr>
        <p:blipFill>
          <a:blip r:embed="rId1"/>
          <a:stretch>
            <a:fillRect/>
          </a:stretch>
        </p:blipFill>
        <p:spPr>
          <a:xfrm>
            <a:off x="697870" y="1911736"/>
            <a:ext cx="323332" cy="323332"/>
          </a:xfrm>
          <a:prstGeom prst="rect">
            <a:avLst/>
          </a:prstGeom>
        </p:spPr>
      </p:pic>
      <p:sp>
        <p:nvSpPr>
          <p:cNvPr id="7" name="Text 4"/>
          <p:cNvSpPr/>
          <p:nvPr/>
        </p:nvSpPr>
        <p:spPr>
          <a:xfrm>
            <a:off x="1426464" y="1600200"/>
            <a:ext cx="10216591" cy="946404"/>
          </a:xfrm>
          <a:prstGeom prst="rect">
            <a:avLst/>
          </a:prstGeom>
          <a:noFill/>
          <a:ln/>
        </p:spPr>
        <p:txBody>
          <a:bodyPr wrap="square" lIns="0" tIns="0" rIns="0" bIns="0" rtlCol="0" anchor="ctr"/>
          <a:lstStyle/>
          <a:p>
            <a:pPr algn="l" indent="0" marL="0">
              <a:lnSpc>
                <a:spcPct val="112000"/>
              </a:lnSpc>
              <a:buNone/>
            </a:pPr>
            <a:r>
              <a:rPr lang="en-US" sz="1550" dirty="0">
                <a:solidFill>
                  <a:srgbClr val="3A3F55"/>
                </a:solidFill>
                <a:latin typeface="Calibri" pitchFamily="34" charset="0"/>
                <a:ea typeface="Calibri" pitchFamily="34" charset="-122"/>
                <a:cs typeface="Calibri" pitchFamily="34" charset="-120"/>
              </a:rPr>
              <a:t>Real monthly cash-flow IRR, NPV, and MIRR — not simplified shortcuts</a:t>
            </a:r>
            <a:endParaRPr lang="en-US" sz="1550" dirty="0"/>
          </a:p>
        </p:txBody>
      </p:sp>
      <p:sp>
        <p:nvSpPr>
          <p:cNvPr id="8" name="Shape 5"/>
          <p:cNvSpPr/>
          <p:nvPr/>
        </p:nvSpPr>
        <p:spPr>
          <a:xfrm>
            <a:off x="548640" y="3001518"/>
            <a:ext cx="621792" cy="621792"/>
          </a:xfrm>
          <a:prstGeom prst="ellipse">
            <a:avLst/>
          </a:prstGeom>
          <a:solidFill>
            <a:srgbClr val="00C2A8"/>
          </a:solidFill>
          <a:ln/>
        </p:spPr>
      </p:sp>
      <p:pic>
        <p:nvPicPr>
          <p:cNvPr id="9" name="Image 1" descr="/home/claude/realestate_deck/icons/clock_white.png">    </p:cNvPr>
          <p:cNvPicPr>
            <a:picLocks noChangeAspect="1"/>
          </p:cNvPicPr>
          <p:nvPr/>
        </p:nvPicPr>
        <p:blipFill>
          <a:blip r:embed="rId2"/>
          <a:stretch>
            <a:fillRect/>
          </a:stretch>
        </p:blipFill>
        <p:spPr>
          <a:xfrm>
            <a:off x="697870" y="3150748"/>
            <a:ext cx="323332" cy="323332"/>
          </a:xfrm>
          <a:prstGeom prst="rect">
            <a:avLst/>
          </a:prstGeom>
        </p:spPr>
      </p:pic>
      <p:sp>
        <p:nvSpPr>
          <p:cNvPr id="10" name="Text 6"/>
          <p:cNvSpPr/>
          <p:nvPr/>
        </p:nvSpPr>
        <p:spPr>
          <a:xfrm>
            <a:off x="1426464" y="2839212"/>
            <a:ext cx="10216591" cy="946404"/>
          </a:xfrm>
          <a:prstGeom prst="rect">
            <a:avLst/>
          </a:prstGeom>
          <a:noFill/>
          <a:ln/>
        </p:spPr>
        <p:txBody>
          <a:bodyPr wrap="square" lIns="0" tIns="0" rIns="0" bIns="0" rtlCol="0" anchor="ctr"/>
          <a:lstStyle/>
          <a:p>
            <a:pPr algn="l" indent="0" marL="0">
              <a:lnSpc>
                <a:spcPct val="112000"/>
              </a:lnSpc>
              <a:buNone/>
            </a:pPr>
            <a:r>
              <a:rPr lang="en-US" sz="1550" dirty="0">
                <a:solidFill>
                  <a:srgbClr val="3A3F55"/>
                </a:solidFill>
                <a:latin typeface="Calibri" pitchFamily="34" charset="0"/>
                <a:ea typeface="Calibri" pitchFamily="34" charset="-122"/>
                <a:cs typeface="Calibri" pitchFamily="34" charset="-120"/>
              </a:rPr>
              <a:t>Real amortization-based debt service coverage against the actual permanent loan</a:t>
            </a:r>
            <a:endParaRPr lang="en-US" sz="1550" dirty="0"/>
          </a:p>
        </p:txBody>
      </p:sp>
      <p:sp>
        <p:nvSpPr>
          <p:cNvPr id="11" name="Shape 7"/>
          <p:cNvSpPr/>
          <p:nvPr/>
        </p:nvSpPr>
        <p:spPr>
          <a:xfrm>
            <a:off x="548640" y="4240530"/>
            <a:ext cx="621792" cy="621792"/>
          </a:xfrm>
          <a:prstGeom prst="ellipse">
            <a:avLst/>
          </a:prstGeom>
          <a:solidFill>
            <a:srgbClr val="00C2A8"/>
          </a:solidFill>
          <a:ln/>
        </p:spPr>
      </p:sp>
      <p:pic>
        <p:nvPicPr>
          <p:cNvPr id="12" name="Image 2" descr="/home/claude/realestate_deck/icons/target_white.png">    </p:cNvPr>
          <p:cNvPicPr>
            <a:picLocks noChangeAspect="1"/>
          </p:cNvPicPr>
          <p:nvPr/>
        </p:nvPicPr>
        <p:blipFill>
          <a:blip r:embed="rId3"/>
          <a:stretch>
            <a:fillRect/>
          </a:stretch>
        </p:blipFill>
        <p:spPr>
          <a:xfrm>
            <a:off x="697870" y="4389760"/>
            <a:ext cx="323332" cy="323332"/>
          </a:xfrm>
          <a:prstGeom prst="rect">
            <a:avLst/>
          </a:prstGeom>
        </p:spPr>
      </p:pic>
      <p:sp>
        <p:nvSpPr>
          <p:cNvPr id="13" name="Text 8"/>
          <p:cNvSpPr/>
          <p:nvPr/>
        </p:nvSpPr>
        <p:spPr>
          <a:xfrm>
            <a:off x="1426464" y="4078224"/>
            <a:ext cx="10216591" cy="946404"/>
          </a:xfrm>
          <a:prstGeom prst="rect">
            <a:avLst/>
          </a:prstGeom>
          <a:noFill/>
          <a:ln/>
        </p:spPr>
        <p:txBody>
          <a:bodyPr wrap="square" lIns="0" tIns="0" rIns="0" bIns="0" rtlCol="0" anchor="ctr"/>
          <a:lstStyle/>
          <a:p>
            <a:pPr algn="l" indent="0" marL="0">
              <a:lnSpc>
                <a:spcPct val="112000"/>
              </a:lnSpc>
              <a:buNone/>
            </a:pPr>
            <a:r>
              <a:rPr lang="en-US" sz="1550" dirty="0">
                <a:solidFill>
                  <a:srgbClr val="3A3F55"/>
                </a:solidFill>
                <a:latin typeface="Calibri" pitchFamily="34" charset="0"/>
                <a:ea typeface="Calibri" pitchFamily="34" charset="-122"/>
                <a:cs typeface="Calibri" pitchFamily="34" charset="-120"/>
              </a:rPr>
              <a:t>Residual land value solved by an 18-iteration bisection search</a:t>
            </a:r>
            <a:endParaRPr lang="en-US" sz="1550" dirty="0"/>
          </a:p>
        </p:txBody>
      </p:sp>
      <p:sp>
        <p:nvSpPr>
          <p:cNvPr id="14" name="Shape 9"/>
          <p:cNvSpPr/>
          <p:nvPr/>
        </p:nvSpPr>
        <p:spPr>
          <a:xfrm>
            <a:off x="548640" y="5479542"/>
            <a:ext cx="621792" cy="621792"/>
          </a:xfrm>
          <a:prstGeom prst="ellipse">
            <a:avLst/>
          </a:prstGeom>
          <a:solidFill>
            <a:srgbClr val="00C2A8"/>
          </a:solidFill>
          <a:ln/>
        </p:spPr>
      </p:sp>
      <p:pic>
        <p:nvPicPr>
          <p:cNvPr id="15" name="Image 3" descr="/home/claude/realestate_deck/icons/check_white.png">    </p:cNvPr>
          <p:cNvPicPr>
            <a:picLocks noChangeAspect="1"/>
          </p:cNvPicPr>
          <p:nvPr/>
        </p:nvPicPr>
        <p:blipFill>
          <a:blip r:embed="rId4"/>
          <a:stretch>
            <a:fillRect/>
          </a:stretch>
        </p:blipFill>
        <p:spPr>
          <a:xfrm>
            <a:off x="697870" y="5628772"/>
            <a:ext cx="323332" cy="323332"/>
          </a:xfrm>
          <a:prstGeom prst="rect">
            <a:avLst/>
          </a:prstGeom>
        </p:spPr>
      </p:pic>
      <p:sp>
        <p:nvSpPr>
          <p:cNvPr id="16" name="Text 10"/>
          <p:cNvSpPr/>
          <p:nvPr/>
        </p:nvSpPr>
        <p:spPr>
          <a:xfrm>
            <a:off x="1426464" y="5317236"/>
            <a:ext cx="10216591" cy="946404"/>
          </a:xfrm>
          <a:prstGeom prst="rect">
            <a:avLst/>
          </a:prstGeom>
          <a:noFill/>
          <a:ln/>
        </p:spPr>
        <p:txBody>
          <a:bodyPr wrap="square" lIns="0" tIns="0" rIns="0" bIns="0" rtlCol="0" anchor="ctr"/>
          <a:lstStyle/>
          <a:p>
            <a:pPr algn="l" indent="0" marL="0">
              <a:lnSpc>
                <a:spcPct val="112000"/>
              </a:lnSpc>
              <a:buNone/>
            </a:pPr>
            <a:r>
              <a:rPr lang="en-US" sz="1550" dirty="0">
                <a:solidFill>
                  <a:srgbClr val="3A3F55"/>
                </a:solidFill>
                <a:latin typeface="Calibri" pitchFamily="34" charset="0"/>
                <a:ea typeface="Calibri" pitchFamily="34" charset="-122"/>
                <a:cs typeface="Calibri" pitchFamily="34" charset="-120"/>
              </a:rPr>
              <a:t>40 automated self-test assertions covering IRR, NPV, waterfall promote gating, and multi-parcel math</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11094415" cy="822960"/>
          </a:xfrm>
          <a:prstGeom prst="rect">
            <a:avLst/>
          </a:prstGeom>
          <a:noFill/>
          <a:ln/>
        </p:spPr>
        <p:txBody>
          <a:bodyPr wrap="square" lIns="0" tIns="0" rIns="0" bIns="0" rtlCol="0" anchor="t"/>
          <a:lstStyle/>
          <a:p>
            <a:pPr algn="l" indent="0" marL="0">
              <a:buNone/>
            </a:pPr>
            <a:r>
              <a:rPr lang="en-US" sz="3000" b="1" dirty="0">
                <a:solidFill>
                  <a:srgbClr val="1E2761"/>
                </a:solidFill>
                <a:latin typeface="Cambria" pitchFamily="34" charset="0"/>
                <a:ea typeface="Cambria" pitchFamily="34" charset="-122"/>
                <a:cs typeface="Cambria" pitchFamily="34" charset="-120"/>
              </a:rPr>
              <a:t>Model Exactly How Profits Get Split</a:t>
            </a:r>
            <a:endParaRPr lang="en-US" sz="3000" dirty="0"/>
          </a:p>
        </p:txBody>
      </p:sp>
      <p:sp>
        <p:nvSpPr>
          <p:cNvPr id="3" name="Text 1"/>
          <p:cNvSpPr/>
          <p:nvPr/>
        </p:nvSpPr>
        <p:spPr>
          <a:xfrm>
            <a:off x="548640" y="6473952"/>
            <a:ext cx="2743200" cy="274320"/>
          </a:xfrm>
          <a:prstGeom prst="rect">
            <a:avLst/>
          </a:prstGeom>
          <a:noFill/>
          <a:ln/>
        </p:spPr>
        <p:txBody>
          <a:bodyPr wrap="square" lIns="0" tIns="0" rIns="0" bIns="0" rtlCol="0" anchor="ctr"/>
          <a:lstStyle/>
          <a:p>
            <a:pPr algn="l" indent="0" marL="0">
              <a:buNone/>
            </a:pPr>
            <a:r>
              <a:rPr lang="en-US" sz="950" dirty="0">
                <a:solidFill>
                  <a:srgbClr val="9AA5C4"/>
                </a:solidFill>
                <a:latin typeface="Calibri" pitchFamily="34" charset="0"/>
                <a:ea typeface="Calibri" pitchFamily="34" charset="-122"/>
                <a:cs typeface="Calibri" pitchFamily="34" charset="-120"/>
              </a:rPr>
              <a:t>REVDS</a:t>
            </a:r>
            <a:endParaRPr lang="en-US" sz="950" dirty="0"/>
          </a:p>
        </p:txBody>
      </p:sp>
      <p:sp>
        <p:nvSpPr>
          <p:cNvPr id="4" name="Text 2"/>
          <p:cNvSpPr/>
          <p:nvPr/>
        </p:nvSpPr>
        <p:spPr>
          <a:xfrm>
            <a:off x="10545775" y="6473952"/>
            <a:ext cx="1097280" cy="274320"/>
          </a:xfrm>
          <a:prstGeom prst="rect">
            <a:avLst/>
          </a:prstGeom>
          <a:noFill/>
          <a:ln/>
        </p:spPr>
        <p:txBody>
          <a:bodyPr wrap="square" lIns="0" tIns="0" rIns="0" bIns="0" rtlCol="0" anchor="ctr"/>
          <a:lstStyle/>
          <a:p>
            <a:pPr algn="r" indent="0" marL="0">
              <a:buNone/>
            </a:pPr>
            <a:r>
              <a:rPr lang="en-US" sz="950" dirty="0">
                <a:solidFill>
                  <a:srgbClr val="9AA5C4"/>
                </a:solidFill>
                <a:latin typeface="Calibri" pitchFamily="34" charset="0"/>
                <a:ea typeface="Calibri" pitchFamily="34" charset="-122"/>
                <a:cs typeface="Calibri" pitchFamily="34" charset="-120"/>
              </a:rPr>
              <a:t>5 / 15</a:t>
            </a:r>
            <a:endParaRPr lang="en-US" sz="950" dirty="0"/>
          </a:p>
        </p:txBody>
      </p:sp>
      <p:sp>
        <p:nvSpPr>
          <p:cNvPr id="5" name="Shape 3"/>
          <p:cNvSpPr/>
          <p:nvPr/>
        </p:nvSpPr>
        <p:spPr>
          <a:xfrm>
            <a:off x="3535528" y="1691640"/>
            <a:ext cx="5120640" cy="822960"/>
          </a:xfrm>
          <a:prstGeom prst="roundRect">
            <a:avLst>
              <a:gd name="adj" fmla="val 7778"/>
            </a:avLst>
          </a:prstGeom>
          <a:solidFill>
            <a:srgbClr val="1E2761"/>
          </a:solidFill>
          <a:ln/>
        </p:spPr>
      </p:sp>
      <p:sp>
        <p:nvSpPr>
          <p:cNvPr id="6" name="Text 4"/>
          <p:cNvSpPr/>
          <p:nvPr/>
        </p:nvSpPr>
        <p:spPr>
          <a:xfrm>
            <a:off x="4221328" y="1691640"/>
            <a:ext cx="4206240" cy="822960"/>
          </a:xfrm>
          <a:prstGeom prst="rect">
            <a:avLst/>
          </a:prstGeom>
          <a:noFill/>
          <a:ln/>
        </p:spPr>
        <p:txBody>
          <a:bodyPr wrap="square" lIns="0" tIns="0" rIns="0" bIns="0" rtlCol="0" anchor="ctr"/>
          <a:lstStyle/>
          <a:p>
            <a:pPr algn="l" indent="0" marL="0">
              <a:buNone/>
            </a:pPr>
            <a:r>
              <a:rPr lang="en-US" sz="1500" b="1" dirty="0">
                <a:solidFill>
                  <a:srgbClr val="FFFFFF"/>
                </a:solidFill>
                <a:latin typeface="Calibri" pitchFamily="34" charset="0"/>
                <a:ea typeface="Calibri" pitchFamily="34" charset="-122"/>
                <a:cs typeface="Calibri" pitchFamily="34" charset="-120"/>
              </a:rPr>
              <a:t>Residual Split (LP/GP)</a:t>
            </a:r>
            <a:endParaRPr lang="en-US" sz="1500" dirty="0"/>
          </a:p>
        </p:txBody>
      </p:sp>
      <p:sp>
        <p:nvSpPr>
          <p:cNvPr id="7" name="Shape 5"/>
          <p:cNvSpPr/>
          <p:nvPr/>
        </p:nvSpPr>
        <p:spPr>
          <a:xfrm>
            <a:off x="3252064" y="1819656"/>
            <a:ext cx="566928" cy="566928"/>
          </a:xfrm>
          <a:prstGeom prst="ellipse">
            <a:avLst/>
          </a:prstGeom>
          <a:solidFill>
            <a:srgbClr val="00C2A8"/>
          </a:solidFill>
          <a:ln w="25400">
            <a:solidFill>
              <a:srgbClr val="FFFFFF"/>
            </a:solidFill>
            <a:prstDash val="solid"/>
          </a:ln>
        </p:spPr>
      </p:sp>
      <p:sp>
        <p:nvSpPr>
          <p:cNvPr id="8" name="Text 6"/>
          <p:cNvSpPr/>
          <p:nvPr/>
        </p:nvSpPr>
        <p:spPr>
          <a:xfrm>
            <a:off x="3252064" y="1819656"/>
            <a:ext cx="566928" cy="566928"/>
          </a:xfrm>
          <a:prstGeom prst="rect">
            <a:avLst/>
          </a:prstGeom>
          <a:noFill/>
          <a:ln/>
        </p:spPr>
        <p:txBody>
          <a:bodyPr wrap="square" lIns="0" tIns="0" rIns="0" bIns="0" rtlCol="0" anchor="ctr"/>
          <a:lstStyle/>
          <a:p>
            <a:pPr algn="ctr" indent="0" marL="0">
              <a:buNone/>
            </a:pPr>
            <a:r>
              <a:rPr lang="en-US" sz="1600" b="1" dirty="0">
                <a:solidFill>
                  <a:srgbClr val="FFFFFF"/>
                </a:solidFill>
                <a:latin typeface="Cambria" pitchFamily="34" charset="0"/>
                <a:ea typeface="Cambria" pitchFamily="34" charset="-122"/>
                <a:cs typeface="Cambria" pitchFamily="34" charset="-120"/>
              </a:rPr>
              <a:t>4</a:t>
            </a:r>
            <a:endParaRPr lang="en-US" sz="1600" dirty="0"/>
          </a:p>
        </p:txBody>
      </p:sp>
      <p:sp>
        <p:nvSpPr>
          <p:cNvPr id="9" name="Shape 7"/>
          <p:cNvSpPr/>
          <p:nvPr/>
        </p:nvSpPr>
        <p:spPr>
          <a:xfrm>
            <a:off x="2986888" y="2715768"/>
            <a:ext cx="6217920" cy="822960"/>
          </a:xfrm>
          <a:prstGeom prst="roundRect">
            <a:avLst>
              <a:gd name="adj" fmla="val 7778"/>
            </a:avLst>
          </a:prstGeom>
          <a:solidFill>
            <a:srgbClr val="1E2761"/>
          </a:solidFill>
          <a:ln/>
        </p:spPr>
      </p:sp>
      <p:sp>
        <p:nvSpPr>
          <p:cNvPr id="10" name="Text 8"/>
          <p:cNvSpPr/>
          <p:nvPr/>
        </p:nvSpPr>
        <p:spPr>
          <a:xfrm>
            <a:off x="3672688" y="2715768"/>
            <a:ext cx="5303520" cy="822960"/>
          </a:xfrm>
          <a:prstGeom prst="rect">
            <a:avLst/>
          </a:prstGeom>
          <a:noFill/>
          <a:ln/>
        </p:spPr>
        <p:txBody>
          <a:bodyPr wrap="square" lIns="0" tIns="0" rIns="0" bIns="0" rtlCol="0" anchor="ctr"/>
          <a:lstStyle/>
          <a:p>
            <a:pPr algn="l" indent="0" marL="0">
              <a:buNone/>
            </a:pPr>
            <a:r>
              <a:rPr lang="en-US" sz="1500" b="1" dirty="0">
                <a:solidFill>
                  <a:srgbClr val="FFFFFF"/>
                </a:solidFill>
                <a:latin typeface="Calibri" pitchFamily="34" charset="0"/>
                <a:ea typeface="Calibri" pitchFamily="34" charset="-122"/>
                <a:cs typeface="Calibri" pitchFamily="34" charset="-120"/>
              </a:rPr>
              <a:t>GP Catch-Up / Promote</a:t>
            </a:r>
            <a:endParaRPr lang="en-US" sz="1500" dirty="0"/>
          </a:p>
        </p:txBody>
      </p:sp>
      <p:sp>
        <p:nvSpPr>
          <p:cNvPr id="11" name="Shape 9"/>
          <p:cNvSpPr/>
          <p:nvPr/>
        </p:nvSpPr>
        <p:spPr>
          <a:xfrm>
            <a:off x="2703424" y="2843784"/>
            <a:ext cx="566928" cy="566928"/>
          </a:xfrm>
          <a:prstGeom prst="ellipse">
            <a:avLst/>
          </a:prstGeom>
          <a:solidFill>
            <a:srgbClr val="00C2A8"/>
          </a:solidFill>
          <a:ln w="25400">
            <a:solidFill>
              <a:srgbClr val="FFFFFF"/>
            </a:solidFill>
            <a:prstDash val="solid"/>
          </a:ln>
        </p:spPr>
      </p:sp>
      <p:sp>
        <p:nvSpPr>
          <p:cNvPr id="12" name="Text 10"/>
          <p:cNvSpPr/>
          <p:nvPr/>
        </p:nvSpPr>
        <p:spPr>
          <a:xfrm>
            <a:off x="2703424" y="2843784"/>
            <a:ext cx="566928" cy="566928"/>
          </a:xfrm>
          <a:prstGeom prst="rect">
            <a:avLst/>
          </a:prstGeom>
          <a:noFill/>
          <a:ln/>
        </p:spPr>
        <p:txBody>
          <a:bodyPr wrap="square" lIns="0" tIns="0" rIns="0" bIns="0" rtlCol="0" anchor="ctr"/>
          <a:lstStyle/>
          <a:p>
            <a:pPr algn="ctr" indent="0" marL="0">
              <a:buNone/>
            </a:pPr>
            <a:r>
              <a:rPr lang="en-US" sz="1600" b="1" dirty="0">
                <a:solidFill>
                  <a:srgbClr val="FFFFFF"/>
                </a:solidFill>
                <a:latin typeface="Cambria" pitchFamily="34" charset="0"/>
                <a:ea typeface="Cambria" pitchFamily="34" charset="-122"/>
                <a:cs typeface="Cambria" pitchFamily="34" charset="-120"/>
              </a:rPr>
              <a:t>3</a:t>
            </a:r>
            <a:endParaRPr lang="en-US" sz="1600" dirty="0"/>
          </a:p>
        </p:txBody>
      </p:sp>
      <p:sp>
        <p:nvSpPr>
          <p:cNvPr id="13" name="Shape 11"/>
          <p:cNvSpPr/>
          <p:nvPr/>
        </p:nvSpPr>
        <p:spPr>
          <a:xfrm>
            <a:off x="2438248" y="3739896"/>
            <a:ext cx="7315200" cy="822960"/>
          </a:xfrm>
          <a:prstGeom prst="roundRect">
            <a:avLst>
              <a:gd name="adj" fmla="val 7778"/>
            </a:avLst>
          </a:prstGeom>
          <a:solidFill>
            <a:srgbClr val="1E2761"/>
          </a:solidFill>
          <a:ln/>
        </p:spPr>
      </p:sp>
      <p:sp>
        <p:nvSpPr>
          <p:cNvPr id="14" name="Text 12"/>
          <p:cNvSpPr/>
          <p:nvPr/>
        </p:nvSpPr>
        <p:spPr>
          <a:xfrm>
            <a:off x="3124048" y="3739896"/>
            <a:ext cx="6400800" cy="822960"/>
          </a:xfrm>
          <a:prstGeom prst="rect">
            <a:avLst/>
          </a:prstGeom>
          <a:noFill/>
          <a:ln/>
        </p:spPr>
        <p:txBody>
          <a:bodyPr wrap="square" lIns="0" tIns="0" rIns="0" bIns="0" rtlCol="0" anchor="ctr"/>
          <a:lstStyle/>
          <a:p>
            <a:pPr algn="l" indent="0" marL="0">
              <a:buNone/>
            </a:pPr>
            <a:r>
              <a:rPr lang="en-US" sz="1500" b="1" dirty="0">
                <a:solidFill>
                  <a:srgbClr val="FFFFFF"/>
                </a:solidFill>
                <a:latin typeface="Calibri" pitchFamily="34" charset="0"/>
                <a:ea typeface="Calibri" pitchFamily="34" charset="-122"/>
                <a:cs typeface="Calibri" pitchFamily="34" charset="-120"/>
              </a:rPr>
              <a:t>Preferred Return</a:t>
            </a:r>
            <a:endParaRPr lang="en-US" sz="1500" dirty="0"/>
          </a:p>
        </p:txBody>
      </p:sp>
      <p:sp>
        <p:nvSpPr>
          <p:cNvPr id="15" name="Shape 13"/>
          <p:cNvSpPr/>
          <p:nvPr/>
        </p:nvSpPr>
        <p:spPr>
          <a:xfrm>
            <a:off x="2154784" y="3867912"/>
            <a:ext cx="566928" cy="566928"/>
          </a:xfrm>
          <a:prstGeom prst="ellipse">
            <a:avLst/>
          </a:prstGeom>
          <a:solidFill>
            <a:srgbClr val="00C2A8"/>
          </a:solidFill>
          <a:ln w="25400">
            <a:solidFill>
              <a:srgbClr val="FFFFFF"/>
            </a:solidFill>
            <a:prstDash val="solid"/>
          </a:ln>
        </p:spPr>
      </p:sp>
      <p:sp>
        <p:nvSpPr>
          <p:cNvPr id="16" name="Text 14"/>
          <p:cNvSpPr/>
          <p:nvPr/>
        </p:nvSpPr>
        <p:spPr>
          <a:xfrm>
            <a:off x="2154784" y="3867912"/>
            <a:ext cx="566928" cy="566928"/>
          </a:xfrm>
          <a:prstGeom prst="rect">
            <a:avLst/>
          </a:prstGeom>
          <a:noFill/>
          <a:ln/>
        </p:spPr>
        <p:txBody>
          <a:bodyPr wrap="square" lIns="0" tIns="0" rIns="0" bIns="0" rtlCol="0" anchor="ctr"/>
          <a:lstStyle/>
          <a:p>
            <a:pPr algn="ctr" indent="0" marL="0">
              <a:buNone/>
            </a:pPr>
            <a:r>
              <a:rPr lang="en-US" sz="1600" b="1" dirty="0">
                <a:solidFill>
                  <a:srgbClr val="FFFFFF"/>
                </a:solidFill>
                <a:latin typeface="Cambria" pitchFamily="34" charset="0"/>
                <a:ea typeface="Cambria" pitchFamily="34" charset="-122"/>
                <a:cs typeface="Cambria" pitchFamily="34" charset="-120"/>
              </a:rPr>
              <a:t>2</a:t>
            </a:r>
            <a:endParaRPr lang="en-US" sz="1600" dirty="0"/>
          </a:p>
        </p:txBody>
      </p:sp>
      <p:sp>
        <p:nvSpPr>
          <p:cNvPr id="17" name="Shape 15"/>
          <p:cNvSpPr/>
          <p:nvPr/>
        </p:nvSpPr>
        <p:spPr>
          <a:xfrm>
            <a:off x="1889608" y="4764024"/>
            <a:ext cx="8412480" cy="822960"/>
          </a:xfrm>
          <a:prstGeom prst="roundRect">
            <a:avLst>
              <a:gd name="adj" fmla="val 7778"/>
            </a:avLst>
          </a:prstGeom>
          <a:solidFill>
            <a:srgbClr val="1E2761"/>
          </a:solidFill>
          <a:ln/>
        </p:spPr>
      </p:sp>
      <p:sp>
        <p:nvSpPr>
          <p:cNvPr id="18" name="Text 16"/>
          <p:cNvSpPr/>
          <p:nvPr/>
        </p:nvSpPr>
        <p:spPr>
          <a:xfrm>
            <a:off x="2575408" y="4764024"/>
            <a:ext cx="7498080" cy="822960"/>
          </a:xfrm>
          <a:prstGeom prst="rect">
            <a:avLst/>
          </a:prstGeom>
          <a:noFill/>
          <a:ln/>
        </p:spPr>
        <p:txBody>
          <a:bodyPr wrap="square" lIns="0" tIns="0" rIns="0" bIns="0" rtlCol="0" anchor="ctr"/>
          <a:lstStyle/>
          <a:p>
            <a:pPr algn="l" indent="0" marL="0">
              <a:buNone/>
            </a:pPr>
            <a:r>
              <a:rPr lang="en-US" sz="1500" b="1" dirty="0">
                <a:solidFill>
                  <a:srgbClr val="FFFFFF"/>
                </a:solidFill>
                <a:latin typeface="Calibri" pitchFamily="34" charset="0"/>
                <a:ea typeface="Calibri" pitchFamily="34" charset="-122"/>
                <a:cs typeface="Calibri" pitchFamily="34" charset="-120"/>
              </a:rPr>
              <a:t>Return of Capital</a:t>
            </a:r>
            <a:endParaRPr lang="en-US" sz="1500" dirty="0"/>
          </a:p>
        </p:txBody>
      </p:sp>
      <p:sp>
        <p:nvSpPr>
          <p:cNvPr id="19" name="Shape 17"/>
          <p:cNvSpPr/>
          <p:nvPr/>
        </p:nvSpPr>
        <p:spPr>
          <a:xfrm>
            <a:off x="1606144" y="4892040"/>
            <a:ext cx="566928" cy="566928"/>
          </a:xfrm>
          <a:prstGeom prst="ellipse">
            <a:avLst/>
          </a:prstGeom>
          <a:solidFill>
            <a:srgbClr val="00C2A8"/>
          </a:solidFill>
          <a:ln w="25400">
            <a:solidFill>
              <a:srgbClr val="FFFFFF"/>
            </a:solidFill>
            <a:prstDash val="solid"/>
          </a:ln>
        </p:spPr>
      </p:sp>
      <p:sp>
        <p:nvSpPr>
          <p:cNvPr id="20" name="Text 18"/>
          <p:cNvSpPr/>
          <p:nvPr/>
        </p:nvSpPr>
        <p:spPr>
          <a:xfrm>
            <a:off x="1606144" y="4892040"/>
            <a:ext cx="566928" cy="566928"/>
          </a:xfrm>
          <a:prstGeom prst="rect">
            <a:avLst/>
          </a:prstGeom>
          <a:noFill/>
          <a:ln/>
        </p:spPr>
        <p:txBody>
          <a:bodyPr wrap="square" lIns="0" tIns="0" rIns="0" bIns="0" rtlCol="0" anchor="ctr"/>
          <a:lstStyle/>
          <a:p>
            <a:pPr algn="ctr" indent="0" marL="0">
              <a:buNone/>
            </a:pPr>
            <a:r>
              <a:rPr lang="en-US" sz="1600" b="1" dirty="0">
                <a:solidFill>
                  <a:srgbClr val="FFFFFF"/>
                </a:solidFill>
                <a:latin typeface="Cambria" pitchFamily="34" charset="0"/>
                <a:ea typeface="Cambria" pitchFamily="34" charset="-122"/>
                <a:cs typeface="Cambria" pitchFamily="34" charset="-120"/>
              </a:rPr>
              <a:t>1</a:t>
            </a:r>
            <a:endParaRPr lang="en-US" sz="1600" dirty="0"/>
          </a:p>
        </p:txBody>
      </p:sp>
      <p:sp>
        <p:nvSpPr>
          <p:cNvPr id="21" name="Text 19"/>
          <p:cNvSpPr/>
          <p:nvPr/>
        </p:nvSpPr>
        <p:spPr>
          <a:xfrm>
            <a:off x="1280160" y="5879592"/>
            <a:ext cx="9631375" cy="548640"/>
          </a:xfrm>
          <a:prstGeom prst="rect">
            <a:avLst/>
          </a:prstGeom>
          <a:noFill/>
          <a:ln/>
        </p:spPr>
        <p:txBody>
          <a:bodyPr wrap="square" lIns="0" tIns="0" rIns="0" bIns="0" rtlCol="0" anchor="ctr"/>
          <a:lstStyle/>
          <a:p>
            <a:pPr algn="ctr" indent="0" marL="0">
              <a:buNone/>
            </a:pPr>
            <a:r>
              <a:rPr lang="en-US" sz="1300" i="1" dirty="0">
                <a:solidFill>
                  <a:srgbClr val="6B7280"/>
                </a:solidFill>
                <a:latin typeface="Calibri" pitchFamily="34" charset="0"/>
                <a:ea typeface="Calibri" pitchFamily="34" charset="-122"/>
                <a:cs typeface="Calibri" pitchFamily="34" charset="-120"/>
              </a:rPr>
              <a:t>Computed on the real monthly equity cash-flow array, with a clean fallback path when GP/LP percentages aren't set yet.</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11094415" cy="822960"/>
          </a:xfrm>
          <a:prstGeom prst="rect">
            <a:avLst/>
          </a:prstGeom>
          <a:noFill/>
          <a:ln/>
        </p:spPr>
        <p:txBody>
          <a:bodyPr wrap="square" lIns="0" tIns="0" rIns="0" bIns="0" rtlCol="0" anchor="t"/>
          <a:lstStyle/>
          <a:p>
            <a:pPr algn="l" indent="0" marL="0">
              <a:buNone/>
            </a:pPr>
            <a:r>
              <a:rPr lang="en-US" sz="3000" b="1" dirty="0">
                <a:solidFill>
                  <a:srgbClr val="1E2761"/>
                </a:solidFill>
                <a:latin typeface="Cambria" pitchFamily="34" charset="0"/>
                <a:ea typeface="Cambria" pitchFamily="34" charset="-122"/>
                <a:cs typeface="Cambria" pitchFamily="34" charset="-120"/>
              </a:rPr>
              <a:t>Know the Max You Can Pay for Land</a:t>
            </a:r>
            <a:endParaRPr lang="en-US" sz="3000" dirty="0"/>
          </a:p>
        </p:txBody>
      </p:sp>
      <p:sp>
        <p:nvSpPr>
          <p:cNvPr id="3" name="Text 1"/>
          <p:cNvSpPr/>
          <p:nvPr/>
        </p:nvSpPr>
        <p:spPr>
          <a:xfrm>
            <a:off x="548640" y="6473952"/>
            <a:ext cx="2743200" cy="274320"/>
          </a:xfrm>
          <a:prstGeom prst="rect">
            <a:avLst/>
          </a:prstGeom>
          <a:noFill/>
          <a:ln/>
        </p:spPr>
        <p:txBody>
          <a:bodyPr wrap="square" lIns="0" tIns="0" rIns="0" bIns="0" rtlCol="0" anchor="ctr"/>
          <a:lstStyle/>
          <a:p>
            <a:pPr algn="l" indent="0" marL="0">
              <a:buNone/>
            </a:pPr>
            <a:r>
              <a:rPr lang="en-US" sz="950" dirty="0">
                <a:solidFill>
                  <a:srgbClr val="9AA5C4"/>
                </a:solidFill>
                <a:latin typeface="Calibri" pitchFamily="34" charset="0"/>
                <a:ea typeface="Calibri" pitchFamily="34" charset="-122"/>
                <a:cs typeface="Calibri" pitchFamily="34" charset="-120"/>
              </a:rPr>
              <a:t>REVDS</a:t>
            </a:r>
            <a:endParaRPr lang="en-US" sz="950" dirty="0"/>
          </a:p>
        </p:txBody>
      </p:sp>
      <p:sp>
        <p:nvSpPr>
          <p:cNvPr id="4" name="Text 2"/>
          <p:cNvSpPr/>
          <p:nvPr/>
        </p:nvSpPr>
        <p:spPr>
          <a:xfrm>
            <a:off x="10545775" y="6473952"/>
            <a:ext cx="1097280" cy="274320"/>
          </a:xfrm>
          <a:prstGeom prst="rect">
            <a:avLst/>
          </a:prstGeom>
          <a:noFill/>
          <a:ln/>
        </p:spPr>
        <p:txBody>
          <a:bodyPr wrap="square" lIns="0" tIns="0" rIns="0" bIns="0" rtlCol="0" anchor="ctr"/>
          <a:lstStyle/>
          <a:p>
            <a:pPr algn="r" indent="0" marL="0">
              <a:buNone/>
            </a:pPr>
            <a:r>
              <a:rPr lang="en-US" sz="950" dirty="0">
                <a:solidFill>
                  <a:srgbClr val="9AA5C4"/>
                </a:solidFill>
                <a:latin typeface="Calibri" pitchFamily="34" charset="0"/>
                <a:ea typeface="Calibri" pitchFamily="34" charset="-122"/>
                <a:cs typeface="Calibri" pitchFamily="34" charset="-120"/>
              </a:rPr>
              <a:t>6 / 15</a:t>
            </a:r>
            <a:endParaRPr lang="en-US" sz="950" dirty="0"/>
          </a:p>
        </p:txBody>
      </p:sp>
      <p:sp>
        <p:nvSpPr>
          <p:cNvPr id="5" name="Shape 3"/>
          <p:cNvSpPr/>
          <p:nvPr/>
        </p:nvSpPr>
        <p:spPr>
          <a:xfrm>
            <a:off x="548640" y="2034540"/>
            <a:ext cx="594360" cy="594360"/>
          </a:xfrm>
          <a:prstGeom prst="ellipse">
            <a:avLst/>
          </a:prstGeom>
          <a:solidFill>
            <a:srgbClr val="00C2A8"/>
          </a:solidFill>
          <a:ln/>
        </p:spPr>
      </p:sp>
      <p:pic>
        <p:nvPicPr>
          <p:cNvPr id="6" name="Image 0" descr="/home/claude/realestate_deck/icons/layers_white.png">    </p:cNvPr>
          <p:cNvPicPr>
            <a:picLocks noChangeAspect="1"/>
          </p:cNvPicPr>
          <p:nvPr/>
        </p:nvPicPr>
        <p:blipFill>
          <a:blip r:embed="rId1"/>
          <a:stretch>
            <a:fillRect/>
          </a:stretch>
        </p:blipFill>
        <p:spPr>
          <a:xfrm>
            <a:off x="691286" y="2177186"/>
            <a:ext cx="309067" cy="309067"/>
          </a:xfrm>
          <a:prstGeom prst="rect">
            <a:avLst/>
          </a:prstGeom>
        </p:spPr>
      </p:pic>
      <p:sp>
        <p:nvSpPr>
          <p:cNvPr id="7" name="Text 4"/>
          <p:cNvSpPr/>
          <p:nvPr/>
        </p:nvSpPr>
        <p:spPr>
          <a:xfrm>
            <a:off x="1399032" y="1691640"/>
            <a:ext cx="5276088" cy="1280160"/>
          </a:xfrm>
          <a:prstGeom prst="rect">
            <a:avLst/>
          </a:prstGeom>
          <a:noFill/>
          <a:ln/>
        </p:spPr>
        <p:txBody>
          <a:bodyPr wrap="square" lIns="0" tIns="0" rIns="0" bIns="0" rtlCol="0" anchor="ctr"/>
          <a:lstStyle/>
          <a:p>
            <a:pPr algn="l" indent="0" marL="0">
              <a:lnSpc>
                <a:spcPct val="112000"/>
              </a:lnSpc>
              <a:buNone/>
            </a:pPr>
            <a:r>
              <a:rPr lang="en-US" sz="1400" dirty="0">
                <a:solidFill>
                  <a:srgbClr val="3A3F55"/>
                </a:solidFill>
                <a:latin typeface="Calibri" pitchFamily="34" charset="0"/>
                <a:ea typeface="Calibri" pitchFamily="34" charset="-122"/>
                <a:cs typeface="Calibri" pitchFamily="34" charset="-120"/>
              </a:rPr>
              <a:t>Multi-parcel assemblage table — name, acres, price per acre, combined into one land cost</a:t>
            </a:r>
            <a:endParaRPr lang="en-US" sz="1400" dirty="0"/>
          </a:p>
        </p:txBody>
      </p:sp>
      <p:sp>
        <p:nvSpPr>
          <p:cNvPr id="8" name="Shape 5"/>
          <p:cNvSpPr/>
          <p:nvPr/>
        </p:nvSpPr>
        <p:spPr>
          <a:xfrm>
            <a:off x="548640" y="3680460"/>
            <a:ext cx="594360" cy="594360"/>
          </a:xfrm>
          <a:prstGeom prst="ellipse">
            <a:avLst/>
          </a:prstGeom>
          <a:solidFill>
            <a:srgbClr val="00C2A8"/>
          </a:solidFill>
          <a:ln/>
        </p:spPr>
      </p:sp>
      <p:pic>
        <p:nvPicPr>
          <p:cNvPr id="9" name="Image 1" descr="/home/claude/realestate_deck/icons/target_white.png">    </p:cNvPr>
          <p:cNvPicPr>
            <a:picLocks noChangeAspect="1"/>
          </p:cNvPicPr>
          <p:nvPr/>
        </p:nvPicPr>
        <p:blipFill>
          <a:blip r:embed="rId2"/>
          <a:stretch>
            <a:fillRect/>
          </a:stretch>
        </p:blipFill>
        <p:spPr>
          <a:xfrm>
            <a:off x="691286" y="3823106"/>
            <a:ext cx="309067" cy="309067"/>
          </a:xfrm>
          <a:prstGeom prst="rect">
            <a:avLst/>
          </a:prstGeom>
        </p:spPr>
      </p:pic>
      <p:sp>
        <p:nvSpPr>
          <p:cNvPr id="10" name="Text 6"/>
          <p:cNvSpPr/>
          <p:nvPr/>
        </p:nvSpPr>
        <p:spPr>
          <a:xfrm>
            <a:off x="1399032" y="3337560"/>
            <a:ext cx="5276088" cy="1280160"/>
          </a:xfrm>
          <a:prstGeom prst="rect">
            <a:avLst/>
          </a:prstGeom>
          <a:noFill/>
          <a:ln/>
        </p:spPr>
        <p:txBody>
          <a:bodyPr wrap="square" lIns="0" tIns="0" rIns="0" bIns="0" rtlCol="0" anchor="ctr"/>
          <a:lstStyle/>
          <a:p>
            <a:pPr algn="l" indent="0" marL="0">
              <a:lnSpc>
                <a:spcPct val="112000"/>
              </a:lnSpc>
              <a:buNone/>
            </a:pPr>
            <a:r>
              <a:rPr lang="en-US" sz="1400" dirty="0">
                <a:solidFill>
                  <a:srgbClr val="3A3F55"/>
                </a:solidFill>
                <a:latin typeface="Calibri" pitchFamily="34" charset="0"/>
                <a:ea typeface="Calibri" pitchFamily="34" charset="-122"/>
                <a:cs typeface="Calibri" pitchFamily="34" charset="-120"/>
              </a:rPr>
              <a:t>“Calculate Max Land Price” solver works backward from your target IRR or margin</a:t>
            </a:r>
            <a:endParaRPr lang="en-US" sz="1400" dirty="0"/>
          </a:p>
        </p:txBody>
      </p:sp>
      <p:sp>
        <p:nvSpPr>
          <p:cNvPr id="11" name="Shape 7"/>
          <p:cNvSpPr/>
          <p:nvPr/>
        </p:nvSpPr>
        <p:spPr>
          <a:xfrm>
            <a:off x="548640" y="5326380"/>
            <a:ext cx="594360" cy="594360"/>
          </a:xfrm>
          <a:prstGeom prst="ellipse">
            <a:avLst/>
          </a:prstGeom>
          <a:solidFill>
            <a:srgbClr val="00C2A8"/>
          </a:solidFill>
          <a:ln/>
        </p:spPr>
      </p:sp>
      <p:pic>
        <p:nvPicPr>
          <p:cNvPr id="12" name="Image 2" descr="/home/claude/realestate_deck/icons/check_white.png">    </p:cNvPr>
          <p:cNvPicPr>
            <a:picLocks noChangeAspect="1"/>
          </p:cNvPicPr>
          <p:nvPr/>
        </p:nvPicPr>
        <p:blipFill>
          <a:blip r:embed="rId3"/>
          <a:stretch>
            <a:fillRect/>
          </a:stretch>
        </p:blipFill>
        <p:spPr>
          <a:xfrm>
            <a:off x="691286" y="5469026"/>
            <a:ext cx="309067" cy="309067"/>
          </a:xfrm>
          <a:prstGeom prst="rect">
            <a:avLst/>
          </a:prstGeom>
        </p:spPr>
      </p:pic>
      <p:sp>
        <p:nvSpPr>
          <p:cNvPr id="13" name="Text 8"/>
          <p:cNvSpPr/>
          <p:nvPr/>
        </p:nvSpPr>
        <p:spPr>
          <a:xfrm>
            <a:off x="1399032" y="4983480"/>
            <a:ext cx="5276088" cy="1280160"/>
          </a:xfrm>
          <a:prstGeom prst="rect">
            <a:avLst/>
          </a:prstGeom>
          <a:noFill/>
          <a:ln/>
        </p:spPr>
        <p:txBody>
          <a:bodyPr wrap="square" lIns="0" tIns="0" rIns="0" bIns="0" rtlCol="0" anchor="ctr"/>
          <a:lstStyle/>
          <a:p>
            <a:pPr algn="l" indent="0" marL="0">
              <a:lnSpc>
                <a:spcPct val="112000"/>
              </a:lnSpc>
              <a:buNone/>
            </a:pPr>
            <a:r>
              <a:rPr lang="en-US" sz="1400" dirty="0">
                <a:solidFill>
                  <a:srgbClr val="3A3F55"/>
                </a:solidFill>
                <a:latin typeface="Calibri" pitchFamily="34" charset="0"/>
                <a:ea typeface="Calibri" pitchFamily="34" charset="-122"/>
                <a:cs typeface="Calibri" pitchFamily="34" charset="-120"/>
              </a:rPr>
              <a:t>Falls back cleanly to a single parcel when that's all a deal needs</a:t>
            </a:r>
            <a:endParaRPr lang="en-US" sz="1400" dirty="0"/>
          </a:p>
        </p:txBody>
      </p:sp>
      <p:sp>
        <p:nvSpPr>
          <p:cNvPr id="14" name="Shape 9"/>
          <p:cNvSpPr/>
          <p:nvPr/>
        </p:nvSpPr>
        <p:spPr>
          <a:xfrm>
            <a:off x="7132320" y="1691640"/>
            <a:ext cx="4510735" cy="3931920"/>
          </a:xfrm>
          <a:prstGeom prst="roundRect">
            <a:avLst>
              <a:gd name="adj" fmla="val 1860"/>
            </a:avLst>
          </a:prstGeom>
          <a:solidFill>
            <a:srgbClr val="1E2761"/>
          </a:solidFill>
          <a:ln/>
        </p:spPr>
      </p:sp>
      <p:sp>
        <p:nvSpPr>
          <p:cNvPr id="15" name="Text 10"/>
          <p:cNvSpPr/>
          <p:nvPr/>
        </p:nvSpPr>
        <p:spPr>
          <a:xfrm>
            <a:off x="7406640" y="1874520"/>
            <a:ext cx="3962095" cy="365760"/>
          </a:xfrm>
          <a:prstGeom prst="rect">
            <a:avLst/>
          </a:prstGeom>
          <a:noFill/>
          <a:ln/>
        </p:spPr>
        <p:txBody>
          <a:bodyPr wrap="square" lIns="0" tIns="0" rIns="0" bIns="0" rtlCol="0" anchor="ctr"/>
          <a:lstStyle/>
          <a:p>
            <a:pPr indent="0" marL="0">
              <a:buNone/>
            </a:pPr>
            <a:r>
              <a:rPr lang="en-US" sz="1350" b="1" dirty="0">
                <a:solidFill>
                  <a:srgbClr val="00C2A8"/>
                </a:solidFill>
                <a:latin typeface="Cambria" pitchFamily="34" charset="0"/>
                <a:ea typeface="Cambria" pitchFamily="34" charset="-122"/>
                <a:cs typeface="Cambria" pitchFamily="34" charset="-120"/>
              </a:rPr>
              <a:t>Example Assemblage</a:t>
            </a:r>
            <a:endParaRPr lang="en-US" sz="1350" dirty="0"/>
          </a:p>
        </p:txBody>
      </p:sp>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7406640" y="2331720"/>
          <a:ext cx="3962095" cy="3017520"/>
        </p:xfrm>
        <a:graphic>
          <a:graphicData uri="http://schemas.openxmlformats.org/drawingml/2006/table">
            <a:tbl>
              <a:tblPr/>
              <a:tblGrid>
                <a:gridCol w="1664080"/>
                <a:gridCol w="1109387"/>
                <a:gridCol w="1188629"/>
              </a:tblGrid>
              <a:tr h="603504">
                <a:tc>
                  <a:txBody>
                    <a:bodyPr/>
                    <a:lstStyle/>
                    <a:p>
                      <a:pPr algn="l" indent="0" marL="0">
                        <a:buNone/>
                      </a:pPr>
                      <a:r>
                        <a:rPr lang="en-US" sz="1050" b="1" dirty="0">
                          <a:solidFill>
                            <a:srgbClr val="00C2A8"/>
                          </a:solidFill>
                          <a:latin typeface="Calibri" pitchFamily="34" charset="0"/>
                          <a:ea typeface="Calibri" pitchFamily="34" charset="-122"/>
                          <a:cs typeface="Calibri" pitchFamily="34" charset="-120"/>
                        </a:rPr>
                        <a:t>Parcel</a:t>
                      </a:r>
                      <a:endParaRPr lang="en-US" sz="1050" dirty="0">
                        <a:latin typeface="Calibri" charset="0"/>
                        <a:ea typeface="Calibri" charset="0"/>
                        <a:cs typeface="Calibri" charset="0"/>
                      </a:endParaRPr>
                    </a:p>
                  </a:txBody>
                  <a:tcPr marL="76200" marR="76200" marT="38100" marB="38100" anchor="ctr">
                    <a:lnL w="0" cap="flat" cmpd="sng" algn="ctr">
                      <a:noFill/>
                    </a:lnL>
                    <a:lnR w="0" cap="flat" cmpd="sng" algn="ctr">
                      <a:noFill/>
                    </a:lnR>
                    <a:lnT w="9525" cap="flat" cmpd="sng" algn="ctr">
                      <a:solidFill>
                        <a:srgbClr val="3A4585"/>
                      </a:solidFill>
                      <a:prstDash val="solid"/>
                      <a:round/>
                      <a:headEnd type="none" w="med" len="med"/>
                      <a:tailEnd type="none" w="med" len="med"/>
                    </a:lnT>
                    <a:lnB w="0" cap="flat" cmpd="sng" algn="ctr">
                      <a:noFill/>
                    </a:lnB>
                    <a:solidFill>
                      <a:srgbClr val="162055"/>
                    </a:solidFill>
                  </a:tcPr>
                </a:tc>
                <a:tc>
                  <a:txBody>
                    <a:bodyPr/>
                    <a:lstStyle/>
                    <a:p>
                      <a:pPr algn="r" indent="0" marL="0">
                        <a:buNone/>
                      </a:pPr>
                      <a:r>
                        <a:rPr lang="en-US" sz="1050" b="1" dirty="0">
                          <a:solidFill>
                            <a:srgbClr val="00C2A8"/>
                          </a:solidFill>
                          <a:latin typeface="Calibri" pitchFamily="34" charset="0"/>
                          <a:ea typeface="Calibri" pitchFamily="34" charset="-122"/>
                          <a:cs typeface="Calibri" pitchFamily="34" charset="-120"/>
                        </a:rPr>
                        <a:t>Acres</a:t>
                      </a:r>
                      <a:endParaRPr lang="en-US" sz="1050" dirty="0">
                        <a:latin typeface="Calibri" charset="0"/>
                        <a:ea typeface="Calibri" charset="0"/>
                        <a:cs typeface="Calibri" charset="0"/>
                      </a:endParaRPr>
                    </a:p>
                  </a:txBody>
                  <a:tcPr marL="76200" marR="76200" marT="38100" marB="38100" anchor="ctr">
                    <a:lnL w="0" cap="flat" cmpd="sng" algn="ctr">
                      <a:noFill/>
                    </a:lnL>
                    <a:lnR w="0" cap="flat" cmpd="sng" algn="ctr">
                      <a:noFill/>
                    </a:lnR>
                    <a:lnT w="9525" cap="flat" cmpd="sng" algn="ctr">
                      <a:solidFill>
                        <a:srgbClr val="3A4585"/>
                      </a:solidFill>
                      <a:prstDash val="solid"/>
                      <a:round/>
                      <a:headEnd type="none" w="med" len="med"/>
                      <a:tailEnd type="none" w="med" len="med"/>
                    </a:lnT>
                    <a:lnB w="0" cap="flat" cmpd="sng" algn="ctr">
                      <a:noFill/>
                    </a:lnB>
                    <a:solidFill>
                      <a:srgbClr val="162055"/>
                    </a:solidFill>
                  </a:tcPr>
                </a:tc>
                <a:tc>
                  <a:txBody>
                    <a:bodyPr/>
                    <a:lstStyle/>
                    <a:p>
                      <a:pPr algn="r" indent="0" marL="0">
                        <a:buNone/>
                      </a:pPr>
                      <a:r>
                        <a:rPr lang="en-US" sz="1050" b="1" dirty="0">
                          <a:solidFill>
                            <a:srgbClr val="00C2A8"/>
                          </a:solidFill>
                          <a:latin typeface="Calibri" pitchFamily="34" charset="0"/>
                          <a:ea typeface="Calibri" pitchFamily="34" charset="-122"/>
                          <a:cs typeface="Calibri" pitchFamily="34" charset="-120"/>
                        </a:rPr>
                        <a:t>$ / Acre</a:t>
                      </a:r>
                      <a:endParaRPr lang="en-US" sz="1050" dirty="0">
                        <a:latin typeface="Calibri" charset="0"/>
                        <a:ea typeface="Calibri" charset="0"/>
                        <a:cs typeface="Calibri" charset="0"/>
                      </a:endParaRPr>
                    </a:p>
                  </a:txBody>
                  <a:tcPr marL="76200" marR="76200" marT="38100" marB="38100" anchor="ctr">
                    <a:lnL w="0" cap="flat" cmpd="sng" algn="ctr">
                      <a:noFill/>
                    </a:lnL>
                    <a:lnR w="0" cap="flat" cmpd="sng" algn="ctr">
                      <a:noFill/>
                    </a:lnR>
                    <a:lnT w="9525" cap="flat" cmpd="sng" algn="ctr">
                      <a:solidFill>
                        <a:srgbClr val="3A4585"/>
                      </a:solidFill>
                      <a:prstDash val="solid"/>
                      <a:round/>
                      <a:headEnd type="none" w="med" len="med"/>
                      <a:tailEnd type="none" w="med" len="med"/>
                    </a:lnT>
                    <a:lnB w="0" cap="flat" cmpd="sng" algn="ctr">
                      <a:noFill/>
                    </a:lnB>
                    <a:solidFill>
                      <a:srgbClr val="162055"/>
                    </a:solidFill>
                  </a:tcPr>
                </a:tc>
              </a:tr>
              <a:tr h="603504">
                <a:tc>
                  <a:txBody>
                    <a:bodyPr/>
                    <a:lstStyle/>
                    <a:p>
                      <a:pPr algn="l" indent="0" marL="0">
                        <a:buNone/>
                      </a:pPr>
                      <a:r>
                        <a:rPr lang="en-US" sz="1050" dirty="0">
                          <a:solidFill>
                            <a:srgbClr val="FFFFFF"/>
                          </a:solidFill>
                          <a:latin typeface="Calibri" pitchFamily="34" charset="0"/>
                          <a:ea typeface="Calibri" pitchFamily="34" charset="-122"/>
                          <a:cs typeface="Calibri" pitchFamily="34" charset="-120"/>
                        </a:rPr>
                        <a:t>Parcel A</a:t>
                      </a:r>
                      <a:endParaRPr lang="en-US" sz="1050" dirty="0">
                        <a:latin typeface="Calibri" charset="0"/>
                        <a:ea typeface="Calibri" charset="0"/>
                        <a:cs typeface="Calibri" charset="0"/>
                      </a:endParaRPr>
                    </a:p>
                  </a:txBody>
                  <a:tcPr marL="76200" marR="76200" marT="38100" marB="38100" anchor="ctr">
                    <a:lnL w="0" cap="flat" cmpd="sng" algn="ctr">
                      <a:noFill/>
                    </a:lnL>
                    <a:lnR w="0" cap="flat" cmpd="sng" algn="ctr">
                      <a:noFill/>
                    </a:lnR>
                    <a:lnT w="9525" cap="flat" cmpd="sng" algn="ctr">
                      <a:solidFill>
                        <a:srgbClr val="3A4585"/>
                      </a:solidFill>
                      <a:prstDash val="solid"/>
                      <a:round/>
                      <a:headEnd type="none" w="med" len="med"/>
                      <a:tailEnd type="none" w="med" len="med"/>
                    </a:lnT>
                    <a:lnB w="0" cap="flat" cmpd="sng" algn="ctr">
                      <a:noFill/>
                    </a:lnB>
                    <a:solidFill>
                      <a:srgbClr val="1E2761"/>
                    </a:solidFill>
                  </a:tcPr>
                </a:tc>
                <a:tc>
                  <a:txBody>
                    <a:bodyPr/>
                    <a:lstStyle/>
                    <a:p>
                      <a:pPr algn="r" indent="0" marL="0">
                        <a:buNone/>
                      </a:pPr>
                      <a:r>
                        <a:rPr lang="en-US" sz="1050" dirty="0">
                          <a:solidFill>
                            <a:srgbClr val="FFFFFF"/>
                          </a:solidFill>
                          <a:latin typeface="Calibri" pitchFamily="34" charset="0"/>
                          <a:ea typeface="Calibri" pitchFamily="34" charset="-122"/>
                          <a:cs typeface="Calibri" pitchFamily="34" charset="-120"/>
                        </a:rPr>
                        <a:t>4.2</a:t>
                      </a:r>
                      <a:endParaRPr lang="en-US" sz="1050" dirty="0">
                        <a:latin typeface="Calibri" charset="0"/>
                        <a:ea typeface="Calibri" charset="0"/>
                        <a:cs typeface="Calibri" charset="0"/>
                      </a:endParaRPr>
                    </a:p>
                  </a:txBody>
                  <a:tcPr marL="76200" marR="76200" marT="38100" marB="38100" anchor="ctr">
                    <a:lnL w="0" cap="flat" cmpd="sng" algn="ctr">
                      <a:noFill/>
                    </a:lnL>
                    <a:lnR w="0" cap="flat" cmpd="sng" algn="ctr">
                      <a:noFill/>
                    </a:lnR>
                    <a:lnT w="9525" cap="flat" cmpd="sng" algn="ctr">
                      <a:solidFill>
                        <a:srgbClr val="3A4585"/>
                      </a:solidFill>
                      <a:prstDash val="solid"/>
                      <a:round/>
                      <a:headEnd type="none" w="med" len="med"/>
                      <a:tailEnd type="none" w="med" len="med"/>
                    </a:lnT>
                    <a:lnB w="0" cap="flat" cmpd="sng" algn="ctr">
                      <a:noFill/>
                    </a:lnB>
                    <a:solidFill>
                      <a:srgbClr val="1E2761"/>
                    </a:solidFill>
                  </a:tcPr>
                </a:tc>
                <a:tc>
                  <a:txBody>
                    <a:bodyPr/>
                    <a:lstStyle/>
                    <a:p>
                      <a:pPr algn="r" indent="0" marL="0">
                        <a:buNone/>
                      </a:pPr>
                      <a:r>
                        <a:rPr lang="en-US" sz="1050" dirty="0">
                          <a:solidFill>
                            <a:srgbClr val="FFFFFF"/>
                          </a:solidFill>
                          <a:latin typeface="Calibri" pitchFamily="34" charset="0"/>
                          <a:ea typeface="Calibri" pitchFamily="34" charset="-122"/>
                          <a:cs typeface="Calibri" pitchFamily="34" charset="-120"/>
                        </a:rPr>
                        <a:t>$185,000</a:t>
                      </a:r>
                      <a:endParaRPr lang="en-US" sz="1050" dirty="0">
                        <a:latin typeface="Calibri" charset="0"/>
                        <a:ea typeface="Calibri" charset="0"/>
                        <a:cs typeface="Calibri" charset="0"/>
                      </a:endParaRPr>
                    </a:p>
                  </a:txBody>
                  <a:tcPr marL="76200" marR="76200" marT="38100" marB="38100" anchor="ctr">
                    <a:lnL w="0" cap="flat" cmpd="sng" algn="ctr">
                      <a:noFill/>
                    </a:lnL>
                    <a:lnR w="0" cap="flat" cmpd="sng" algn="ctr">
                      <a:noFill/>
                    </a:lnR>
                    <a:lnT w="9525" cap="flat" cmpd="sng" algn="ctr">
                      <a:solidFill>
                        <a:srgbClr val="3A4585"/>
                      </a:solidFill>
                      <a:prstDash val="solid"/>
                      <a:round/>
                      <a:headEnd type="none" w="med" len="med"/>
                      <a:tailEnd type="none" w="med" len="med"/>
                    </a:lnT>
                    <a:lnB w="0" cap="flat" cmpd="sng" algn="ctr">
                      <a:noFill/>
                    </a:lnB>
                    <a:solidFill>
                      <a:srgbClr val="1E2761"/>
                    </a:solidFill>
                  </a:tcPr>
                </a:tc>
              </a:tr>
              <a:tr h="603504">
                <a:tc>
                  <a:txBody>
                    <a:bodyPr/>
                    <a:lstStyle/>
                    <a:p>
                      <a:pPr algn="l" indent="0" marL="0">
                        <a:buNone/>
                      </a:pPr>
                      <a:r>
                        <a:rPr lang="en-US" sz="1050" dirty="0">
                          <a:solidFill>
                            <a:srgbClr val="FFFFFF"/>
                          </a:solidFill>
                          <a:latin typeface="Calibri" pitchFamily="34" charset="0"/>
                          <a:ea typeface="Calibri" pitchFamily="34" charset="-122"/>
                          <a:cs typeface="Calibri" pitchFamily="34" charset="-120"/>
                        </a:rPr>
                        <a:t>Parcel B</a:t>
                      </a:r>
                      <a:endParaRPr lang="en-US" sz="1050" dirty="0">
                        <a:latin typeface="Calibri" charset="0"/>
                        <a:ea typeface="Calibri" charset="0"/>
                        <a:cs typeface="Calibri" charset="0"/>
                      </a:endParaRPr>
                    </a:p>
                  </a:txBody>
                  <a:tcPr marL="76200" marR="76200" marT="38100" marB="38100" anchor="ctr">
                    <a:lnL w="0" cap="flat" cmpd="sng" algn="ctr">
                      <a:noFill/>
                    </a:lnL>
                    <a:lnR w="0" cap="flat" cmpd="sng" algn="ctr">
                      <a:noFill/>
                    </a:lnR>
                    <a:lnT w="9525" cap="flat" cmpd="sng" algn="ctr">
                      <a:solidFill>
                        <a:srgbClr val="3A4585"/>
                      </a:solidFill>
                      <a:prstDash val="solid"/>
                      <a:round/>
                      <a:headEnd type="none" w="med" len="med"/>
                      <a:tailEnd type="none" w="med" len="med"/>
                    </a:lnT>
                    <a:lnB w="0" cap="flat" cmpd="sng" algn="ctr">
                      <a:noFill/>
                    </a:lnB>
                    <a:solidFill>
                      <a:srgbClr val="1E2761"/>
                    </a:solidFill>
                  </a:tcPr>
                </a:tc>
                <a:tc>
                  <a:txBody>
                    <a:bodyPr/>
                    <a:lstStyle/>
                    <a:p>
                      <a:pPr algn="r" indent="0" marL="0">
                        <a:buNone/>
                      </a:pPr>
                      <a:r>
                        <a:rPr lang="en-US" sz="1050" dirty="0">
                          <a:solidFill>
                            <a:srgbClr val="FFFFFF"/>
                          </a:solidFill>
                          <a:latin typeface="Calibri" pitchFamily="34" charset="0"/>
                          <a:ea typeface="Calibri" pitchFamily="34" charset="-122"/>
                          <a:cs typeface="Calibri" pitchFamily="34" charset="-120"/>
                        </a:rPr>
                        <a:t>2.8</a:t>
                      </a:r>
                      <a:endParaRPr lang="en-US" sz="1050" dirty="0">
                        <a:latin typeface="Calibri" charset="0"/>
                        <a:ea typeface="Calibri" charset="0"/>
                        <a:cs typeface="Calibri" charset="0"/>
                      </a:endParaRPr>
                    </a:p>
                  </a:txBody>
                  <a:tcPr marL="76200" marR="76200" marT="38100" marB="38100" anchor="ctr">
                    <a:lnL w="0" cap="flat" cmpd="sng" algn="ctr">
                      <a:noFill/>
                    </a:lnL>
                    <a:lnR w="0" cap="flat" cmpd="sng" algn="ctr">
                      <a:noFill/>
                    </a:lnR>
                    <a:lnT w="9525" cap="flat" cmpd="sng" algn="ctr">
                      <a:solidFill>
                        <a:srgbClr val="3A4585"/>
                      </a:solidFill>
                      <a:prstDash val="solid"/>
                      <a:round/>
                      <a:headEnd type="none" w="med" len="med"/>
                      <a:tailEnd type="none" w="med" len="med"/>
                    </a:lnT>
                    <a:lnB w="0" cap="flat" cmpd="sng" algn="ctr">
                      <a:noFill/>
                    </a:lnB>
                    <a:solidFill>
                      <a:srgbClr val="1E2761"/>
                    </a:solidFill>
                  </a:tcPr>
                </a:tc>
                <a:tc>
                  <a:txBody>
                    <a:bodyPr/>
                    <a:lstStyle/>
                    <a:p>
                      <a:pPr algn="r" indent="0" marL="0">
                        <a:buNone/>
                      </a:pPr>
                      <a:r>
                        <a:rPr lang="en-US" sz="1050" dirty="0">
                          <a:solidFill>
                            <a:srgbClr val="FFFFFF"/>
                          </a:solidFill>
                          <a:latin typeface="Calibri" pitchFamily="34" charset="0"/>
                          <a:ea typeface="Calibri" pitchFamily="34" charset="-122"/>
                          <a:cs typeface="Calibri" pitchFamily="34" charset="-120"/>
                        </a:rPr>
                        <a:t>$210,000</a:t>
                      </a:r>
                      <a:endParaRPr lang="en-US" sz="1050" dirty="0">
                        <a:latin typeface="Calibri" charset="0"/>
                        <a:ea typeface="Calibri" charset="0"/>
                        <a:cs typeface="Calibri" charset="0"/>
                      </a:endParaRPr>
                    </a:p>
                  </a:txBody>
                  <a:tcPr marL="76200" marR="76200" marT="38100" marB="38100" anchor="ctr">
                    <a:lnL w="0" cap="flat" cmpd="sng" algn="ctr">
                      <a:noFill/>
                    </a:lnL>
                    <a:lnR w="0" cap="flat" cmpd="sng" algn="ctr">
                      <a:noFill/>
                    </a:lnR>
                    <a:lnT w="9525" cap="flat" cmpd="sng" algn="ctr">
                      <a:solidFill>
                        <a:srgbClr val="3A4585"/>
                      </a:solidFill>
                      <a:prstDash val="solid"/>
                      <a:round/>
                      <a:headEnd type="none" w="med" len="med"/>
                      <a:tailEnd type="none" w="med" len="med"/>
                    </a:lnT>
                    <a:lnB w="0" cap="flat" cmpd="sng" algn="ctr">
                      <a:noFill/>
                    </a:lnB>
                    <a:solidFill>
                      <a:srgbClr val="1E2761"/>
                    </a:solidFill>
                  </a:tcPr>
                </a:tc>
              </a:tr>
              <a:tr h="603504">
                <a:tc>
                  <a:txBody>
                    <a:bodyPr/>
                    <a:lstStyle/>
                    <a:p>
                      <a:pPr algn="l" indent="0" marL="0">
                        <a:buNone/>
                      </a:pPr>
                      <a:r>
                        <a:rPr lang="en-US" sz="1050" dirty="0">
                          <a:solidFill>
                            <a:srgbClr val="FFFFFF"/>
                          </a:solidFill>
                          <a:latin typeface="Calibri" pitchFamily="34" charset="0"/>
                          <a:ea typeface="Calibri" pitchFamily="34" charset="-122"/>
                          <a:cs typeface="Calibri" pitchFamily="34" charset="-120"/>
                        </a:rPr>
                        <a:t>Parcel C</a:t>
                      </a:r>
                      <a:endParaRPr lang="en-US" sz="1050" dirty="0">
                        <a:latin typeface="Calibri" charset="0"/>
                        <a:ea typeface="Calibri" charset="0"/>
                        <a:cs typeface="Calibri" charset="0"/>
                      </a:endParaRPr>
                    </a:p>
                  </a:txBody>
                  <a:tcPr marL="76200" marR="76200" marT="38100" marB="38100" anchor="ctr">
                    <a:lnL w="0" cap="flat" cmpd="sng" algn="ctr">
                      <a:noFill/>
                    </a:lnL>
                    <a:lnR w="0" cap="flat" cmpd="sng" algn="ctr">
                      <a:noFill/>
                    </a:lnR>
                    <a:lnT w="9525" cap="flat" cmpd="sng" algn="ctr">
                      <a:solidFill>
                        <a:srgbClr val="3A4585"/>
                      </a:solidFill>
                      <a:prstDash val="solid"/>
                      <a:round/>
                      <a:headEnd type="none" w="med" len="med"/>
                      <a:tailEnd type="none" w="med" len="med"/>
                    </a:lnT>
                    <a:lnB w="0" cap="flat" cmpd="sng" algn="ctr">
                      <a:noFill/>
                    </a:lnB>
                    <a:solidFill>
                      <a:srgbClr val="1E2761"/>
                    </a:solidFill>
                  </a:tcPr>
                </a:tc>
                <a:tc>
                  <a:txBody>
                    <a:bodyPr/>
                    <a:lstStyle/>
                    <a:p>
                      <a:pPr algn="r" indent="0" marL="0">
                        <a:buNone/>
                      </a:pPr>
                      <a:r>
                        <a:rPr lang="en-US" sz="1050" dirty="0">
                          <a:solidFill>
                            <a:srgbClr val="FFFFFF"/>
                          </a:solidFill>
                          <a:latin typeface="Calibri" pitchFamily="34" charset="0"/>
                          <a:ea typeface="Calibri" pitchFamily="34" charset="-122"/>
                          <a:cs typeface="Calibri" pitchFamily="34" charset="-120"/>
                        </a:rPr>
                        <a:t>3.5</a:t>
                      </a:r>
                      <a:endParaRPr lang="en-US" sz="1050" dirty="0">
                        <a:latin typeface="Calibri" charset="0"/>
                        <a:ea typeface="Calibri" charset="0"/>
                        <a:cs typeface="Calibri" charset="0"/>
                      </a:endParaRPr>
                    </a:p>
                  </a:txBody>
                  <a:tcPr marL="76200" marR="76200" marT="38100" marB="38100" anchor="ctr">
                    <a:lnL w="0" cap="flat" cmpd="sng" algn="ctr">
                      <a:noFill/>
                    </a:lnL>
                    <a:lnR w="0" cap="flat" cmpd="sng" algn="ctr">
                      <a:noFill/>
                    </a:lnR>
                    <a:lnT w="9525" cap="flat" cmpd="sng" algn="ctr">
                      <a:solidFill>
                        <a:srgbClr val="3A4585"/>
                      </a:solidFill>
                      <a:prstDash val="solid"/>
                      <a:round/>
                      <a:headEnd type="none" w="med" len="med"/>
                      <a:tailEnd type="none" w="med" len="med"/>
                    </a:lnT>
                    <a:lnB w="0" cap="flat" cmpd="sng" algn="ctr">
                      <a:noFill/>
                    </a:lnB>
                    <a:solidFill>
                      <a:srgbClr val="1E2761"/>
                    </a:solidFill>
                  </a:tcPr>
                </a:tc>
                <a:tc>
                  <a:txBody>
                    <a:bodyPr/>
                    <a:lstStyle/>
                    <a:p>
                      <a:pPr algn="r" indent="0" marL="0">
                        <a:buNone/>
                      </a:pPr>
                      <a:r>
                        <a:rPr lang="en-US" sz="1050" dirty="0">
                          <a:solidFill>
                            <a:srgbClr val="FFFFFF"/>
                          </a:solidFill>
                          <a:latin typeface="Calibri" pitchFamily="34" charset="0"/>
                          <a:ea typeface="Calibri" pitchFamily="34" charset="-122"/>
                          <a:cs typeface="Calibri" pitchFamily="34" charset="-120"/>
                        </a:rPr>
                        <a:t>$198,000</a:t>
                      </a:r>
                      <a:endParaRPr lang="en-US" sz="1050" dirty="0">
                        <a:latin typeface="Calibri" charset="0"/>
                        <a:ea typeface="Calibri" charset="0"/>
                        <a:cs typeface="Calibri" charset="0"/>
                      </a:endParaRPr>
                    </a:p>
                  </a:txBody>
                  <a:tcPr marL="76200" marR="76200" marT="38100" marB="38100" anchor="ctr">
                    <a:lnL w="0" cap="flat" cmpd="sng" algn="ctr">
                      <a:noFill/>
                    </a:lnL>
                    <a:lnR w="0" cap="flat" cmpd="sng" algn="ctr">
                      <a:noFill/>
                    </a:lnR>
                    <a:lnT w="9525" cap="flat" cmpd="sng" algn="ctr">
                      <a:solidFill>
                        <a:srgbClr val="3A4585"/>
                      </a:solidFill>
                      <a:prstDash val="solid"/>
                      <a:round/>
                      <a:headEnd type="none" w="med" len="med"/>
                      <a:tailEnd type="none" w="med" len="med"/>
                    </a:lnT>
                    <a:lnB w="0" cap="flat" cmpd="sng" algn="ctr">
                      <a:noFill/>
                    </a:lnB>
                    <a:solidFill>
                      <a:srgbClr val="1E2761"/>
                    </a:solidFill>
                  </a:tcPr>
                </a:tc>
              </a:tr>
              <a:tr h="603504">
                <a:tc>
                  <a:txBody>
                    <a:bodyPr/>
                    <a:lstStyle/>
                    <a:p>
                      <a:pPr algn="l" indent="0" marL="0">
                        <a:buNone/>
                      </a:pPr>
                      <a:r>
                        <a:rPr lang="en-US" sz="1050" b="1" dirty="0">
                          <a:solidFill>
                            <a:srgbClr val="00C2A8"/>
                          </a:solidFill>
                          <a:latin typeface="Calibri" pitchFamily="34" charset="0"/>
                          <a:ea typeface="Calibri" pitchFamily="34" charset="-122"/>
                          <a:cs typeface="Calibri" pitchFamily="34" charset="-120"/>
                        </a:rPr>
                        <a:t>Combined</a:t>
                      </a:r>
                      <a:endParaRPr lang="en-US" sz="1050" dirty="0">
                        <a:latin typeface="Calibri" charset="0"/>
                        <a:ea typeface="Calibri" charset="0"/>
                        <a:cs typeface="Calibri" charset="0"/>
                      </a:endParaRPr>
                    </a:p>
                  </a:txBody>
                  <a:tcPr marL="76200" marR="76200" marT="38100" marB="38100" anchor="ctr">
                    <a:lnL w="0" cap="flat" cmpd="sng" algn="ctr">
                      <a:noFill/>
                    </a:lnL>
                    <a:lnR w="0" cap="flat" cmpd="sng" algn="ctr">
                      <a:noFill/>
                    </a:lnR>
                    <a:lnT w="9525" cap="flat" cmpd="sng" algn="ctr">
                      <a:solidFill>
                        <a:srgbClr val="3A4585"/>
                      </a:solidFill>
                      <a:prstDash val="solid"/>
                      <a:round/>
                      <a:headEnd type="none" w="med" len="med"/>
                      <a:tailEnd type="none" w="med" len="med"/>
                    </a:lnT>
                    <a:lnB w="0" cap="flat" cmpd="sng" algn="ctr">
                      <a:noFill/>
                    </a:lnB>
                    <a:solidFill>
                      <a:srgbClr val="1E2761"/>
                    </a:solidFill>
                  </a:tcPr>
                </a:tc>
                <a:tc>
                  <a:txBody>
                    <a:bodyPr/>
                    <a:lstStyle/>
                    <a:p>
                      <a:pPr algn="r" indent="0" marL="0">
                        <a:buNone/>
                      </a:pPr>
                      <a:r>
                        <a:rPr lang="en-US" sz="1050" b="1" dirty="0">
                          <a:solidFill>
                            <a:srgbClr val="00C2A8"/>
                          </a:solidFill>
                          <a:latin typeface="Calibri" pitchFamily="34" charset="0"/>
                          <a:ea typeface="Calibri" pitchFamily="34" charset="-122"/>
                          <a:cs typeface="Calibri" pitchFamily="34" charset="-120"/>
                        </a:rPr>
                        <a:t>10.5</a:t>
                      </a:r>
                      <a:endParaRPr lang="en-US" sz="1050" dirty="0">
                        <a:latin typeface="Calibri" charset="0"/>
                        <a:ea typeface="Calibri" charset="0"/>
                        <a:cs typeface="Calibri" charset="0"/>
                      </a:endParaRPr>
                    </a:p>
                  </a:txBody>
                  <a:tcPr marL="76200" marR="76200" marT="38100" marB="38100" anchor="ctr">
                    <a:lnL w="0" cap="flat" cmpd="sng" algn="ctr">
                      <a:noFill/>
                    </a:lnL>
                    <a:lnR w="0" cap="flat" cmpd="sng" algn="ctr">
                      <a:noFill/>
                    </a:lnR>
                    <a:lnT w="9525" cap="flat" cmpd="sng" algn="ctr">
                      <a:solidFill>
                        <a:srgbClr val="3A4585"/>
                      </a:solidFill>
                      <a:prstDash val="solid"/>
                      <a:round/>
                      <a:headEnd type="none" w="med" len="med"/>
                      <a:tailEnd type="none" w="med" len="med"/>
                    </a:lnT>
                    <a:lnB w="0" cap="flat" cmpd="sng" algn="ctr">
                      <a:noFill/>
                    </a:lnB>
                    <a:solidFill>
                      <a:srgbClr val="1E2761"/>
                    </a:solidFill>
                  </a:tcPr>
                </a:tc>
                <a:tc>
                  <a:txBody>
                    <a:bodyPr/>
                    <a:lstStyle/>
                    <a:p>
                      <a:pPr algn="r" indent="0" marL="0">
                        <a:buNone/>
                      </a:pPr>
                      <a:r>
                        <a:rPr lang="en-US" sz="1050" b="1" dirty="0">
                          <a:solidFill>
                            <a:srgbClr val="00C2A8"/>
                          </a:solidFill>
                          <a:latin typeface="Calibri" pitchFamily="34" charset="0"/>
                          <a:ea typeface="Calibri" pitchFamily="34" charset="-122"/>
                          <a:cs typeface="Calibri" pitchFamily="34" charset="-120"/>
                        </a:rPr>
                        <a:t>$196,700 avg</a:t>
                      </a:r>
                      <a:endParaRPr lang="en-US" sz="1050" dirty="0">
                        <a:latin typeface="Calibri" charset="0"/>
                        <a:ea typeface="Calibri" charset="0"/>
                        <a:cs typeface="Calibri" charset="0"/>
                      </a:endParaRPr>
                    </a:p>
                  </a:txBody>
                  <a:tcPr marL="76200" marR="76200" marT="38100" marB="38100" anchor="ctr">
                    <a:lnL w="0" cap="flat" cmpd="sng" algn="ctr">
                      <a:noFill/>
                    </a:lnL>
                    <a:lnR w="0" cap="flat" cmpd="sng" algn="ctr">
                      <a:noFill/>
                    </a:lnR>
                    <a:lnT w="9525" cap="flat" cmpd="sng" algn="ctr">
                      <a:solidFill>
                        <a:srgbClr val="3A4585"/>
                      </a:solidFill>
                      <a:prstDash val="solid"/>
                      <a:round/>
                      <a:headEnd type="none" w="med" len="med"/>
                      <a:tailEnd type="none" w="med" len="med"/>
                    </a:lnT>
                    <a:lnB w="0" cap="flat" cmpd="sng" algn="ctr">
                      <a:noFill/>
                    </a:lnB>
                    <a:solidFill>
                      <a:srgbClr val="1E2761"/>
                    </a:solidFill>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11094415" cy="822960"/>
          </a:xfrm>
          <a:prstGeom prst="rect">
            <a:avLst/>
          </a:prstGeom>
          <a:noFill/>
          <a:ln/>
        </p:spPr>
        <p:txBody>
          <a:bodyPr wrap="square" lIns="0" tIns="0" rIns="0" bIns="0" rtlCol="0" anchor="t"/>
          <a:lstStyle/>
          <a:p>
            <a:pPr algn="l" indent="0" marL="0">
              <a:buNone/>
            </a:pPr>
            <a:r>
              <a:rPr lang="en-US" sz="3000" b="1" dirty="0">
                <a:solidFill>
                  <a:srgbClr val="1E2761"/>
                </a:solidFill>
                <a:latin typeface="Cambria" pitchFamily="34" charset="0"/>
                <a:ea typeface="Cambria" pitchFamily="34" charset="-122"/>
                <a:cs typeface="Cambria" pitchFamily="34" charset="-120"/>
              </a:rPr>
              <a:t>Single-Family, Multi-Family &amp; Mixed-Use — Side by Side</a:t>
            </a:r>
            <a:endParaRPr lang="en-US" sz="3000" dirty="0"/>
          </a:p>
        </p:txBody>
      </p:sp>
      <p:sp>
        <p:nvSpPr>
          <p:cNvPr id="3" name="Text 1"/>
          <p:cNvSpPr/>
          <p:nvPr/>
        </p:nvSpPr>
        <p:spPr>
          <a:xfrm>
            <a:off x="548640" y="6473952"/>
            <a:ext cx="2743200" cy="274320"/>
          </a:xfrm>
          <a:prstGeom prst="rect">
            <a:avLst/>
          </a:prstGeom>
          <a:noFill/>
          <a:ln/>
        </p:spPr>
        <p:txBody>
          <a:bodyPr wrap="square" lIns="0" tIns="0" rIns="0" bIns="0" rtlCol="0" anchor="ctr"/>
          <a:lstStyle/>
          <a:p>
            <a:pPr algn="l" indent="0" marL="0">
              <a:buNone/>
            </a:pPr>
            <a:r>
              <a:rPr lang="en-US" sz="950" dirty="0">
                <a:solidFill>
                  <a:srgbClr val="9AA5C4"/>
                </a:solidFill>
                <a:latin typeface="Calibri" pitchFamily="34" charset="0"/>
                <a:ea typeface="Calibri" pitchFamily="34" charset="-122"/>
                <a:cs typeface="Calibri" pitchFamily="34" charset="-120"/>
              </a:rPr>
              <a:t>REVDS</a:t>
            </a:r>
            <a:endParaRPr lang="en-US" sz="950" dirty="0"/>
          </a:p>
        </p:txBody>
      </p:sp>
      <p:sp>
        <p:nvSpPr>
          <p:cNvPr id="4" name="Text 2"/>
          <p:cNvSpPr/>
          <p:nvPr/>
        </p:nvSpPr>
        <p:spPr>
          <a:xfrm>
            <a:off x="10545775" y="6473952"/>
            <a:ext cx="1097280" cy="274320"/>
          </a:xfrm>
          <a:prstGeom prst="rect">
            <a:avLst/>
          </a:prstGeom>
          <a:noFill/>
          <a:ln/>
        </p:spPr>
        <p:txBody>
          <a:bodyPr wrap="square" lIns="0" tIns="0" rIns="0" bIns="0" rtlCol="0" anchor="ctr"/>
          <a:lstStyle/>
          <a:p>
            <a:pPr algn="r" indent="0" marL="0">
              <a:buNone/>
            </a:pPr>
            <a:r>
              <a:rPr lang="en-US" sz="950" dirty="0">
                <a:solidFill>
                  <a:srgbClr val="9AA5C4"/>
                </a:solidFill>
                <a:latin typeface="Calibri" pitchFamily="34" charset="0"/>
                <a:ea typeface="Calibri" pitchFamily="34" charset="-122"/>
                <a:cs typeface="Calibri" pitchFamily="34" charset="-120"/>
              </a:rPr>
              <a:t>7 / 15</a:t>
            </a:r>
            <a:endParaRPr lang="en-US" sz="950" dirty="0"/>
          </a:p>
        </p:txBody>
      </p:sp>
      <p:sp>
        <p:nvSpPr>
          <p:cNvPr id="5" name="Shape 3"/>
          <p:cNvSpPr/>
          <p:nvPr/>
        </p:nvSpPr>
        <p:spPr>
          <a:xfrm>
            <a:off x="548640" y="1828800"/>
            <a:ext cx="3454298" cy="3566160"/>
          </a:xfrm>
          <a:prstGeom prst="roundRect">
            <a:avLst>
              <a:gd name="adj" fmla="val 2118"/>
            </a:avLst>
          </a:prstGeom>
          <a:solidFill>
            <a:srgbClr val="EEF3FC"/>
          </a:solidFill>
          <a:ln/>
        </p:spPr>
      </p:sp>
      <p:sp>
        <p:nvSpPr>
          <p:cNvPr id="6" name="Shape 4"/>
          <p:cNvSpPr/>
          <p:nvPr/>
        </p:nvSpPr>
        <p:spPr>
          <a:xfrm>
            <a:off x="1887169" y="2240280"/>
            <a:ext cx="777240" cy="777240"/>
          </a:xfrm>
          <a:prstGeom prst="ellipse">
            <a:avLst/>
          </a:prstGeom>
          <a:solidFill>
            <a:srgbClr val="00C2A8"/>
          </a:solidFill>
          <a:ln/>
        </p:spPr>
      </p:sp>
      <p:pic>
        <p:nvPicPr>
          <p:cNvPr id="7" name="Image 0" descr="/home/claude/realestate_deck/icons/building_white.png">    </p:cNvPr>
          <p:cNvPicPr>
            <a:picLocks noChangeAspect="1"/>
          </p:cNvPicPr>
          <p:nvPr/>
        </p:nvPicPr>
        <p:blipFill>
          <a:blip r:embed="rId1"/>
          <a:stretch>
            <a:fillRect/>
          </a:stretch>
        </p:blipFill>
        <p:spPr>
          <a:xfrm>
            <a:off x="2073707" y="2426818"/>
            <a:ext cx="404165" cy="404165"/>
          </a:xfrm>
          <a:prstGeom prst="rect">
            <a:avLst/>
          </a:prstGeom>
        </p:spPr>
      </p:pic>
      <p:sp>
        <p:nvSpPr>
          <p:cNvPr id="8" name="Text 5"/>
          <p:cNvSpPr/>
          <p:nvPr/>
        </p:nvSpPr>
        <p:spPr>
          <a:xfrm>
            <a:off x="868680" y="3145536"/>
            <a:ext cx="2814218" cy="548640"/>
          </a:xfrm>
          <a:prstGeom prst="rect">
            <a:avLst/>
          </a:prstGeom>
          <a:noFill/>
          <a:ln/>
        </p:spPr>
        <p:txBody>
          <a:bodyPr wrap="square" lIns="0" tIns="0" rIns="0" bIns="0" rtlCol="0" anchor="t"/>
          <a:lstStyle/>
          <a:p>
            <a:pPr algn="ctr" indent="0" marL="0">
              <a:lnSpc>
                <a:spcPct val="105000"/>
              </a:lnSpc>
              <a:buNone/>
            </a:pPr>
            <a:r>
              <a:rPr lang="en-US" sz="1700" b="1" dirty="0">
                <a:solidFill>
                  <a:srgbClr val="1E2761"/>
                </a:solidFill>
                <a:latin typeface="Cambria" pitchFamily="34" charset="0"/>
                <a:ea typeface="Cambria" pitchFamily="34" charset="-122"/>
                <a:cs typeface="Cambria" pitchFamily="34" charset="-120"/>
              </a:rPr>
              <a:t>Single-Family</a:t>
            </a:r>
            <a:endParaRPr lang="en-US" sz="1700" dirty="0"/>
          </a:p>
        </p:txBody>
      </p:sp>
      <p:sp>
        <p:nvSpPr>
          <p:cNvPr id="9" name="Text 6"/>
          <p:cNvSpPr/>
          <p:nvPr/>
        </p:nvSpPr>
        <p:spPr>
          <a:xfrm>
            <a:off x="868680" y="3749040"/>
            <a:ext cx="2814218" cy="1097280"/>
          </a:xfrm>
          <a:prstGeom prst="rect">
            <a:avLst/>
          </a:prstGeom>
          <a:noFill/>
          <a:ln/>
        </p:spPr>
        <p:txBody>
          <a:bodyPr wrap="square" lIns="0" tIns="0" rIns="0" bIns="0" rtlCol="0" anchor="t"/>
          <a:lstStyle/>
          <a:p>
            <a:pPr algn="ctr" indent="0" marL="0">
              <a:lnSpc>
                <a:spcPct val="115000"/>
              </a:lnSpc>
              <a:buNone/>
            </a:pPr>
            <a:r>
              <a:rPr lang="en-US" sz="1300" dirty="0">
                <a:solidFill>
                  <a:srgbClr val="6B7280"/>
                </a:solidFill>
                <a:latin typeface="Calibri" pitchFamily="34" charset="0"/>
                <a:ea typeface="Calibri" pitchFamily="34" charset="-122"/>
                <a:cs typeface="Calibri" pitchFamily="34" charset="-120"/>
              </a:rPr>
              <a:t>Lot-by-lot sales modeling.</a:t>
            </a:r>
            <a:endParaRPr lang="en-US" sz="1300" dirty="0"/>
          </a:p>
        </p:txBody>
      </p:sp>
      <p:sp>
        <p:nvSpPr>
          <p:cNvPr id="10" name="Shape 7"/>
          <p:cNvSpPr/>
          <p:nvPr/>
        </p:nvSpPr>
        <p:spPr>
          <a:xfrm>
            <a:off x="4368698" y="1828800"/>
            <a:ext cx="3454298" cy="3566160"/>
          </a:xfrm>
          <a:prstGeom prst="roundRect">
            <a:avLst>
              <a:gd name="adj" fmla="val 2118"/>
            </a:avLst>
          </a:prstGeom>
          <a:solidFill>
            <a:srgbClr val="EEF3FC"/>
          </a:solidFill>
          <a:ln/>
        </p:spPr>
      </p:sp>
      <p:sp>
        <p:nvSpPr>
          <p:cNvPr id="11" name="Shape 8"/>
          <p:cNvSpPr/>
          <p:nvPr/>
        </p:nvSpPr>
        <p:spPr>
          <a:xfrm>
            <a:off x="5707228" y="2240280"/>
            <a:ext cx="777240" cy="777240"/>
          </a:xfrm>
          <a:prstGeom prst="ellipse">
            <a:avLst/>
          </a:prstGeom>
          <a:solidFill>
            <a:srgbClr val="00C2A8"/>
          </a:solidFill>
          <a:ln/>
        </p:spPr>
      </p:sp>
      <p:pic>
        <p:nvPicPr>
          <p:cNvPr id="12" name="Image 1" descr="/home/claude/realestate_deck/icons/users_white.png">    </p:cNvPr>
          <p:cNvPicPr>
            <a:picLocks noChangeAspect="1"/>
          </p:cNvPicPr>
          <p:nvPr/>
        </p:nvPicPr>
        <p:blipFill>
          <a:blip r:embed="rId2"/>
          <a:stretch>
            <a:fillRect/>
          </a:stretch>
        </p:blipFill>
        <p:spPr>
          <a:xfrm>
            <a:off x="5893765" y="2426818"/>
            <a:ext cx="404165" cy="404165"/>
          </a:xfrm>
          <a:prstGeom prst="rect">
            <a:avLst/>
          </a:prstGeom>
        </p:spPr>
      </p:pic>
      <p:sp>
        <p:nvSpPr>
          <p:cNvPr id="13" name="Text 9"/>
          <p:cNvSpPr/>
          <p:nvPr/>
        </p:nvSpPr>
        <p:spPr>
          <a:xfrm>
            <a:off x="4688738" y="3145536"/>
            <a:ext cx="2814218" cy="548640"/>
          </a:xfrm>
          <a:prstGeom prst="rect">
            <a:avLst/>
          </a:prstGeom>
          <a:noFill/>
          <a:ln/>
        </p:spPr>
        <p:txBody>
          <a:bodyPr wrap="square" lIns="0" tIns="0" rIns="0" bIns="0" rtlCol="0" anchor="t"/>
          <a:lstStyle/>
          <a:p>
            <a:pPr algn="ctr" indent="0" marL="0">
              <a:lnSpc>
                <a:spcPct val="105000"/>
              </a:lnSpc>
              <a:buNone/>
            </a:pPr>
            <a:r>
              <a:rPr lang="en-US" sz="1700" b="1" dirty="0">
                <a:solidFill>
                  <a:srgbClr val="1E2761"/>
                </a:solidFill>
                <a:latin typeface="Cambria" pitchFamily="34" charset="0"/>
                <a:ea typeface="Cambria" pitchFamily="34" charset="-122"/>
                <a:cs typeface="Cambria" pitchFamily="34" charset="-120"/>
              </a:rPr>
              <a:t>Multi-Family</a:t>
            </a:r>
            <a:endParaRPr lang="en-US" sz="1700" dirty="0"/>
          </a:p>
        </p:txBody>
      </p:sp>
      <p:sp>
        <p:nvSpPr>
          <p:cNvPr id="14" name="Text 10"/>
          <p:cNvSpPr/>
          <p:nvPr/>
        </p:nvSpPr>
        <p:spPr>
          <a:xfrm>
            <a:off x="4688738" y="3749040"/>
            <a:ext cx="2814218" cy="1097280"/>
          </a:xfrm>
          <a:prstGeom prst="rect">
            <a:avLst/>
          </a:prstGeom>
          <a:noFill/>
          <a:ln/>
        </p:spPr>
        <p:txBody>
          <a:bodyPr wrap="square" lIns="0" tIns="0" rIns="0" bIns="0" rtlCol="0" anchor="t"/>
          <a:lstStyle/>
          <a:p>
            <a:pPr algn="ctr" indent="0" marL="0">
              <a:lnSpc>
                <a:spcPct val="115000"/>
              </a:lnSpc>
              <a:buNone/>
            </a:pPr>
            <a:r>
              <a:rPr lang="en-US" sz="1300" dirty="0">
                <a:solidFill>
                  <a:srgbClr val="6B7280"/>
                </a:solidFill>
                <a:latin typeface="Calibri" pitchFamily="34" charset="0"/>
                <a:ea typeface="Calibri" pitchFamily="34" charset="-122"/>
                <a:cs typeface="Calibri" pitchFamily="34" charset="-120"/>
              </a:rPr>
              <a:t>Full unit-mix rent roll, stabilized NOI, and exit cap.</a:t>
            </a:r>
            <a:endParaRPr lang="en-US" sz="1300" dirty="0"/>
          </a:p>
        </p:txBody>
      </p:sp>
      <p:sp>
        <p:nvSpPr>
          <p:cNvPr id="15" name="Shape 11"/>
          <p:cNvSpPr/>
          <p:nvPr/>
        </p:nvSpPr>
        <p:spPr>
          <a:xfrm>
            <a:off x="8188757" y="1828800"/>
            <a:ext cx="3454298" cy="3566160"/>
          </a:xfrm>
          <a:prstGeom prst="roundRect">
            <a:avLst>
              <a:gd name="adj" fmla="val 2118"/>
            </a:avLst>
          </a:prstGeom>
          <a:solidFill>
            <a:srgbClr val="EEF3FC"/>
          </a:solidFill>
          <a:ln/>
        </p:spPr>
      </p:sp>
      <p:sp>
        <p:nvSpPr>
          <p:cNvPr id="16" name="Shape 12"/>
          <p:cNvSpPr/>
          <p:nvPr/>
        </p:nvSpPr>
        <p:spPr>
          <a:xfrm>
            <a:off x="9527286" y="2240280"/>
            <a:ext cx="777240" cy="777240"/>
          </a:xfrm>
          <a:prstGeom prst="ellipse">
            <a:avLst/>
          </a:prstGeom>
          <a:solidFill>
            <a:srgbClr val="00C2A8"/>
          </a:solidFill>
          <a:ln/>
        </p:spPr>
      </p:sp>
      <p:pic>
        <p:nvPicPr>
          <p:cNvPr id="17" name="Image 2" descr="/home/claude/realestate_deck/icons/layers_white.png">    </p:cNvPr>
          <p:cNvPicPr>
            <a:picLocks noChangeAspect="1"/>
          </p:cNvPicPr>
          <p:nvPr/>
        </p:nvPicPr>
        <p:blipFill>
          <a:blip r:embed="rId3"/>
          <a:stretch>
            <a:fillRect/>
          </a:stretch>
        </p:blipFill>
        <p:spPr>
          <a:xfrm>
            <a:off x="9713824" y="2426818"/>
            <a:ext cx="404165" cy="404165"/>
          </a:xfrm>
          <a:prstGeom prst="rect">
            <a:avLst/>
          </a:prstGeom>
        </p:spPr>
      </p:pic>
      <p:sp>
        <p:nvSpPr>
          <p:cNvPr id="18" name="Text 13"/>
          <p:cNvSpPr/>
          <p:nvPr/>
        </p:nvSpPr>
        <p:spPr>
          <a:xfrm>
            <a:off x="8508797" y="3145536"/>
            <a:ext cx="2814218" cy="548640"/>
          </a:xfrm>
          <a:prstGeom prst="rect">
            <a:avLst/>
          </a:prstGeom>
          <a:noFill/>
          <a:ln/>
        </p:spPr>
        <p:txBody>
          <a:bodyPr wrap="square" lIns="0" tIns="0" rIns="0" bIns="0" rtlCol="0" anchor="t"/>
          <a:lstStyle/>
          <a:p>
            <a:pPr algn="ctr" indent="0" marL="0">
              <a:lnSpc>
                <a:spcPct val="105000"/>
              </a:lnSpc>
              <a:buNone/>
            </a:pPr>
            <a:r>
              <a:rPr lang="en-US" sz="1700" b="1" dirty="0">
                <a:solidFill>
                  <a:srgbClr val="1E2761"/>
                </a:solidFill>
                <a:latin typeface="Cambria" pitchFamily="34" charset="0"/>
                <a:ea typeface="Cambria" pitchFamily="34" charset="-122"/>
                <a:cs typeface="Cambria" pitchFamily="34" charset="-120"/>
              </a:rPr>
              <a:t>Mixed-Use</a:t>
            </a:r>
            <a:endParaRPr lang="en-US" sz="1700" dirty="0"/>
          </a:p>
        </p:txBody>
      </p:sp>
      <p:sp>
        <p:nvSpPr>
          <p:cNvPr id="19" name="Text 14"/>
          <p:cNvSpPr/>
          <p:nvPr/>
        </p:nvSpPr>
        <p:spPr>
          <a:xfrm>
            <a:off x="8508797" y="3749040"/>
            <a:ext cx="2814218" cy="1097280"/>
          </a:xfrm>
          <a:prstGeom prst="rect">
            <a:avLst/>
          </a:prstGeom>
          <a:noFill/>
          <a:ln/>
        </p:spPr>
        <p:txBody>
          <a:bodyPr wrap="square" lIns="0" tIns="0" rIns="0" bIns="0" rtlCol="0" anchor="t"/>
          <a:lstStyle/>
          <a:p>
            <a:pPr algn="ctr" indent="0" marL="0">
              <a:lnSpc>
                <a:spcPct val="115000"/>
              </a:lnSpc>
              <a:buNone/>
            </a:pPr>
            <a:r>
              <a:rPr lang="en-US" sz="1300" dirty="0">
                <a:solidFill>
                  <a:srgbClr val="6B7280"/>
                </a:solidFill>
                <a:latin typeface="Calibri" pitchFamily="34" charset="0"/>
                <a:ea typeface="Calibri" pitchFamily="34" charset="-122"/>
                <a:cs typeface="Calibri" pitchFamily="34" charset="-120"/>
              </a:rPr>
              <a:t>Combined residential and retail cost and revenue — real cost tracking, not just valuation.</a:t>
            </a:r>
            <a:endParaRPr lang="en-US" sz="1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11094415" cy="822960"/>
          </a:xfrm>
          <a:prstGeom prst="rect">
            <a:avLst/>
          </a:prstGeom>
          <a:noFill/>
          <a:ln/>
        </p:spPr>
        <p:txBody>
          <a:bodyPr wrap="square" lIns="0" tIns="0" rIns="0" bIns="0" rtlCol="0" anchor="t"/>
          <a:lstStyle/>
          <a:p>
            <a:pPr algn="l" indent="0" marL="0">
              <a:buNone/>
            </a:pPr>
            <a:r>
              <a:rPr lang="en-US" sz="3000" b="1" dirty="0">
                <a:solidFill>
                  <a:srgbClr val="1E2761"/>
                </a:solidFill>
                <a:latin typeface="Cambria" pitchFamily="34" charset="0"/>
                <a:ea typeface="Cambria" pitchFamily="34" charset="-122"/>
                <a:cs typeface="Cambria" pitchFamily="34" charset="-120"/>
              </a:rPr>
              <a:t>Pressure-Test Every Deal Before You Underwrite It</a:t>
            </a:r>
            <a:endParaRPr lang="en-US" sz="3000" dirty="0"/>
          </a:p>
        </p:txBody>
      </p:sp>
      <p:sp>
        <p:nvSpPr>
          <p:cNvPr id="3" name="Text 1"/>
          <p:cNvSpPr/>
          <p:nvPr/>
        </p:nvSpPr>
        <p:spPr>
          <a:xfrm>
            <a:off x="548640" y="6473952"/>
            <a:ext cx="2743200" cy="274320"/>
          </a:xfrm>
          <a:prstGeom prst="rect">
            <a:avLst/>
          </a:prstGeom>
          <a:noFill/>
          <a:ln/>
        </p:spPr>
        <p:txBody>
          <a:bodyPr wrap="square" lIns="0" tIns="0" rIns="0" bIns="0" rtlCol="0" anchor="ctr"/>
          <a:lstStyle/>
          <a:p>
            <a:pPr algn="l" indent="0" marL="0">
              <a:buNone/>
            </a:pPr>
            <a:r>
              <a:rPr lang="en-US" sz="950" dirty="0">
                <a:solidFill>
                  <a:srgbClr val="9AA5C4"/>
                </a:solidFill>
                <a:latin typeface="Calibri" pitchFamily="34" charset="0"/>
                <a:ea typeface="Calibri" pitchFamily="34" charset="-122"/>
                <a:cs typeface="Calibri" pitchFamily="34" charset="-120"/>
              </a:rPr>
              <a:t>REVDS</a:t>
            </a:r>
            <a:endParaRPr lang="en-US" sz="950" dirty="0"/>
          </a:p>
        </p:txBody>
      </p:sp>
      <p:sp>
        <p:nvSpPr>
          <p:cNvPr id="4" name="Text 2"/>
          <p:cNvSpPr/>
          <p:nvPr/>
        </p:nvSpPr>
        <p:spPr>
          <a:xfrm>
            <a:off x="10545775" y="6473952"/>
            <a:ext cx="1097280" cy="274320"/>
          </a:xfrm>
          <a:prstGeom prst="rect">
            <a:avLst/>
          </a:prstGeom>
          <a:noFill/>
          <a:ln/>
        </p:spPr>
        <p:txBody>
          <a:bodyPr wrap="square" lIns="0" tIns="0" rIns="0" bIns="0" rtlCol="0" anchor="ctr"/>
          <a:lstStyle/>
          <a:p>
            <a:pPr algn="r" indent="0" marL="0">
              <a:buNone/>
            </a:pPr>
            <a:r>
              <a:rPr lang="en-US" sz="950" dirty="0">
                <a:solidFill>
                  <a:srgbClr val="9AA5C4"/>
                </a:solidFill>
                <a:latin typeface="Calibri" pitchFamily="34" charset="0"/>
                <a:ea typeface="Calibri" pitchFamily="34" charset="-122"/>
                <a:cs typeface="Calibri" pitchFamily="34" charset="-120"/>
              </a:rPr>
              <a:t>8 / 15</a:t>
            </a:r>
            <a:endParaRPr lang="en-US" sz="950" dirty="0"/>
          </a:p>
        </p:txBody>
      </p:sp>
      <p:sp>
        <p:nvSpPr>
          <p:cNvPr id="5" name="Shape 3"/>
          <p:cNvSpPr/>
          <p:nvPr/>
        </p:nvSpPr>
        <p:spPr>
          <a:xfrm>
            <a:off x="548640" y="1996440"/>
            <a:ext cx="640080" cy="640080"/>
          </a:xfrm>
          <a:prstGeom prst="ellipse">
            <a:avLst/>
          </a:prstGeom>
          <a:solidFill>
            <a:srgbClr val="00C2A8"/>
          </a:solidFill>
          <a:ln/>
        </p:spPr>
      </p:sp>
      <p:pic>
        <p:nvPicPr>
          <p:cNvPr id="6" name="Image 0" descr="/home/claude/realestate_deck/icons/activity_white.png">    </p:cNvPr>
          <p:cNvPicPr>
            <a:picLocks noChangeAspect="1"/>
          </p:cNvPicPr>
          <p:nvPr/>
        </p:nvPicPr>
        <p:blipFill>
          <a:blip r:embed="rId1"/>
          <a:stretch>
            <a:fillRect/>
          </a:stretch>
        </p:blipFill>
        <p:spPr>
          <a:xfrm>
            <a:off x="702259" y="2150059"/>
            <a:ext cx="332842" cy="332842"/>
          </a:xfrm>
          <a:prstGeom prst="rect">
            <a:avLst/>
          </a:prstGeom>
        </p:spPr>
      </p:pic>
      <p:sp>
        <p:nvSpPr>
          <p:cNvPr id="7" name="Text 4"/>
          <p:cNvSpPr/>
          <p:nvPr/>
        </p:nvSpPr>
        <p:spPr>
          <a:xfrm>
            <a:off x="1444752" y="1691640"/>
            <a:ext cx="10198303" cy="1249680"/>
          </a:xfrm>
          <a:prstGeom prst="rect">
            <a:avLst/>
          </a:prstGeom>
          <a:noFill/>
          <a:ln/>
        </p:spPr>
        <p:txBody>
          <a:bodyPr wrap="square" lIns="0" tIns="0" rIns="0" bIns="0" rtlCol="0" anchor="ctr"/>
          <a:lstStyle/>
          <a:p>
            <a:pPr algn="l" indent="0" marL="0">
              <a:lnSpc>
                <a:spcPct val="112000"/>
              </a:lnSpc>
              <a:buNone/>
            </a:pPr>
            <a:r>
              <a:rPr lang="en-US" sz="1550" dirty="0">
                <a:solidFill>
                  <a:srgbClr val="3A3F55"/>
                </a:solidFill>
                <a:latin typeface="Calibri" pitchFamily="34" charset="0"/>
                <a:ea typeface="Calibri" pitchFamily="34" charset="-122"/>
                <a:cs typeface="Calibri" pitchFamily="34" charset="-120"/>
              </a:rPr>
              <a:t>Base / Upside / Downside scenario comparison</a:t>
            </a:r>
            <a:endParaRPr lang="en-US" sz="1550" dirty="0"/>
          </a:p>
        </p:txBody>
      </p:sp>
      <p:sp>
        <p:nvSpPr>
          <p:cNvPr id="8" name="Shape 5"/>
          <p:cNvSpPr/>
          <p:nvPr/>
        </p:nvSpPr>
        <p:spPr>
          <a:xfrm>
            <a:off x="548640" y="3657600"/>
            <a:ext cx="640080" cy="640080"/>
          </a:xfrm>
          <a:prstGeom prst="ellipse">
            <a:avLst/>
          </a:prstGeom>
          <a:solidFill>
            <a:srgbClr val="00C2A8"/>
          </a:solidFill>
          <a:ln/>
        </p:spPr>
      </p:sp>
      <p:pic>
        <p:nvPicPr>
          <p:cNvPr id="9" name="Image 1" descr="/home/claude/realestate_deck/icons/alertTriangle_white.png">    </p:cNvPr>
          <p:cNvPicPr>
            <a:picLocks noChangeAspect="1"/>
          </p:cNvPicPr>
          <p:nvPr/>
        </p:nvPicPr>
        <p:blipFill>
          <a:blip r:embed="rId2"/>
          <a:stretch>
            <a:fillRect/>
          </a:stretch>
        </p:blipFill>
        <p:spPr>
          <a:xfrm>
            <a:off x="702259" y="3811219"/>
            <a:ext cx="332842" cy="332842"/>
          </a:xfrm>
          <a:prstGeom prst="rect">
            <a:avLst/>
          </a:prstGeom>
        </p:spPr>
      </p:pic>
      <p:sp>
        <p:nvSpPr>
          <p:cNvPr id="10" name="Text 6"/>
          <p:cNvSpPr/>
          <p:nvPr/>
        </p:nvSpPr>
        <p:spPr>
          <a:xfrm>
            <a:off x="1444752" y="3352800"/>
            <a:ext cx="10198303" cy="1249680"/>
          </a:xfrm>
          <a:prstGeom prst="rect">
            <a:avLst/>
          </a:prstGeom>
          <a:noFill/>
          <a:ln/>
        </p:spPr>
        <p:txBody>
          <a:bodyPr wrap="square" lIns="0" tIns="0" rIns="0" bIns="0" rtlCol="0" anchor="ctr"/>
          <a:lstStyle/>
          <a:p>
            <a:pPr algn="l" indent="0" marL="0">
              <a:lnSpc>
                <a:spcPct val="112000"/>
              </a:lnSpc>
              <a:buNone/>
            </a:pPr>
            <a:r>
              <a:rPr lang="en-US" sz="1550" dirty="0">
                <a:solidFill>
                  <a:srgbClr val="3A3F55"/>
                </a:solidFill>
                <a:latin typeface="Calibri" pitchFamily="34" charset="0"/>
                <a:ea typeface="Calibri" pitchFamily="34" charset="-122"/>
                <a:cs typeface="Calibri" pitchFamily="34" charset="-120"/>
              </a:rPr>
              <a:t>Four fixed lender stress tests: +10% construction cost, +100bps exit cap, -25%/-10% absorption &amp; rents, +200bps rates</a:t>
            </a:r>
            <a:endParaRPr lang="en-US" sz="1550" dirty="0"/>
          </a:p>
        </p:txBody>
      </p:sp>
      <p:sp>
        <p:nvSpPr>
          <p:cNvPr id="11" name="Shape 7"/>
          <p:cNvSpPr/>
          <p:nvPr/>
        </p:nvSpPr>
        <p:spPr>
          <a:xfrm>
            <a:off x="548640" y="5318760"/>
            <a:ext cx="640080" cy="640080"/>
          </a:xfrm>
          <a:prstGeom prst="ellipse">
            <a:avLst/>
          </a:prstGeom>
          <a:solidFill>
            <a:srgbClr val="00C2A8"/>
          </a:solidFill>
          <a:ln/>
        </p:spPr>
      </p:sp>
      <p:pic>
        <p:nvPicPr>
          <p:cNvPr id="12" name="Image 2" descr="/home/claude/realestate_deck/icons/chart_white.png">    </p:cNvPr>
          <p:cNvPicPr>
            <a:picLocks noChangeAspect="1"/>
          </p:cNvPicPr>
          <p:nvPr/>
        </p:nvPicPr>
        <p:blipFill>
          <a:blip r:embed="rId3"/>
          <a:stretch>
            <a:fillRect/>
          </a:stretch>
        </p:blipFill>
        <p:spPr>
          <a:xfrm>
            <a:off x="702259" y="5472379"/>
            <a:ext cx="332842" cy="332842"/>
          </a:xfrm>
          <a:prstGeom prst="rect">
            <a:avLst/>
          </a:prstGeom>
        </p:spPr>
      </p:pic>
      <p:sp>
        <p:nvSpPr>
          <p:cNvPr id="13" name="Text 8"/>
          <p:cNvSpPr/>
          <p:nvPr/>
        </p:nvSpPr>
        <p:spPr>
          <a:xfrm>
            <a:off x="1444752" y="5013960"/>
            <a:ext cx="10198303" cy="1249680"/>
          </a:xfrm>
          <a:prstGeom prst="rect">
            <a:avLst/>
          </a:prstGeom>
          <a:noFill/>
          <a:ln/>
        </p:spPr>
        <p:txBody>
          <a:bodyPr wrap="square" lIns="0" tIns="0" rIns="0" bIns="0" rtlCol="0" anchor="ctr"/>
          <a:lstStyle/>
          <a:p>
            <a:pPr algn="l" indent="0" marL="0">
              <a:lnSpc>
                <a:spcPct val="112000"/>
              </a:lnSpc>
              <a:buNone/>
            </a:pPr>
            <a:r>
              <a:rPr lang="en-US" sz="1550" dirty="0">
                <a:solidFill>
                  <a:srgbClr val="3A3F55"/>
                </a:solidFill>
                <a:latin typeface="Calibri" pitchFamily="34" charset="0"/>
                <a:ea typeface="Calibri" pitchFamily="34" charset="-122"/>
                <a:cs typeface="Calibri" pitchFamily="34" charset="-120"/>
              </a:rPr>
              <a:t>Staiger probability-of-gain statistics from a 3-point best/most-likely/worst estimate</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11094415" cy="822960"/>
          </a:xfrm>
          <a:prstGeom prst="rect">
            <a:avLst/>
          </a:prstGeom>
          <a:noFill/>
          <a:ln/>
        </p:spPr>
        <p:txBody>
          <a:bodyPr wrap="square" lIns="0" tIns="0" rIns="0" bIns="0" rtlCol="0" anchor="t"/>
          <a:lstStyle/>
          <a:p>
            <a:pPr algn="l" indent="0" marL="0">
              <a:buNone/>
            </a:pPr>
            <a:r>
              <a:rPr lang="en-US" sz="3000" b="1" dirty="0">
                <a:solidFill>
                  <a:srgbClr val="1E2761"/>
                </a:solidFill>
                <a:latin typeface="Cambria" pitchFamily="34" charset="0"/>
                <a:ea typeface="Cambria" pitchFamily="34" charset="-122"/>
                <a:cs typeface="Cambria" pitchFamily="34" charset="-120"/>
              </a:rPr>
              <a:t>From Model to Investment Memo in One Click</a:t>
            </a:r>
            <a:endParaRPr lang="en-US" sz="3000" dirty="0"/>
          </a:p>
        </p:txBody>
      </p:sp>
      <p:sp>
        <p:nvSpPr>
          <p:cNvPr id="3" name="Text 1"/>
          <p:cNvSpPr/>
          <p:nvPr/>
        </p:nvSpPr>
        <p:spPr>
          <a:xfrm>
            <a:off x="548640" y="6473952"/>
            <a:ext cx="2743200" cy="274320"/>
          </a:xfrm>
          <a:prstGeom prst="rect">
            <a:avLst/>
          </a:prstGeom>
          <a:noFill/>
          <a:ln/>
        </p:spPr>
        <p:txBody>
          <a:bodyPr wrap="square" lIns="0" tIns="0" rIns="0" bIns="0" rtlCol="0" anchor="ctr"/>
          <a:lstStyle/>
          <a:p>
            <a:pPr algn="l" indent="0" marL="0">
              <a:buNone/>
            </a:pPr>
            <a:r>
              <a:rPr lang="en-US" sz="950" dirty="0">
                <a:solidFill>
                  <a:srgbClr val="9AA5C4"/>
                </a:solidFill>
                <a:latin typeface="Calibri" pitchFamily="34" charset="0"/>
                <a:ea typeface="Calibri" pitchFamily="34" charset="-122"/>
                <a:cs typeface="Calibri" pitchFamily="34" charset="-120"/>
              </a:rPr>
              <a:t>REVDS</a:t>
            </a:r>
            <a:endParaRPr lang="en-US" sz="950" dirty="0"/>
          </a:p>
        </p:txBody>
      </p:sp>
      <p:sp>
        <p:nvSpPr>
          <p:cNvPr id="4" name="Text 2"/>
          <p:cNvSpPr/>
          <p:nvPr/>
        </p:nvSpPr>
        <p:spPr>
          <a:xfrm>
            <a:off x="10545775" y="6473952"/>
            <a:ext cx="1097280" cy="274320"/>
          </a:xfrm>
          <a:prstGeom prst="rect">
            <a:avLst/>
          </a:prstGeom>
          <a:noFill/>
          <a:ln/>
        </p:spPr>
        <p:txBody>
          <a:bodyPr wrap="square" lIns="0" tIns="0" rIns="0" bIns="0" rtlCol="0" anchor="ctr"/>
          <a:lstStyle/>
          <a:p>
            <a:pPr algn="r" indent="0" marL="0">
              <a:buNone/>
            </a:pPr>
            <a:r>
              <a:rPr lang="en-US" sz="950" dirty="0">
                <a:solidFill>
                  <a:srgbClr val="9AA5C4"/>
                </a:solidFill>
                <a:latin typeface="Calibri" pitchFamily="34" charset="0"/>
                <a:ea typeface="Calibri" pitchFamily="34" charset="-122"/>
                <a:cs typeface="Calibri" pitchFamily="34" charset="-120"/>
              </a:rPr>
              <a:t>9 / 15</a:t>
            </a:r>
            <a:endParaRPr lang="en-US" sz="950" dirty="0"/>
          </a:p>
        </p:txBody>
      </p:sp>
      <p:sp>
        <p:nvSpPr>
          <p:cNvPr id="5" name="Shape 3"/>
          <p:cNvSpPr/>
          <p:nvPr/>
        </p:nvSpPr>
        <p:spPr>
          <a:xfrm>
            <a:off x="548640" y="2048256"/>
            <a:ext cx="658368" cy="658368"/>
          </a:xfrm>
          <a:prstGeom prst="ellipse">
            <a:avLst/>
          </a:prstGeom>
          <a:solidFill>
            <a:srgbClr val="00C2A8"/>
          </a:solidFill>
          <a:ln/>
        </p:spPr>
      </p:sp>
      <p:pic>
        <p:nvPicPr>
          <p:cNvPr id="6" name="Image 0" descr="/home/claude/realestate_deck/icons/fileText_white.png">    </p:cNvPr>
          <p:cNvPicPr>
            <a:picLocks noChangeAspect="1"/>
          </p:cNvPicPr>
          <p:nvPr/>
        </p:nvPicPr>
        <p:blipFill>
          <a:blip r:embed="rId1"/>
          <a:stretch>
            <a:fillRect/>
          </a:stretch>
        </p:blipFill>
        <p:spPr>
          <a:xfrm>
            <a:off x="706648" y="2206264"/>
            <a:ext cx="342351" cy="342351"/>
          </a:xfrm>
          <a:prstGeom prst="rect">
            <a:avLst/>
          </a:prstGeom>
        </p:spPr>
      </p:pic>
      <p:sp>
        <p:nvSpPr>
          <p:cNvPr id="7" name="Text 4"/>
          <p:cNvSpPr/>
          <p:nvPr/>
        </p:nvSpPr>
        <p:spPr>
          <a:xfrm>
            <a:off x="1463040" y="1783080"/>
            <a:ext cx="10180015" cy="1188720"/>
          </a:xfrm>
          <a:prstGeom prst="rect">
            <a:avLst/>
          </a:prstGeom>
          <a:noFill/>
          <a:ln/>
        </p:spPr>
        <p:txBody>
          <a:bodyPr wrap="square" lIns="0" tIns="0" rIns="0" bIns="0" rtlCol="0" anchor="ctr"/>
          <a:lstStyle/>
          <a:p>
            <a:pPr algn="l" indent="0" marL="0">
              <a:lnSpc>
                <a:spcPct val="112000"/>
              </a:lnSpc>
              <a:buNone/>
            </a:pPr>
            <a:r>
              <a:rPr lang="en-US" sz="1600" dirty="0">
                <a:solidFill>
                  <a:srgbClr val="3A3F55"/>
                </a:solidFill>
                <a:latin typeface="Calibri" pitchFamily="34" charset="0"/>
                <a:ea typeface="Calibri" pitchFamily="34" charset="-122"/>
                <a:cs typeface="Calibri" pitchFamily="34" charset="-120"/>
              </a:rPr>
              <a:t>4-sheet Excel workbook with real formulas and number formats</a:t>
            </a:r>
            <a:endParaRPr lang="en-US" sz="1600" dirty="0"/>
          </a:p>
        </p:txBody>
      </p:sp>
      <p:sp>
        <p:nvSpPr>
          <p:cNvPr id="8" name="Shape 5"/>
          <p:cNvSpPr/>
          <p:nvPr/>
        </p:nvSpPr>
        <p:spPr>
          <a:xfrm>
            <a:off x="548640" y="3694176"/>
            <a:ext cx="658368" cy="658368"/>
          </a:xfrm>
          <a:prstGeom prst="ellipse">
            <a:avLst/>
          </a:prstGeom>
          <a:solidFill>
            <a:srgbClr val="00C2A8"/>
          </a:solidFill>
          <a:ln/>
        </p:spPr>
      </p:sp>
      <p:pic>
        <p:nvPicPr>
          <p:cNvPr id="9" name="Image 1" descr="/home/claude/realestate_deck/icons/printer_white.png">    </p:cNvPr>
          <p:cNvPicPr>
            <a:picLocks noChangeAspect="1"/>
          </p:cNvPicPr>
          <p:nvPr/>
        </p:nvPicPr>
        <p:blipFill>
          <a:blip r:embed="rId2"/>
          <a:stretch>
            <a:fillRect/>
          </a:stretch>
        </p:blipFill>
        <p:spPr>
          <a:xfrm>
            <a:off x="706648" y="3852184"/>
            <a:ext cx="342351" cy="342351"/>
          </a:xfrm>
          <a:prstGeom prst="rect">
            <a:avLst/>
          </a:prstGeom>
        </p:spPr>
      </p:pic>
      <p:sp>
        <p:nvSpPr>
          <p:cNvPr id="10" name="Text 6"/>
          <p:cNvSpPr/>
          <p:nvPr/>
        </p:nvSpPr>
        <p:spPr>
          <a:xfrm>
            <a:off x="1463040" y="3429000"/>
            <a:ext cx="10180015" cy="1188720"/>
          </a:xfrm>
          <a:prstGeom prst="rect">
            <a:avLst/>
          </a:prstGeom>
          <a:noFill/>
          <a:ln/>
        </p:spPr>
        <p:txBody>
          <a:bodyPr wrap="square" lIns="0" tIns="0" rIns="0" bIns="0" rtlCol="0" anchor="ctr"/>
          <a:lstStyle/>
          <a:p>
            <a:pPr algn="l" indent="0" marL="0">
              <a:lnSpc>
                <a:spcPct val="112000"/>
              </a:lnSpc>
              <a:buNone/>
            </a:pPr>
            <a:r>
              <a:rPr lang="en-US" sz="1600" dirty="0">
                <a:solidFill>
                  <a:srgbClr val="3A3F55"/>
                </a:solidFill>
                <a:latin typeface="Calibri" pitchFamily="34" charset="0"/>
                <a:ea typeface="Calibri" pitchFamily="34" charset="-122"/>
                <a:cs typeface="Calibri" pitchFamily="34" charset="-120"/>
              </a:rPr>
              <a:t>6-page lender and investor-ready PDF investment summary</a:t>
            </a:r>
            <a:endParaRPr lang="en-US" sz="1600" dirty="0"/>
          </a:p>
        </p:txBody>
      </p:sp>
      <p:sp>
        <p:nvSpPr>
          <p:cNvPr id="11" name="Shape 7"/>
          <p:cNvSpPr/>
          <p:nvPr/>
        </p:nvSpPr>
        <p:spPr>
          <a:xfrm>
            <a:off x="548640" y="5340096"/>
            <a:ext cx="658368" cy="658368"/>
          </a:xfrm>
          <a:prstGeom prst="ellipse">
            <a:avLst/>
          </a:prstGeom>
          <a:solidFill>
            <a:srgbClr val="00C2A8"/>
          </a:solidFill>
          <a:ln/>
        </p:spPr>
      </p:sp>
      <p:pic>
        <p:nvPicPr>
          <p:cNvPr id="12" name="Image 2" descr="/home/claude/realestate_deck/icons/zap_white.png">    </p:cNvPr>
          <p:cNvPicPr>
            <a:picLocks noChangeAspect="1"/>
          </p:cNvPicPr>
          <p:nvPr/>
        </p:nvPicPr>
        <p:blipFill>
          <a:blip r:embed="rId3"/>
          <a:stretch>
            <a:fillRect/>
          </a:stretch>
        </p:blipFill>
        <p:spPr>
          <a:xfrm>
            <a:off x="706648" y="5498104"/>
            <a:ext cx="342351" cy="342351"/>
          </a:xfrm>
          <a:prstGeom prst="rect">
            <a:avLst/>
          </a:prstGeom>
        </p:spPr>
      </p:pic>
      <p:sp>
        <p:nvSpPr>
          <p:cNvPr id="13" name="Text 8"/>
          <p:cNvSpPr/>
          <p:nvPr/>
        </p:nvSpPr>
        <p:spPr>
          <a:xfrm>
            <a:off x="1463040" y="5074920"/>
            <a:ext cx="10180015" cy="1188720"/>
          </a:xfrm>
          <a:prstGeom prst="rect">
            <a:avLst/>
          </a:prstGeom>
          <a:noFill/>
          <a:ln/>
        </p:spPr>
        <p:txBody>
          <a:bodyPr wrap="square" lIns="0" tIns="0" rIns="0" bIns="0" rtlCol="0" anchor="ctr"/>
          <a:lstStyle/>
          <a:p>
            <a:pPr algn="l" indent="0" marL="0">
              <a:lnSpc>
                <a:spcPct val="112000"/>
              </a:lnSpc>
              <a:buNone/>
            </a:pPr>
            <a:r>
              <a:rPr lang="en-US" sz="1600" dirty="0">
                <a:solidFill>
                  <a:srgbClr val="3A3F55"/>
                </a:solidFill>
                <a:latin typeface="Calibri" pitchFamily="34" charset="0"/>
                <a:ea typeface="Calibri" pitchFamily="34" charset="-122"/>
                <a:cs typeface="Calibri" pitchFamily="34" charset="-120"/>
              </a:rPr>
              <a:t>Both lazy-loaded on demand — never slow down the modeling experience</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Polyapps 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Real Estate Valuation &amp; Development System</dc:title>
  <dc:subject>PptxGenJS Presentation</dc:subject>
  <dc:creator>Polyapps AI</dc:creator>
  <cp:lastModifiedBy>Polyapps AI</cp:lastModifiedBy>
  <cp:revision>1</cp:revision>
  <dcterms:created xsi:type="dcterms:W3CDTF">2026-08-16T11:05:41Z</dcterms:created>
  <dcterms:modified xsi:type="dcterms:W3CDTF">2026-08-16T11:05:41Z</dcterms:modified>
</cp:coreProperties>
</file>