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400" b="0" i="0" u="none" strike="noStrike">
                <a:solidFill>
                  <a:srgbClr val="1B1F2E"/>
                </a:solidFill>
                <a:latin typeface="Cambria"/>
              </a:defRPr>
            </a:pPr>
            <a:r>
              <a:rPr sz="1400" b="0" i="0" u="none" strike="noStrike">
                <a:solidFill>
                  <a:srgbClr val="1B1F2E"/>
                </a:solidFill>
                <a:latin typeface="Cambria"/>
              </a:rPr>
              <a:t>Illustrative Pipeline Value by Stage</a:t>
            </a:r>
          </a:p>
        </c:rich>
      </c:tx>
      <c:layout/>
      <c:overlay val="0"/>
    </c:title>
    <c:autoTitleDeleted val="0"/>
    <c:plotArea>
      <c:layout/>
      <c:barChart>
        <c:barDir val="col"/>
        <c:grouping val="clustered"/>
        <c:varyColors val="0"/>
        <c:ser>
          <c:idx val="0"/>
          <c:order val="0"/>
          <c:tx>
            <c:strRef>
              <c:f>Sheet1!$B$1</c:f>
              <c:strCache>
                <c:ptCount val="1"/>
                <c:pt idx="0">
                  <c:v>Pipeline Value ($K)</c:v>
                </c:pt>
              </c:strCache>
            </c:strRef>
          </c:tx>
          <c:spPr>
            <a:solidFill>
              <a:srgbClr val="1E2761"/>
            </a:solidFill>
            <a:effectLst/>
          </c:spPr>
          <c:invertIfNegative val="0"/>
          <c:dLbls>
            <c:numFmt formatCode="#,##0" sourceLinked="0"/>
            <c:txPr>
              <a:bodyPr/>
              <a:lstStyle/>
              <a:p>
                <a:pPr>
                  <a:defRPr b="0" i="0" strike="noStrike" sz="1000" u="none">
                    <a:solidFill>
                      <a:srgbClr val="1B1F2E"/>
                    </a:solidFill>
                    <a:latin typeface="Arial"/>
                  </a:defRPr>
                </a:pPr>
              </a:p>
            </c:txPr>
            <c:showLegendKey val="0"/>
            <c:showVal val="1"/>
            <c:showCatName val="0"/>
            <c:showSerName val="0"/>
            <c:showPercent val="0"/>
            <c:showBubbleSize val="0"/>
            <c:showLeaderLines val="0"/>
          </c:dLbls>
          <c:dPt>
            <c:idx val="0"/>
            <c:invertIfNegative val="0"/>
            <c:bubble3D val="0"/>
            <c:spPr>
              <a:solidFill>
                <a:srgbClr val="1E2761"/>
              </a:solidFill>
              <a:effectLst/>
            </c:spPr>
          </c:dPt>
          <c:dPt>
            <c:idx val="1"/>
            <c:invertIfNegative val="0"/>
            <c:bubble3D val="0"/>
            <c:spPr>
              <a:solidFill>
                <a:srgbClr val="00C2A8"/>
              </a:solidFill>
              <a:effectLst/>
            </c:spPr>
          </c:dPt>
          <c:dPt>
            <c:idx val="2"/>
            <c:invertIfNegative val="0"/>
            <c:bubble3D val="0"/>
            <c:spPr>
              <a:solidFill>
                <a:srgbClr val="3D4A9E"/>
              </a:solidFill>
              <a:effectLst/>
            </c:spPr>
          </c:dPt>
          <c:dPt>
            <c:idx val="3"/>
            <c:invertIfNegative val="0"/>
            <c:bubble3D val="0"/>
            <c:spPr>
              <a:solidFill>
                <a:srgbClr val="6FA8DC"/>
              </a:solidFill>
              <a:effectLst/>
            </c:spPr>
          </c:dPt>
          <c:dPt>
            <c:idx val="4"/>
            <c:invertIfNegative val="0"/>
            <c:bubble3D val="0"/>
            <c:spPr>
              <a:solidFill>
                <a:srgbClr val="00C2A8"/>
              </a:solidFill>
              <a:effectLst/>
            </c:spPr>
          </c:dPt>
          <c:cat>
            <c:multiLvlStrRef>
              <c:f>Sheet1!$A$2:$A$6</c:f>
              <c:multiLvlStrCache>
                <c:ptCount val="5"/>
                <c:lvl>
                  <c:pt idx="0">
                    <c:v>Discovery</c:v>
                  </c:pt>
                  <c:pt idx="1">
                    <c:v>Qualified</c:v>
                  </c:pt>
                  <c:pt idx="2">
                    <c:v>Proposal</c:v>
                  </c:pt>
                  <c:pt idx="3">
                    <c:v>Negotiation</c:v>
                  </c:pt>
                  <c:pt idx="4">
                    <c:v>Closed Won</c:v>
                  </c:pt>
                </c:lvl>
              </c:multiLvlStrCache>
            </c:multiLvlStrRef>
          </c:cat>
          <c:val>
            <c:numRef>
              <c:f>Sheet1!$B$2:$B$6</c:f>
              <c:numCache>
                <c:formatCode>General</c:formatCode>
                <c:ptCount val="5"/>
                <c:pt idx="0">
                  <c:v>42</c:v>
                </c:pt>
                <c:pt idx="1">
                  <c:v>68</c:v>
                </c:pt>
                <c:pt idx="2">
                  <c:v>51</c:v>
                </c:pt>
                <c:pt idx="3">
                  <c:v>37</c:v>
                </c:pt>
                <c:pt idx="4">
                  <c:v>29</c:v>
                </c:pt>
              </c:numCache>
            </c:numRef>
          </c:val>
        </c:ser>
        <c:dLbls>
          <c:numFmt formatCode="#,##0" sourceLinked="0"/>
          <c:txPr>
            <a:bodyPr/>
            <a:lstStyle/>
            <a:p>
              <a:pPr>
                <a:defRPr b="0" i="0" strike="noStrike" sz="1000" u="none">
                  <a:solidFill>
                    <a:srgbClr val="1B1F2E"/>
                  </a:solidFill>
                  <a:latin typeface="Arial"/>
                </a:defRPr>
              </a:pPr>
            </a:p>
          </c:txPr>
          <c:showLegendKey val="0"/>
          <c:showVal val="1"/>
          <c:showCatName val="0"/>
          <c:showSerName val="0"/>
          <c:showPercent val="0"/>
          <c:showBubbleSize val="0"/>
          <c:showLeaderLines val="0"/>
        </c:dLbls>
        <c:gapWidth val="4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50" b="0" i="0" u="none" strike="noStrike">
                <a:solidFill>
                  <a:srgbClr val="6B728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E1E6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280"/>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Analytechs CRM — a real customer relationship management system built for teams and solo operators who need more than a demo. Every contact, deal, and workflow you create is stored in a real, on-disk database — not a browser tab that forgets everything on refresh.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meaningful action in Analytechs CRM writes an activity record — a contact created, a deal updated, a task completed, a workflow triggered — building a complete, chronological audit trail. In-app notifications surface success, error, info, and warning events in real time, so nothing important gets missed.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company record carries a health score from zero to 100, alongside employee count, annual revenue, and industry. It turns a flat list of companies into a prioritized view — reps can see at a glance which accounts are thriving and which need attention.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 fields let you adapt Analytechs CRM to your business instead of the other way around. Add text, number, select, rating, date, or boolean fields to contacts, deals, or companies — no code, no migration, no waiting on engineering.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does it stack up against traditional SaaS CRMs like HubSpot, Salesforce, or Pipedrive? Analytechs CRM trades their large integration ecosystems for full data ownership, no per-seat licensing, complete source-level customization, and setup measured in minutes, not weeks. It's a deliberate tradeoff: less out-of-the-box breadth, in exchange for total control.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Analytechs CRM fits solo founders and consultants who need a lightweight pipeline without subscription overhead, small sales teams who want shared deal tracking without per-seat costs, agencies running a private, brandable CRM for client work, and internal ops teams who want a system of record they can fully customize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data, real workflows, real control — that's Analytechs CRM. Thank you. Purchase at polyapps-ai.com.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CRM prototypes fake it — data lives in the browser's local storage or memory and vanishes the moment you refresh the page. Analytechs CRM is built differently. It runs on a real Express backend with a genuine SQLite database, so every contact, deal, and task you create is actually saved — and still there tomorrow.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its core, Analytechs CRM covers the full sales workflow: a contacts and companies directory with health scoring, a deal pipeline with amount and probability tracking, tasks and activities with a complete timeline, fully custom fields for any entity, workflow automation that takes real action, and an analytics dashboard to see it all at a glance.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deal moves through six real stages — from Discovery to Qualified, Proposal Sent, Negotiation, and finally Closed Won or Closed Lost. Each deal carries its own dollar amount, win probability, and expected close date, so forecasting is built in, not bolted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Workflows connect a trigger to an action. When a deal's stage changes, a contact is created, or a deal crosses an amount threshold, Analytechs CRM can automatically create a task, send an email, update a stage, or fire a notification — and every execution is logged with a full success-or-failure history you can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analytics dashboard turns raw records into insight — pipeline value by stage, conversion trends, and company health scores from zero to 100 — all rendered live with Recharts, so leadership always sees where the business actually stands.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Analytechs CRM ships in two modes. The secured, multi-account version adds bcrypt password hashing, a five-attempt lockout policy, IP-based rate limiting, and session-based authentication with strict per-account data isolation. The single-user version strips all of that away for zero-friction, instant local use — same features, no login screen.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hood, it's React 19 and TypeScript on the frontend, styled with Tailwind and built on Vite, backed by an Express API and a genuine on-disk SQLite database — no native binary builds required. Recharts powers the visualizations, and Framer Motion adds polish to every interaction.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everything lives in a real database behind a real REST API, your data is never locked in. Import and export contacts in bulk, extend any entity with custom fields, and trust that every ID and timestamp is generated server-side for consistent, reliable records.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1.png"/><Relationship Id="rId3" Type="http://schemas.openxmlformats.org/officeDocument/2006/relationships/image" Target="../media/image-4-1.png"/><Relationship Id="rId4" Type="http://schemas.openxmlformats.org/officeDocument/2006/relationships/image" Target="../media/image-4-1.png"/><Relationship Id="rId5" Type="http://schemas.openxmlformats.org/officeDocument/2006/relationships/image" Target="../media/image-4-1.png"/><Relationship Id="rId6" Type="http://schemas.openxmlformats.org/officeDocument/2006/relationships/image" Target="../media/image-4-1.png"/><Relationship Id="rId7" Type="http://schemas.openxmlformats.org/officeDocument/2006/relationships/image" Target="../media/image-4-1.png"/><Relationship Id="rId8" Type="http://schemas.openxmlformats.org/officeDocument/2006/relationships/image" Target="../media/image-4-1.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slideLayout" Target="../slideLayouts/slideLayout1.xml"/><Relationship Id="rId1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image" Target="../media/image-6-1.png"/><Relationship Id="rId3" Type="http://schemas.openxmlformats.org/officeDocument/2006/relationships/image" Target="../media/image-6-2.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9784080" y="-1463040"/>
            <a:ext cx="4206240" cy="4206240"/>
          </a:xfrm>
          <a:prstGeom prst="ellipse">
            <a:avLst/>
          </a:prstGeom>
          <a:solidFill>
            <a:srgbClr val="161C4A"/>
          </a:solidFill>
          <a:ln/>
        </p:spPr>
      </p:sp>
      <p:sp>
        <p:nvSpPr>
          <p:cNvPr id="3" name="Shape 1"/>
          <p:cNvSpPr/>
          <p:nvPr/>
        </p:nvSpPr>
        <p:spPr>
          <a:xfrm>
            <a:off x="-1371600" y="4572000"/>
            <a:ext cx="3291840" cy="3291840"/>
          </a:xfrm>
          <a:prstGeom prst="ellipse">
            <a:avLst/>
          </a:prstGeom>
          <a:solidFill>
            <a:srgbClr val="161C4A"/>
          </a:solidFill>
          <a:ln/>
        </p:spPr>
      </p:sp>
      <p:sp>
        <p:nvSpPr>
          <p:cNvPr id="4" name="Shape 2"/>
          <p:cNvSpPr/>
          <p:nvPr/>
        </p:nvSpPr>
        <p:spPr>
          <a:xfrm>
            <a:off x="4189324"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crm_deck/icons/users_white.png">    </p:cNvPr>
          <p:cNvPicPr>
            <a:picLocks noChangeAspect="1"/>
          </p:cNvPicPr>
          <p:nvPr/>
        </p:nvPicPr>
        <p:blipFill>
          <a:blip r:embed="rId1"/>
          <a:stretch>
            <a:fillRect/>
          </a:stretch>
        </p:blipFill>
        <p:spPr>
          <a:xfrm>
            <a:off x="4367632" y="1595628"/>
            <a:ext cx="356616" cy="356616"/>
          </a:xfrm>
          <a:prstGeom prst="rect">
            <a:avLst/>
          </a:prstGeom>
        </p:spPr>
      </p:pic>
      <p:sp>
        <p:nvSpPr>
          <p:cNvPr id="6" name="Shape 3"/>
          <p:cNvSpPr/>
          <p:nvPr/>
        </p:nvSpPr>
        <p:spPr>
          <a:xfrm>
            <a:off x="5222596"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crm_deck/icons/trending_white.png">    </p:cNvPr>
          <p:cNvPicPr>
            <a:picLocks noChangeAspect="1"/>
          </p:cNvPicPr>
          <p:nvPr/>
        </p:nvPicPr>
        <p:blipFill>
          <a:blip r:embed="rId2"/>
          <a:stretch>
            <a:fillRect/>
          </a:stretch>
        </p:blipFill>
        <p:spPr>
          <a:xfrm>
            <a:off x="5400904" y="1595628"/>
            <a:ext cx="356616" cy="356616"/>
          </a:xfrm>
          <a:prstGeom prst="rect">
            <a:avLst/>
          </a:prstGeom>
        </p:spPr>
      </p:pic>
      <p:sp>
        <p:nvSpPr>
          <p:cNvPr id="8" name="Shape 4"/>
          <p:cNvSpPr/>
          <p:nvPr/>
        </p:nvSpPr>
        <p:spPr>
          <a:xfrm>
            <a:off x="6255868"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crm_deck/icons/zap_white.png">    </p:cNvPr>
          <p:cNvPicPr>
            <a:picLocks noChangeAspect="1"/>
          </p:cNvPicPr>
          <p:nvPr/>
        </p:nvPicPr>
        <p:blipFill>
          <a:blip r:embed="rId3"/>
          <a:stretch>
            <a:fillRect/>
          </a:stretch>
        </p:blipFill>
        <p:spPr>
          <a:xfrm>
            <a:off x="6434176" y="1595628"/>
            <a:ext cx="356616" cy="356616"/>
          </a:xfrm>
          <a:prstGeom prst="rect">
            <a:avLst/>
          </a:prstGeom>
        </p:spPr>
      </p:pic>
      <p:sp>
        <p:nvSpPr>
          <p:cNvPr id="10" name="Shape 5"/>
          <p:cNvSpPr/>
          <p:nvPr/>
        </p:nvSpPr>
        <p:spPr>
          <a:xfrm>
            <a:off x="7289140"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1" name="Image 3" descr="/home/claude/crm_deck/icons/chart_white.png">    </p:cNvPr>
          <p:cNvPicPr>
            <a:picLocks noChangeAspect="1"/>
          </p:cNvPicPr>
          <p:nvPr/>
        </p:nvPicPr>
        <p:blipFill>
          <a:blip r:embed="rId4"/>
          <a:stretch>
            <a:fillRect/>
          </a:stretch>
        </p:blipFill>
        <p:spPr>
          <a:xfrm>
            <a:off x="7467448" y="1595628"/>
            <a:ext cx="356616" cy="356616"/>
          </a:xfrm>
          <a:prstGeom prst="rect">
            <a:avLst/>
          </a:prstGeom>
        </p:spPr>
      </p:pic>
      <p:sp>
        <p:nvSpPr>
          <p:cNvPr id="12" name="Text 6"/>
          <p:cNvSpPr/>
          <p:nvPr/>
        </p:nvSpPr>
        <p:spPr>
          <a:xfrm>
            <a:off x="731520" y="2697480"/>
            <a:ext cx="10725912" cy="1188720"/>
          </a:xfrm>
          <a:prstGeom prst="rect">
            <a:avLst/>
          </a:prstGeom>
          <a:noFill/>
          <a:ln/>
        </p:spPr>
        <p:txBody>
          <a:bodyPr wrap="square" lIns="0" tIns="0" rIns="0" bIns="0" rtlCol="0" anchor="ctr"/>
          <a:lstStyle/>
          <a:p>
            <a:pPr algn="ctr" indent="0" marL="0">
              <a:buNone/>
            </a:pPr>
            <a:r>
              <a:rPr lang="en-US" sz="5400" b="1" spc="100" kern="0" dirty="0">
                <a:solidFill>
                  <a:srgbClr val="FFFFFF"/>
                </a:solidFill>
                <a:latin typeface="Cambria" pitchFamily="34" charset="0"/>
                <a:ea typeface="Cambria" pitchFamily="34" charset="-122"/>
                <a:cs typeface="Cambria" pitchFamily="34" charset="-120"/>
              </a:rPr>
              <a:t>ANALYTECHS CRM</a:t>
            </a:r>
            <a:endParaRPr lang="en-US" sz="5400" dirty="0"/>
          </a:p>
        </p:txBody>
      </p:sp>
      <p:sp>
        <p:nvSpPr>
          <p:cNvPr id="13" name="Text 7"/>
          <p:cNvSpPr/>
          <p:nvPr/>
        </p:nvSpPr>
        <p:spPr>
          <a:xfrm>
            <a:off x="731520" y="3794760"/>
            <a:ext cx="10725912" cy="548640"/>
          </a:xfrm>
          <a:prstGeom prst="rect">
            <a:avLst/>
          </a:prstGeom>
          <a:noFill/>
          <a:ln/>
        </p:spPr>
        <p:txBody>
          <a:bodyPr wrap="square" lIns="0" tIns="0" rIns="0" bIns="0" rtlCol="0" anchor="ctr"/>
          <a:lstStyle/>
          <a:p>
            <a:pPr algn="ctr" indent="0" marL="0">
              <a:buNone/>
            </a:pPr>
            <a:r>
              <a:rPr lang="en-US" sz="2200" i="1" dirty="0">
                <a:solidFill>
                  <a:srgbClr val="CADCFC"/>
                </a:solidFill>
                <a:latin typeface="Calibri" pitchFamily="34" charset="0"/>
                <a:ea typeface="Calibri" pitchFamily="34" charset="-122"/>
                <a:cs typeface="Calibri" pitchFamily="34" charset="-120"/>
              </a:rPr>
              <a:t>A Real CRM for Real Data</a:t>
            </a:r>
            <a:endParaRPr lang="en-US" sz="2200" dirty="0"/>
          </a:p>
        </p:txBody>
      </p:sp>
      <p:sp>
        <p:nvSpPr>
          <p:cNvPr id="14" name="Text 8"/>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spc="100" kern="0" dirty="0">
                <a:solidFill>
                  <a:srgbClr val="9BA8D9"/>
                </a:solidFill>
                <a:latin typeface="Calibri" pitchFamily="34" charset="0"/>
                <a:ea typeface="Calibri" pitchFamily="34" charset="-122"/>
                <a:cs typeface="Calibri" pitchFamily="34" charset="-120"/>
              </a:rPr>
              <a:t>Contacts   ·   Deals   ·   Automation   ·   Analytics</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Nothing Happens Without a Trace</a:t>
            </a:r>
            <a:endParaRPr lang="en-US" sz="3200" dirty="0"/>
          </a:p>
        </p:txBody>
      </p:sp>
      <p:sp>
        <p:nvSpPr>
          <p:cNvPr id="3" name="Shape 1"/>
          <p:cNvSpPr/>
          <p:nvPr/>
        </p:nvSpPr>
        <p:spPr>
          <a:xfrm>
            <a:off x="946404" y="1883664"/>
            <a:ext cx="27432" cy="3154680"/>
          </a:xfrm>
          <a:prstGeom prst="rect">
            <a:avLst/>
          </a:prstGeom>
          <a:solidFill>
            <a:srgbClr val="E1E6F0"/>
          </a:solidFill>
          <a:ln/>
        </p:spPr>
      </p:sp>
      <p:sp>
        <p:nvSpPr>
          <p:cNvPr id="4" name="Shape 2"/>
          <p:cNvSpPr/>
          <p:nvPr/>
        </p:nvSpPr>
        <p:spPr>
          <a:xfrm>
            <a:off x="859536" y="1783080"/>
            <a:ext cx="201168" cy="201168"/>
          </a:xfrm>
          <a:prstGeom prst="ellipse">
            <a:avLst/>
          </a:prstGeom>
          <a:solidFill>
            <a:srgbClr val="00C2A8"/>
          </a:solidFill>
          <a:ln/>
          <a:effectLst>
            <a:outerShdw sx="100000" sy="100000" kx="0" ky="0" algn="bl" rotWithShape="0" blurRad="50800" dist="12700" dir="5400000">
              <a:srgbClr val="0A0E2A">
                <a:alpha val="30000"/>
              </a:srgbClr>
            </a:outerShdw>
          </a:effectLst>
        </p:spPr>
      </p:sp>
      <p:sp>
        <p:nvSpPr>
          <p:cNvPr id="5" name="Shape 3"/>
          <p:cNvSpPr/>
          <p:nvPr/>
        </p:nvSpPr>
        <p:spPr>
          <a:xfrm>
            <a:off x="914400" y="1837944"/>
            <a:ext cx="91440" cy="91440"/>
          </a:xfrm>
          <a:prstGeom prst="ellipse">
            <a:avLst/>
          </a:prstGeom>
          <a:solidFill>
            <a:srgbClr val="FFFFFF"/>
          </a:solidFill>
          <a:ln/>
        </p:spPr>
      </p:sp>
      <p:sp>
        <p:nvSpPr>
          <p:cNvPr id="6" name="Text 4"/>
          <p:cNvSpPr/>
          <p:nvPr/>
        </p:nvSpPr>
        <p:spPr>
          <a:xfrm>
            <a:off x="1325880" y="1527048"/>
            <a:ext cx="5943600" cy="640080"/>
          </a:xfrm>
          <a:prstGeom prst="rect">
            <a:avLst/>
          </a:prstGeom>
          <a:noFill/>
          <a:ln/>
        </p:spPr>
        <p:txBody>
          <a:bodyPr wrap="square" lIns="0" tIns="0" rIns="0" bIns="0" rtlCol="0" anchor="ctr"/>
          <a:lstStyle/>
          <a:p>
            <a:pPr indent="0" marL="0">
              <a:lnSpc>
                <a:spcPts val="1800"/>
              </a:lnSpc>
              <a:buNone/>
            </a:pPr>
            <a:r>
              <a:rPr lang="en-US" sz="1400" b="1" dirty="0">
                <a:solidFill>
                  <a:srgbClr val="1B1F2E"/>
                </a:solidFill>
                <a:latin typeface="Calibri" pitchFamily="34" charset="0"/>
                <a:ea typeface="Calibri" pitchFamily="34" charset="-122"/>
                <a:cs typeface="Calibri" pitchFamily="34" charset="-120"/>
              </a:rPr>
              <a:t>Contact created</a:t>
            </a:r>
            <a:pPr indent="0" marL="0">
              <a:lnSpc>
                <a:spcPts val="1800"/>
              </a:lnSpc>
              <a:buNone/>
            </a:pPr>
            <a:r>
              <a:rPr lang="en-US" sz="1400" dirty="0">
                <a:solidFill>
                  <a:srgbClr val="6B7280"/>
                </a:solidFill>
                <a:latin typeface="Calibri" pitchFamily="34" charset="0"/>
                <a:ea typeface="Calibri" pitchFamily="34" charset="-122"/>
                <a:cs typeface="Calibri" pitchFamily="34" charset="-120"/>
              </a:rPr>
              <a:t>  —  Jane Doe added to Acme Corp</a:t>
            </a:r>
            <a:endParaRPr lang="en-US" sz="1400" dirty="0"/>
          </a:p>
        </p:txBody>
      </p:sp>
      <p:sp>
        <p:nvSpPr>
          <p:cNvPr id="7" name="Shape 5"/>
          <p:cNvSpPr/>
          <p:nvPr/>
        </p:nvSpPr>
        <p:spPr>
          <a:xfrm>
            <a:off x="859536" y="2834640"/>
            <a:ext cx="201168" cy="201168"/>
          </a:xfrm>
          <a:prstGeom prst="ellipse">
            <a:avLst/>
          </a:prstGeom>
          <a:solidFill>
            <a:srgbClr val="00C2A8"/>
          </a:solidFill>
          <a:ln/>
          <a:effectLst>
            <a:outerShdw sx="100000" sy="100000" kx="0" ky="0" algn="bl" rotWithShape="0" blurRad="50800" dist="12700" dir="5400000">
              <a:srgbClr val="0A0E2A">
                <a:alpha val="30000"/>
              </a:srgbClr>
            </a:outerShdw>
          </a:effectLst>
        </p:spPr>
      </p:sp>
      <p:sp>
        <p:nvSpPr>
          <p:cNvPr id="8" name="Shape 6"/>
          <p:cNvSpPr/>
          <p:nvPr/>
        </p:nvSpPr>
        <p:spPr>
          <a:xfrm>
            <a:off x="914400" y="2889504"/>
            <a:ext cx="91440" cy="91440"/>
          </a:xfrm>
          <a:prstGeom prst="ellipse">
            <a:avLst/>
          </a:prstGeom>
          <a:solidFill>
            <a:srgbClr val="FFFFFF"/>
          </a:solidFill>
          <a:ln/>
        </p:spPr>
      </p:sp>
      <p:sp>
        <p:nvSpPr>
          <p:cNvPr id="9" name="Text 7"/>
          <p:cNvSpPr/>
          <p:nvPr/>
        </p:nvSpPr>
        <p:spPr>
          <a:xfrm>
            <a:off x="1325880" y="2578608"/>
            <a:ext cx="5943600" cy="640080"/>
          </a:xfrm>
          <a:prstGeom prst="rect">
            <a:avLst/>
          </a:prstGeom>
          <a:noFill/>
          <a:ln/>
        </p:spPr>
        <p:txBody>
          <a:bodyPr wrap="square" lIns="0" tIns="0" rIns="0" bIns="0" rtlCol="0" anchor="ctr"/>
          <a:lstStyle/>
          <a:p>
            <a:pPr indent="0" marL="0">
              <a:lnSpc>
                <a:spcPts val="1800"/>
              </a:lnSpc>
              <a:buNone/>
            </a:pPr>
            <a:r>
              <a:rPr lang="en-US" sz="1400" b="1" dirty="0">
                <a:solidFill>
                  <a:srgbClr val="1B1F2E"/>
                </a:solidFill>
                <a:latin typeface="Calibri" pitchFamily="34" charset="0"/>
                <a:ea typeface="Calibri" pitchFamily="34" charset="-122"/>
                <a:cs typeface="Calibri" pitchFamily="34" charset="-120"/>
              </a:rPr>
              <a:t>Deal updated</a:t>
            </a:r>
            <a:pPr indent="0" marL="0">
              <a:lnSpc>
                <a:spcPts val="1800"/>
              </a:lnSpc>
              <a:buNone/>
            </a:pPr>
            <a:r>
              <a:rPr lang="en-US" sz="1400" dirty="0">
                <a:solidFill>
                  <a:srgbClr val="6B7280"/>
                </a:solidFill>
                <a:latin typeface="Calibri" pitchFamily="34" charset="0"/>
                <a:ea typeface="Calibri" pitchFamily="34" charset="-122"/>
                <a:cs typeface="Calibri" pitchFamily="34" charset="-120"/>
              </a:rPr>
              <a:t>  —  Stage changed to Negotiation</a:t>
            </a:r>
            <a:endParaRPr lang="en-US" sz="1400" dirty="0"/>
          </a:p>
        </p:txBody>
      </p:sp>
      <p:sp>
        <p:nvSpPr>
          <p:cNvPr id="10" name="Shape 8"/>
          <p:cNvSpPr/>
          <p:nvPr/>
        </p:nvSpPr>
        <p:spPr>
          <a:xfrm>
            <a:off x="859536" y="3886200"/>
            <a:ext cx="201168" cy="201168"/>
          </a:xfrm>
          <a:prstGeom prst="ellipse">
            <a:avLst/>
          </a:prstGeom>
          <a:solidFill>
            <a:srgbClr val="00C2A8"/>
          </a:solidFill>
          <a:ln/>
          <a:effectLst>
            <a:outerShdw sx="100000" sy="100000" kx="0" ky="0" algn="bl" rotWithShape="0" blurRad="50800" dist="12700" dir="5400000">
              <a:srgbClr val="0A0E2A">
                <a:alpha val="30000"/>
              </a:srgbClr>
            </a:outerShdw>
          </a:effectLst>
        </p:spPr>
      </p:sp>
      <p:sp>
        <p:nvSpPr>
          <p:cNvPr id="11" name="Shape 9"/>
          <p:cNvSpPr/>
          <p:nvPr/>
        </p:nvSpPr>
        <p:spPr>
          <a:xfrm>
            <a:off x="914400" y="3941064"/>
            <a:ext cx="91440" cy="91440"/>
          </a:xfrm>
          <a:prstGeom prst="ellipse">
            <a:avLst/>
          </a:prstGeom>
          <a:solidFill>
            <a:srgbClr val="FFFFFF"/>
          </a:solidFill>
          <a:ln/>
        </p:spPr>
      </p:sp>
      <p:sp>
        <p:nvSpPr>
          <p:cNvPr id="12" name="Text 10"/>
          <p:cNvSpPr/>
          <p:nvPr/>
        </p:nvSpPr>
        <p:spPr>
          <a:xfrm>
            <a:off x="1325880" y="3630168"/>
            <a:ext cx="5943600" cy="640080"/>
          </a:xfrm>
          <a:prstGeom prst="rect">
            <a:avLst/>
          </a:prstGeom>
          <a:noFill/>
          <a:ln/>
        </p:spPr>
        <p:txBody>
          <a:bodyPr wrap="square" lIns="0" tIns="0" rIns="0" bIns="0" rtlCol="0" anchor="ctr"/>
          <a:lstStyle/>
          <a:p>
            <a:pPr indent="0" marL="0">
              <a:lnSpc>
                <a:spcPts val="1800"/>
              </a:lnSpc>
              <a:buNone/>
            </a:pPr>
            <a:r>
              <a:rPr lang="en-US" sz="1400" b="1" dirty="0">
                <a:solidFill>
                  <a:srgbClr val="1B1F2E"/>
                </a:solidFill>
                <a:latin typeface="Calibri" pitchFamily="34" charset="0"/>
                <a:ea typeface="Calibri" pitchFamily="34" charset="-122"/>
                <a:cs typeface="Calibri" pitchFamily="34" charset="-120"/>
              </a:rPr>
              <a:t>Task completed</a:t>
            </a:r>
            <a:pPr indent="0" marL="0">
              <a:lnSpc>
                <a:spcPts val="1800"/>
              </a:lnSpc>
              <a:buNone/>
            </a:pPr>
            <a:r>
              <a:rPr lang="en-US" sz="1400" dirty="0">
                <a:solidFill>
                  <a:srgbClr val="6B7280"/>
                </a:solidFill>
                <a:latin typeface="Calibri" pitchFamily="34" charset="0"/>
                <a:ea typeface="Calibri" pitchFamily="34" charset="-122"/>
                <a:cs typeface="Calibri" pitchFamily="34" charset="-120"/>
              </a:rPr>
              <a:t>  —  Follow-up call finished</a:t>
            </a:r>
            <a:endParaRPr lang="en-US" sz="1400" dirty="0"/>
          </a:p>
        </p:txBody>
      </p:sp>
      <p:sp>
        <p:nvSpPr>
          <p:cNvPr id="13" name="Shape 11"/>
          <p:cNvSpPr/>
          <p:nvPr/>
        </p:nvSpPr>
        <p:spPr>
          <a:xfrm>
            <a:off x="859536" y="4937760"/>
            <a:ext cx="201168" cy="201168"/>
          </a:xfrm>
          <a:prstGeom prst="ellipse">
            <a:avLst/>
          </a:prstGeom>
          <a:solidFill>
            <a:srgbClr val="00C2A8"/>
          </a:solidFill>
          <a:ln/>
          <a:effectLst>
            <a:outerShdw sx="100000" sy="100000" kx="0" ky="0" algn="bl" rotWithShape="0" blurRad="50800" dist="12700" dir="5400000">
              <a:srgbClr val="0A0E2A">
                <a:alpha val="30000"/>
              </a:srgbClr>
            </a:outerShdw>
          </a:effectLst>
        </p:spPr>
      </p:sp>
      <p:sp>
        <p:nvSpPr>
          <p:cNvPr id="14" name="Shape 12"/>
          <p:cNvSpPr/>
          <p:nvPr/>
        </p:nvSpPr>
        <p:spPr>
          <a:xfrm>
            <a:off x="914400" y="4992624"/>
            <a:ext cx="91440" cy="91440"/>
          </a:xfrm>
          <a:prstGeom prst="ellipse">
            <a:avLst/>
          </a:prstGeom>
          <a:solidFill>
            <a:srgbClr val="FFFFFF"/>
          </a:solidFill>
          <a:ln/>
        </p:spPr>
      </p:sp>
      <p:sp>
        <p:nvSpPr>
          <p:cNvPr id="15" name="Text 13"/>
          <p:cNvSpPr/>
          <p:nvPr/>
        </p:nvSpPr>
        <p:spPr>
          <a:xfrm>
            <a:off x="1325880" y="4681728"/>
            <a:ext cx="5943600" cy="640080"/>
          </a:xfrm>
          <a:prstGeom prst="rect">
            <a:avLst/>
          </a:prstGeom>
          <a:noFill/>
          <a:ln/>
        </p:spPr>
        <p:txBody>
          <a:bodyPr wrap="square" lIns="0" tIns="0" rIns="0" bIns="0" rtlCol="0" anchor="ctr"/>
          <a:lstStyle/>
          <a:p>
            <a:pPr indent="0" marL="0">
              <a:lnSpc>
                <a:spcPts val="1800"/>
              </a:lnSpc>
              <a:buNone/>
            </a:pPr>
            <a:r>
              <a:rPr lang="en-US" sz="1400" b="1" dirty="0">
                <a:solidFill>
                  <a:srgbClr val="1B1F2E"/>
                </a:solidFill>
                <a:latin typeface="Calibri" pitchFamily="34" charset="0"/>
                <a:ea typeface="Calibri" pitchFamily="34" charset="-122"/>
                <a:cs typeface="Calibri" pitchFamily="34" charset="-120"/>
              </a:rPr>
              <a:t>Workflow triggered</a:t>
            </a:r>
            <a:pPr indent="0" marL="0">
              <a:lnSpc>
                <a:spcPts val="1800"/>
              </a:lnSpc>
              <a:buNone/>
            </a:pPr>
            <a:r>
              <a:rPr lang="en-US" sz="1400" dirty="0">
                <a:solidFill>
                  <a:srgbClr val="6B7280"/>
                </a:solidFill>
                <a:latin typeface="Calibri" pitchFamily="34" charset="0"/>
                <a:ea typeface="Calibri" pitchFamily="34" charset="-122"/>
                <a:cs typeface="Calibri" pitchFamily="34" charset="-120"/>
              </a:rPr>
              <a:t>  —  Auto-task created</a:t>
            </a:r>
            <a:endParaRPr lang="en-US" sz="1400" dirty="0"/>
          </a:p>
        </p:txBody>
      </p:sp>
      <p:sp>
        <p:nvSpPr>
          <p:cNvPr id="16" name="Text 14"/>
          <p:cNvSpPr/>
          <p:nvPr/>
        </p:nvSpPr>
        <p:spPr>
          <a:xfrm>
            <a:off x="548640" y="5532120"/>
            <a:ext cx="6675120" cy="457200"/>
          </a:xfrm>
          <a:prstGeom prst="rect">
            <a:avLst/>
          </a:prstGeom>
          <a:noFill/>
          <a:ln/>
        </p:spPr>
        <p:txBody>
          <a:bodyPr wrap="square" lIns="0" tIns="0" rIns="0" bIns="0" rtlCol="0" anchor="t"/>
          <a:lstStyle/>
          <a:p>
            <a:pPr indent="0" marL="0">
              <a:buNone/>
            </a:pPr>
            <a:r>
              <a:rPr lang="en-US" sz="1350" i="1" dirty="0">
                <a:solidFill>
                  <a:srgbClr val="1E2761"/>
                </a:solidFill>
                <a:latin typeface="Calibri" pitchFamily="34" charset="0"/>
                <a:ea typeface="Calibri" pitchFamily="34" charset="-122"/>
                <a:cs typeface="Calibri" pitchFamily="34" charset="-120"/>
              </a:rPr>
              <a:t>A full audit trail of every record, every change, every automation.</a:t>
            </a:r>
            <a:endParaRPr lang="en-US" sz="1350" dirty="0"/>
          </a:p>
        </p:txBody>
      </p:sp>
      <p:sp>
        <p:nvSpPr>
          <p:cNvPr id="17" name="Shape 15"/>
          <p:cNvSpPr/>
          <p:nvPr/>
        </p:nvSpPr>
        <p:spPr>
          <a:xfrm>
            <a:off x="7589520" y="1600200"/>
            <a:ext cx="4050792" cy="4160520"/>
          </a:xfrm>
          <a:prstGeom prst="roundRect">
            <a:avLst>
              <a:gd name="adj" fmla="val 2257"/>
            </a:avLst>
          </a:prstGeom>
          <a:solidFill>
            <a:srgbClr val="F4F6FB"/>
          </a:solidFill>
          <a:ln w="12700">
            <a:solidFill>
              <a:srgbClr val="E1E6F0"/>
            </a:solidFill>
            <a:prstDash val="solid"/>
          </a:ln>
        </p:spPr>
      </p:sp>
      <p:sp>
        <p:nvSpPr>
          <p:cNvPr id="18" name="Shape 16"/>
          <p:cNvSpPr/>
          <p:nvPr/>
        </p:nvSpPr>
        <p:spPr>
          <a:xfrm>
            <a:off x="7909560" y="1920240"/>
            <a:ext cx="502920" cy="50292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9" name="Image 0" descr="/home/claude/crm_deck/icons/activity_white.png">    </p:cNvPr>
          <p:cNvPicPr>
            <a:picLocks noChangeAspect="1"/>
          </p:cNvPicPr>
          <p:nvPr/>
        </p:nvPicPr>
        <p:blipFill>
          <a:blip r:embed="rId1"/>
          <a:stretch>
            <a:fillRect/>
          </a:stretch>
        </p:blipFill>
        <p:spPr>
          <a:xfrm>
            <a:off x="8035290" y="2045970"/>
            <a:ext cx="251460" cy="251460"/>
          </a:xfrm>
          <a:prstGeom prst="rect">
            <a:avLst/>
          </a:prstGeom>
        </p:spPr>
      </p:pic>
      <p:sp>
        <p:nvSpPr>
          <p:cNvPr id="20" name="Text 17"/>
          <p:cNvSpPr/>
          <p:nvPr/>
        </p:nvSpPr>
        <p:spPr>
          <a:xfrm>
            <a:off x="8549640" y="1892808"/>
            <a:ext cx="2816352" cy="548640"/>
          </a:xfrm>
          <a:prstGeom prst="rect">
            <a:avLst/>
          </a:prstGeom>
          <a:noFill/>
          <a:ln/>
        </p:spPr>
        <p:txBody>
          <a:bodyPr wrap="square" lIns="0" tIns="0" rIns="0" bIns="0" rtlCol="0" anchor="ctr"/>
          <a:lstStyle/>
          <a:p>
            <a:pPr indent="0" marL="0">
              <a:buNone/>
            </a:pPr>
            <a:r>
              <a:rPr lang="en-US" sz="1700" b="1" dirty="0">
                <a:solidFill>
                  <a:srgbClr val="1B1F2E"/>
                </a:solidFill>
                <a:latin typeface="Cambria" pitchFamily="34" charset="0"/>
                <a:ea typeface="Cambria" pitchFamily="34" charset="-122"/>
                <a:cs typeface="Cambria" pitchFamily="34" charset="-120"/>
              </a:rPr>
              <a:t>Live Notifications</a:t>
            </a:r>
            <a:endParaRPr lang="en-US" sz="1700" dirty="0"/>
          </a:p>
        </p:txBody>
      </p:sp>
      <p:sp>
        <p:nvSpPr>
          <p:cNvPr id="21" name="Text 18"/>
          <p:cNvSpPr/>
          <p:nvPr/>
        </p:nvSpPr>
        <p:spPr>
          <a:xfrm>
            <a:off x="7909560" y="2560320"/>
            <a:ext cx="3410712" cy="4114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Every event surfaces instantly as an in-app toast:</a:t>
            </a:r>
            <a:endParaRPr lang="en-US" sz="1200" dirty="0"/>
          </a:p>
        </p:txBody>
      </p:sp>
      <p:sp>
        <p:nvSpPr>
          <p:cNvPr id="22" name="Shape 19"/>
          <p:cNvSpPr/>
          <p:nvPr/>
        </p:nvSpPr>
        <p:spPr>
          <a:xfrm>
            <a:off x="7909560" y="3246120"/>
            <a:ext cx="182880" cy="182880"/>
          </a:xfrm>
          <a:prstGeom prst="ellipse">
            <a:avLst/>
          </a:prstGeom>
          <a:solidFill>
            <a:srgbClr val="00C2A8"/>
          </a:solidFill>
          <a:ln/>
        </p:spPr>
      </p:sp>
      <p:sp>
        <p:nvSpPr>
          <p:cNvPr id="23" name="Text 20"/>
          <p:cNvSpPr/>
          <p:nvPr/>
        </p:nvSpPr>
        <p:spPr>
          <a:xfrm>
            <a:off x="8275320" y="3200400"/>
            <a:ext cx="3044952" cy="365760"/>
          </a:xfrm>
          <a:prstGeom prst="rect">
            <a:avLst/>
          </a:prstGeom>
          <a:noFill/>
          <a:ln/>
        </p:spPr>
        <p:txBody>
          <a:bodyPr wrap="square" lIns="0" tIns="0" rIns="0" bIns="0" rtlCol="0" anchor="ctr"/>
          <a:lstStyle/>
          <a:p>
            <a:pPr indent="0" marL="0">
              <a:buNone/>
            </a:pPr>
            <a:r>
              <a:rPr lang="en-US" sz="1450" b="1" dirty="0">
                <a:solidFill>
                  <a:srgbClr val="1B1F2E"/>
                </a:solidFill>
                <a:latin typeface="Calibri" pitchFamily="34" charset="0"/>
                <a:ea typeface="Calibri" pitchFamily="34" charset="-122"/>
                <a:cs typeface="Calibri" pitchFamily="34" charset="-120"/>
              </a:rPr>
              <a:t>Success</a:t>
            </a:r>
            <a:endParaRPr lang="en-US" sz="1450" dirty="0"/>
          </a:p>
        </p:txBody>
      </p:sp>
      <p:sp>
        <p:nvSpPr>
          <p:cNvPr id="24" name="Shape 21"/>
          <p:cNvSpPr/>
          <p:nvPr/>
        </p:nvSpPr>
        <p:spPr>
          <a:xfrm>
            <a:off x="7909560" y="3813048"/>
            <a:ext cx="182880" cy="182880"/>
          </a:xfrm>
          <a:prstGeom prst="ellipse">
            <a:avLst/>
          </a:prstGeom>
          <a:solidFill>
            <a:srgbClr val="B0392A"/>
          </a:solidFill>
          <a:ln/>
        </p:spPr>
      </p:sp>
      <p:sp>
        <p:nvSpPr>
          <p:cNvPr id="25" name="Text 22"/>
          <p:cNvSpPr/>
          <p:nvPr/>
        </p:nvSpPr>
        <p:spPr>
          <a:xfrm>
            <a:off x="8275320" y="3767328"/>
            <a:ext cx="3044952" cy="365760"/>
          </a:xfrm>
          <a:prstGeom prst="rect">
            <a:avLst/>
          </a:prstGeom>
          <a:noFill/>
          <a:ln/>
        </p:spPr>
        <p:txBody>
          <a:bodyPr wrap="square" lIns="0" tIns="0" rIns="0" bIns="0" rtlCol="0" anchor="ctr"/>
          <a:lstStyle/>
          <a:p>
            <a:pPr indent="0" marL="0">
              <a:buNone/>
            </a:pPr>
            <a:r>
              <a:rPr lang="en-US" sz="1450" b="1" dirty="0">
                <a:solidFill>
                  <a:srgbClr val="1B1F2E"/>
                </a:solidFill>
                <a:latin typeface="Calibri" pitchFamily="34" charset="0"/>
                <a:ea typeface="Calibri" pitchFamily="34" charset="-122"/>
                <a:cs typeface="Calibri" pitchFamily="34" charset="-120"/>
              </a:rPr>
              <a:t>Error</a:t>
            </a:r>
            <a:endParaRPr lang="en-US" sz="1450" dirty="0"/>
          </a:p>
        </p:txBody>
      </p:sp>
      <p:sp>
        <p:nvSpPr>
          <p:cNvPr id="26" name="Shape 23"/>
          <p:cNvSpPr/>
          <p:nvPr/>
        </p:nvSpPr>
        <p:spPr>
          <a:xfrm>
            <a:off x="7909560" y="4379976"/>
            <a:ext cx="182880" cy="182880"/>
          </a:xfrm>
          <a:prstGeom prst="ellipse">
            <a:avLst/>
          </a:prstGeom>
          <a:solidFill>
            <a:srgbClr val="1E2761"/>
          </a:solidFill>
          <a:ln/>
        </p:spPr>
      </p:sp>
      <p:sp>
        <p:nvSpPr>
          <p:cNvPr id="27" name="Text 24"/>
          <p:cNvSpPr/>
          <p:nvPr/>
        </p:nvSpPr>
        <p:spPr>
          <a:xfrm>
            <a:off x="8275320" y="4334256"/>
            <a:ext cx="3044952" cy="365760"/>
          </a:xfrm>
          <a:prstGeom prst="rect">
            <a:avLst/>
          </a:prstGeom>
          <a:noFill/>
          <a:ln/>
        </p:spPr>
        <p:txBody>
          <a:bodyPr wrap="square" lIns="0" tIns="0" rIns="0" bIns="0" rtlCol="0" anchor="ctr"/>
          <a:lstStyle/>
          <a:p>
            <a:pPr indent="0" marL="0">
              <a:buNone/>
            </a:pPr>
            <a:r>
              <a:rPr lang="en-US" sz="1450" b="1" dirty="0">
                <a:solidFill>
                  <a:srgbClr val="1B1F2E"/>
                </a:solidFill>
                <a:latin typeface="Calibri" pitchFamily="34" charset="0"/>
                <a:ea typeface="Calibri" pitchFamily="34" charset="-122"/>
                <a:cs typeface="Calibri" pitchFamily="34" charset="-120"/>
              </a:rPr>
              <a:t>Info</a:t>
            </a:r>
            <a:endParaRPr lang="en-US" sz="1450" dirty="0"/>
          </a:p>
        </p:txBody>
      </p:sp>
      <p:sp>
        <p:nvSpPr>
          <p:cNvPr id="28" name="Shape 25"/>
          <p:cNvSpPr/>
          <p:nvPr/>
        </p:nvSpPr>
        <p:spPr>
          <a:xfrm>
            <a:off x="7909560" y="4946904"/>
            <a:ext cx="182880" cy="182880"/>
          </a:xfrm>
          <a:prstGeom prst="ellipse">
            <a:avLst/>
          </a:prstGeom>
          <a:solidFill>
            <a:srgbClr val="D9A441"/>
          </a:solidFill>
          <a:ln/>
        </p:spPr>
      </p:sp>
      <p:sp>
        <p:nvSpPr>
          <p:cNvPr id="29" name="Text 26"/>
          <p:cNvSpPr/>
          <p:nvPr/>
        </p:nvSpPr>
        <p:spPr>
          <a:xfrm>
            <a:off x="8275320" y="4901184"/>
            <a:ext cx="3044952" cy="365760"/>
          </a:xfrm>
          <a:prstGeom prst="rect">
            <a:avLst/>
          </a:prstGeom>
          <a:noFill/>
          <a:ln/>
        </p:spPr>
        <p:txBody>
          <a:bodyPr wrap="square" lIns="0" tIns="0" rIns="0" bIns="0" rtlCol="0" anchor="ctr"/>
          <a:lstStyle/>
          <a:p>
            <a:pPr indent="0" marL="0">
              <a:buNone/>
            </a:pPr>
            <a:r>
              <a:rPr lang="en-US" sz="1450" b="1" dirty="0">
                <a:solidFill>
                  <a:srgbClr val="1B1F2E"/>
                </a:solidFill>
                <a:latin typeface="Calibri" pitchFamily="34" charset="0"/>
                <a:ea typeface="Calibri" pitchFamily="34" charset="-122"/>
                <a:cs typeface="Calibri" pitchFamily="34" charset="-120"/>
              </a:rPr>
              <a:t>Warning</a:t>
            </a:r>
            <a:endParaRPr lang="en-US" sz="1450" dirty="0"/>
          </a:p>
        </p:txBody>
      </p:sp>
      <p:sp>
        <p:nvSpPr>
          <p:cNvPr id="30" name="Text 2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31" name="Text 2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Know Which Accounts Need Attention</a:t>
            </a:r>
            <a:endParaRPr lang="en-US" sz="3200" dirty="0"/>
          </a:p>
        </p:txBody>
      </p:sp>
      <p:sp>
        <p:nvSpPr>
          <p:cNvPr id="3" name="Shape 1"/>
          <p:cNvSpPr/>
          <p:nvPr/>
        </p:nvSpPr>
        <p:spPr>
          <a:xfrm>
            <a:off x="548640" y="1600200"/>
            <a:ext cx="11091672" cy="1051560"/>
          </a:xfrm>
          <a:prstGeom prst="roundRect">
            <a:avLst>
              <a:gd name="adj" fmla="val 8696"/>
            </a:avLst>
          </a:prstGeom>
          <a:solidFill>
            <a:srgbClr val="F4F6FB"/>
          </a:solidFill>
          <a:ln w="12700">
            <a:solidFill>
              <a:srgbClr val="E1E6F0"/>
            </a:solidFill>
            <a:prstDash val="solid"/>
          </a:ln>
        </p:spPr>
      </p:sp>
      <p:sp>
        <p:nvSpPr>
          <p:cNvPr id="4" name="Text 2"/>
          <p:cNvSpPr/>
          <p:nvPr/>
        </p:nvSpPr>
        <p:spPr>
          <a:xfrm>
            <a:off x="822960" y="1600200"/>
            <a:ext cx="2560320" cy="1051560"/>
          </a:xfrm>
          <a:prstGeom prst="rect">
            <a:avLst/>
          </a:prstGeom>
          <a:noFill/>
          <a:ln/>
        </p:spPr>
        <p:txBody>
          <a:bodyPr wrap="square" lIns="0" tIns="0" rIns="0" bIns="0" rtlCol="0" anchor="ctr"/>
          <a:lstStyle/>
          <a:p>
            <a:pPr algn="l" indent="0" marL="0">
              <a:buNone/>
            </a:pPr>
            <a:r>
              <a:rPr lang="en-US" sz="4200" b="1" dirty="0">
                <a:solidFill>
                  <a:srgbClr val="00C2A8"/>
                </a:solidFill>
                <a:latin typeface="Cambria" pitchFamily="34" charset="0"/>
                <a:ea typeface="Cambria" pitchFamily="34" charset="-122"/>
                <a:cs typeface="Cambria" pitchFamily="34" charset="-120"/>
              </a:rPr>
              <a:t>0–100</a:t>
            </a:r>
            <a:endParaRPr lang="en-US" sz="4200" dirty="0"/>
          </a:p>
        </p:txBody>
      </p:sp>
      <p:sp>
        <p:nvSpPr>
          <p:cNvPr id="5" name="Text 3"/>
          <p:cNvSpPr/>
          <p:nvPr/>
        </p:nvSpPr>
        <p:spPr>
          <a:xfrm>
            <a:off x="3566160" y="1600200"/>
            <a:ext cx="7799832" cy="1051560"/>
          </a:xfrm>
          <a:prstGeom prst="rect">
            <a:avLst/>
          </a:prstGeom>
          <a:noFill/>
          <a:ln/>
        </p:spPr>
        <p:txBody>
          <a:bodyPr wrap="square" lIns="0" tIns="0" rIns="0" bIns="0" rtlCol="0" anchor="ctr"/>
          <a:lstStyle/>
          <a:p>
            <a:pPr algn="l" indent="0" marL="0">
              <a:lnSpc>
                <a:spcPts val="1700"/>
              </a:lnSpc>
              <a:buNone/>
            </a:pPr>
            <a:r>
              <a:rPr lang="en-US" sz="1350" dirty="0">
                <a:solidFill>
                  <a:srgbClr val="1B1F2E"/>
                </a:solidFill>
                <a:latin typeface="Calibri" pitchFamily="34" charset="0"/>
                <a:ea typeface="Calibri" pitchFamily="34" charset="-122"/>
                <a:cs typeface="Calibri" pitchFamily="34" charset="-120"/>
              </a:rPr>
              <a:t>Health Score — every company record also carries employee count, annual revenue, and industry, turning a flat list of companies into a prioritized view of who needs attention.</a:t>
            </a:r>
            <a:endParaRPr lang="en-US" sz="1350" dirty="0"/>
          </a:p>
        </p:txBody>
      </p:sp>
      <p:sp>
        <p:nvSpPr>
          <p:cNvPr id="6" name="Text 4"/>
          <p:cNvSpPr/>
          <p:nvPr/>
        </p:nvSpPr>
        <p:spPr>
          <a:xfrm>
            <a:off x="548640" y="3108960"/>
            <a:ext cx="7315200" cy="320040"/>
          </a:xfrm>
          <a:prstGeom prst="rect">
            <a:avLst/>
          </a:prstGeom>
          <a:noFill/>
          <a:ln/>
        </p:spPr>
        <p:txBody>
          <a:bodyPr wrap="square" lIns="0" tIns="0" rIns="0" bIns="0" rtlCol="0" anchor="b"/>
          <a:lstStyle/>
          <a:p>
            <a:pPr indent="0" marL="0">
              <a:buNone/>
            </a:pPr>
            <a:r>
              <a:rPr lang="en-US" sz="1450" b="1" dirty="0">
                <a:solidFill>
                  <a:srgbClr val="1B1F2E"/>
                </a:solidFill>
                <a:latin typeface="Cambria" pitchFamily="34" charset="0"/>
                <a:ea typeface="Cambria" pitchFamily="34" charset="-122"/>
                <a:cs typeface="Cambria" pitchFamily="34" charset="-120"/>
              </a:rPr>
              <a:t>Acme Corp</a:t>
            </a:r>
            <a:endParaRPr lang="en-US" sz="1450" dirty="0"/>
          </a:p>
        </p:txBody>
      </p:sp>
      <p:sp>
        <p:nvSpPr>
          <p:cNvPr id="7" name="Text 5"/>
          <p:cNvSpPr/>
          <p:nvPr/>
        </p:nvSpPr>
        <p:spPr>
          <a:xfrm>
            <a:off x="8686800" y="3108960"/>
            <a:ext cx="2953512" cy="320040"/>
          </a:xfrm>
          <a:prstGeom prst="rect">
            <a:avLst/>
          </a:prstGeom>
          <a:noFill/>
          <a:ln/>
        </p:spPr>
        <p:txBody>
          <a:bodyPr wrap="square" lIns="0" tIns="0" rIns="0" bIns="0" rtlCol="0" anchor="b"/>
          <a:lstStyle/>
          <a:p>
            <a:pPr algn="r" indent="0" marL="0">
              <a:buNone/>
            </a:pPr>
            <a:r>
              <a:rPr lang="en-US" sz="1400" b="1" dirty="0">
                <a:solidFill>
                  <a:srgbClr val="00C2A8"/>
                </a:solidFill>
                <a:latin typeface="Calibri" pitchFamily="34" charset="0"/>
                <a:ea typeface="Calibri" pitchFamily="34" charset="-122"/>
                <a:cs typeface="Calibri" pitchFamily="34" charset="-120"/>
              </a:rPr>
              <a:t>30 / 100</a:t>
            </a:r>
            <a:endParaRPr lang="en-US" sz="1400" dirty="0"/>
          </a:p>
        </p:txBody>
      </p:sp>
      <p:sp>
        <p:nvSpPr>
          <p:cNvPr id="8" name="Shape 6"/>
          <p:cNvSpPr/>
          <p:nvPr/>
        </p:nvSpPr>
        <p:spPr>
          <a:xfrm>
            <a:off x="548640" y="3474720"/>
            <a:ext cx="11091672" cy="320040"/>
          </a:xfrm>
          <a:prstGeom prst="roundRect">
            <a:avLst>
              <a:gd name="adj" fmla="val 17143"/>
            </a:avLst>
          </a:prstGeom>
          <a:solidFill>
            <a:srgbClr val="E1E6F0"/>
          </a:solidFill>
          <a:ln/>
        </p:spPr>
      </p:sp>
      <p:sp>
        <p:nvSpPr>
          <p:cNvPr id="9" name="Shape 7"/>
          <p:cNvSpPr/>
          <p:nvPr/>
        </p:nvSpPr>
        <p:spPr>
          <a:xfrm>
            <a:off x="548640" y="3474720"/>
            <a:ext cx="129812" cy="320040"/>
          </a:xfrm>
          <a:prstGeom prst="rect">
            <a:avLst/>
          </a:prstGeom>
          <a:solidFill>
            <a:srgbClr val="1E2761"/>
          </a:solidFill>
          <a:ln/>
        </p:spPr>
      </p:sp>
      <p:sp>
        <p:nvSpPr>
          <p:cNvPr id="10" name="Shape 8"/>
          <p:cNvSpPr/>
          <p:nvPr/>
        </p:nvSpPr>
        <p:spPr>
          <a:xfrm>
            <a:off x="667479" y="3474720"/>
            <a:ext cx="129812" cy="320040"/>
          </a:xfrm>
          <a:prstGeom prst="rect">
            <a:avLst/>
          </a:prstGeom>
          <a:solidFill>
            <a:srgbClr val="1D2D64"/>
          </a:solidFill>
          <a:ln/>
        </p:spPr>
      </p:sp>
      <p:sp>
        <p:nvSpPr>
          <p:cNvPr id="11" name="Shape 9"/>
          <p:cNvSpPr/>
          <p:nvPr/>
        </p:nvSpPr>
        <p:spPr>
          <a:xfrm>
            <a:off x="786319" y="3474720"/>
            <a:ext cx="129812" cy="320040"/>
          </a:xfrm>
          <a:prstGeom prst="rect">
            <a:avLst/>
          </a:prstGeom>
          <a:solidFill>
            <a:srgbClr val="1C3266"/>
          </a:solidFill>
          <a:ln/>
        </p:spPr>
      </p:sp>
      <p:sp>
        <p:nvSpPr>
          <p:cNvPr id="12" name="Shape 10"/>
          <p:cNvSpPr/>
          <p:nvPr/>
        </p:nvSpPr>
        <p:spPr>
          <a:xfrm>
            <a:off x="905158" y="3474720"/>
            <a:ext cx="129812" cy="320040"/>
          </a:xfrm>
          <a:prstGeom prst="rect">
            <a:avLst/>
          </a:prstGeom>
          <a:solidFill>
            <a:srgbClr val="1B3869"/>
          </a:solidFill>
          <a:ln/>
        </p:spPr>
      </p:sp>
      <p:sp>
        <p:nvSpPr>
          <p:cNvPr id="13" name="Shape 11"/>
          <p:cNvSpPr/>
          <p:nvPr/>
        </p:nvSpPr>
        <p:spPr>
          <a:xfrm>
            <a:off x="1023997" y="3474720"/>
            <a:ext cx="129812" cy="320040"/>
          </a:xfrm>
          <a:prstGeom prst="rect">
            <a:avLst/>
          </a:prstGeom>
          <a:solidFill>
            <a:srgbClr val="1A3E6C"/>
          </a:solidFill>
          <a:ln/>
        </p:spPr>
      </p:sp>
      <p:sp>
        <p:nvSpPr>
          <p:cNvPr id="14" name="Shape 12"/>
          <p:cNvSpPr/>
          <p:nvPr/>
        </p:nvSpPr>
        <p:spPr>
          <a:xfrm>
            <a:off x="1142837" y="3474720"/>
            <a:ext cx="129812" cy="320040"/>
          </a:xfrm>
          <a:prstGeom prst="rect">
            <a:avLst/>
          </a:prstGeom>
          <a:solidFill>
            <a:srgbClr val="18446E"/>
          </a:solidFill>
          <a:ln/>
        </p:spPr>
      </p:sp>
      <p:sp>
        <p:nvSpPr>
          <p:cNvPr id="15" name="Shape 13"/>
          <p:cNvSpPr/>
          <p:nvPr/>
        </p:nvSpPr>
        <p:spPr>
          <a:xfrm>
            <a:off x="1261676" y="3474720"/>
            <a:ext cx="129812" cy="320040"/>
          </a:xfrm>
          <a:prstGeom prst="rect">
            <a:avLst/>
          </a:prstGeom>
          <a:solidFill>
            <a:srgbClr val="174971"/>
          </a:solidFill>
          <a:ln/>
        </p:spPr>
      </p:sp>
      <p:sp>
        <p:nvSpPr>
          <p:cNvPr id="16" name="Shape 14"/>
          <p:cNvSpPr/>
          <p:nvPr/>
        </p:nvSpPr>
        <p:spPr>
          <a:xfrm>
            <a:off x="1380515" y="3474720"/>
            <a:ext cx="129812" cy="320040"/>
          </a:xfrm>
          <a:prstGeom prst="rect">
            <a:avLst/>
          </a:prstGeom>
          <a:solidFill>
            <a:srgbClr val="164F73"/>
          </a:solidFill>
          <a:ln/>
        </p:spPr>
      </p:sp>
      <p:sp>
        <p:nvSpPr>
          <p:cNvPr id="17" name="Shape 15"/>
          <p:cNvSpPr/>
          <p:nvPr/>
        </p:nvSpPr>
        <p:spPr>
          <a:xfrm>
            <a:off x="1499355" y="3474720"/>
            <a:ext cx="129812" cy="320040"/>
          </a:xfrm>
          <a:prstGeom prst="rect">
            <a:avLst/>
          </a:prstGeom>
          <a:solidFill>
            <a:srgbClr val="155576"/>
          </a:solidFill>
          <a:ln/>
        </p:spPr>
      </p:sp>
      <p:sp>
        <p:nvSpPr>
          <p:cNvPr id="18" name="Shape 16"/>
          <p:cNvSpPr/>
          <p:nvPr/>
        </p:nvSpPr>
        <p:spPr>
          <a:xfrm>
            <a:off x="1618194" y="3474720"/>
            <a:ext cx="129812" cy="320040"/>
          </a:xfrm>
          <a:prstGeom prst="rect">
            <a:avLst/>
          </a:prstGeom>
          <a:solidFill>
            <a:srgbClr val="145B79"/>
          </a:solidFill>
          <a:ln/>
        </p:spPr>
      </p:sp>
      <p:sp>
        <p:nvSpPr>
          <p:cNvPr id="19" name="Shape 17"/>
          <p:cNvSpPr/>
          <p:nvPr/>
        </p:nvSpPr>
        <p:spPr>
          <a:xfrm>
            <a:off x="1737033" y="3474720"/>
            <a:ext cx="129812" cy="320040"/>
          </a:xfrm>
          <a:prstGeom prst="rect">
            <a:avLst/>
          </a:prstGeom>
          <a:solidFill>
            <a:srgbClr val="13607B"/>
          </a:solidFill>
          <a:ln/>
        </p:spPr>
      </p:sp>
      <p:sp>
        <p:nvSpPr>
          <p:cNvPr id="20" name="Shape 18"/>
          <p:cNvSpPr/>
          <p:nvPr/>
        </p:nvSpPr>
        <p:spPr>
          <a:xfrm>
            <a:off x="1855873" y="3474720"/>
            <a:ext cx="129812" cy="320040"/>
          </a:xfrm>
          <a:prstGeom prst="rect">
            <a:avLst/>
          </a:prstGeom>
          <a:solidFill>
            <a:srgbClr val="12667E"/>
          </a:solidFill>
          <a:ln/>
        </p:spPr>
      </p:sp>
      <p:sp>
        <p:nvSpPr>
          <p:cNvPr id="21" name="Shape 19"/>
          <p:cNvSpPr/>
          <p:nvPr/>
        </p:nvSpPr>
        <p:spPr>
          <a:xfrm>
            <a:off x="1974712" y="3474720"/>
            <a:ext cx="129812" cy="320040"/>
          </a:xfrm>
          <a:prstGeom prst="rect">
            <a:avLst/>
          </a:prstGeom>
          <a:solidFill>
            <a:srgbClr val="116C81"/>
          </a:solidFill>
          <a:ln/>
        </p:spPr>
      </p:sp>
      <p:sp>
        <p:nvSpPr>
          <p:cNvPr id="22" name="Shape 20"/>
          <p:cNvSpPr/>
          <p:nvPr/>
        </p:nvSpPr>
        <p:spPr>
          <a:xfrm>
            <a:off x="2093551" y="3474720"/>
            <a:ext cx="129812" cy="320040"/>
          </a:xfrm>
          <a:prstGeom prst="rect">
            <a:avLst/>
          </a:prstGeom>
          <a:solidFill>
            <a:srgbClr val="107283"/>
          </a:solidFill>
          <a:ln/>
        </p:spPr>
      </p:sp>
      <p:sp>
        <p:nvSpPr>
          <p:cNvPr id="23" name="Shape 21"/>
          <p:cNvSpPr/>
          <p:nvPr/>
        </p:nvSpPr>
        <p:spPr>
          <a:xfrm>
            <a:off x="2212391" y="3474720"/>
            <a:ext cx="129812" cy="320040"/>
          </a:xfrm>
          <a:prstGeom prst="rect">
            <a:avLst/>
          </a:prstGeom>
          <a:solidFill>
            <a:srgbClr val="0E7786"/>
          </a:solidFill>
          <a:ln/>
        </p:spPr>
      </p:sp>
      <p:sp>
        <p:nvSpPr>
          <p:cNvPr id="24" name="Shape 22"/>
          <p:cNvSpPr/>
          <p:nvPr/>
        </p:nvSpPr>
        <p:spPr>
          <a:xfrm>
            <a:off x="2331230" y="3474720"/>
            <a:ext cx="129812" cy="320040"/>
          </a:xfrm>
          <a:prstGeom prst="rect">
            <a:avLst/>
          </a:prstGeom>
          <a:solidFill>
            <a:srgbClr val="0D7D88"/>
          </a:solidFill>
          <a:ln/>
        </p:spPr>
      </p:sp>
      <p:sp>
        <p:nvSpPr>
          <p:cNvPr id="25" name="Shape 23"/>
          <p:cNvSpPr/>
          <p:nvPr/>
        </p:nvSpPr>
        <p:spPr>
          <a:xfrm>
            <a:off x="2450069" y="3474720"/>
            <a:ext cx="129812" cy="320040"/>
          </a:xfrm>
          <a:prstGeom prst="rect">
            <a:avLst/>
          </a:prstGeom>
          <a:solidFill>
            <a:srgbClr val="0C838B"/>
          </a:solidFill>
          <a:ln/>
        </p:spPr>
      </p:sp>
      <p:sp>
        <p:nvSpPr>
          <p:cNvPr id="26" name="Shape 24"/>
          <p:cNvSpPr/>
          <p:nvPr/>
        </p:nvSpPr>
        <p:spPr>
          <a:xfrm>
            <a:off x="2568909" y="3474720"/>
            <a:ext cx="129812" cy="320040"/>
          </a:xfrm>
          <a:prstGeom prst="rect">
            <a:avLst/>
          </a:prstGeom>
          <a:solidFill>
            <a:srgbClr val="0B898E"/>
          </a:solidFill>
          <a:ln/>
        </p:spPr>
      </p:sp>
      <p:sp>
        <p:nvSpPr>
          <p:cNvPr id="27" name="Shape 25"/>
          <p:cNvSpPr/>
          <p:nvPr/>
        </p:nvSpPr>
        <p:spPr>
          <a:xfrm>
            <a:off x="2687748" y="3474720"/>
            <a:ext cx="129812" cy="320040"/>
          </a:xfrm>
          <a:prstGeom prst="rect">
            <a:avLst/>
          </a:prstGeom>
          <a:solidFill>
            <a:srgbClr val="0A8E90"/>
          </a:solidFill>
          <a:ln/>
        </p:spPr>
      </p:sp>
      <p:sp>
        <p:nvSpPr>
          <p:cNvPr id="28" name="Shape 26"/>
          <p:cNvSpPr/>
          <p:nvPr/>
        </p:nvSpPr>
        <p:spPr>
          <a:xfrm>
            <a:off x="2806588" y="3474720"/>
            <a:ext cx="129812" cy="320040"/>
          </a:xfrm>
          <a:prstGeom prst="rect">
            <a:avLst/>
          </a:prstGeom>
          <a:solidFill>
            <a:srgbClr val="099493"/>
          </a:solidFill>
          <a:ln/>
        </p:spPr>
      </p:sp>
      <p:sp>
        <p:nvSpPr>
          <p:cNvPr id="29" name="Shape 27"/>
          <p:cNvSpPr/>
          <p:nvPr/>
        </p:nvSpPr>
        <p:spPr>
          <a:xfrm>
            <a:off x="2925427" y="3474720"/>
            <a:ext cx="129812" cy="320040"/>
          </a:xfrm>
          <a:prstGeom prst="rect">
            <a:avLst/>
          </a:prstGeom>
          <a:solidFill>
            <a:srgbClr val="089A96"/>
          </a:solidFill>
          <a:ln/>
        </p:spPr>
      </p:sp>
      <p:sp>
        <p:nvSpPr>
          <p:cNvPr id="30" name="Shape 28"/>
          <p:cNvSpPr/>
          <p:nvPr/>
        </p:nvSpPr>
        <p:spPr>
          <a:xfrm>
            <a:off x="3044266" y="3474720"/>
            <a:ext cx="129812" cy="320040"/>
          </a:xfrm>
          <a:prstGeom prst="rect">
            <a:avLst/>
          </a:prstGeom>
          <a:solidFill>
            <a:srgbClr val="07A098"/>
          </a:solidFill>
          <a:ln/>
        </p:spPr>
      </p:sp>
      <p:sp>
        <p:nvSpPr>
          <p:cNvPr id="31" name="Shape 29"/>
          <p:cNvSpPr/>
          <p:nvPr/>
        </p:nvSpPr>
        <p:spPr>
          <a:xfrm>
            <a:off x="3163106" y="3474720"/>
            <a:ext cx="129812" cy="320040"/>
          </a:xfrm>
          <a:prstGeom prst="rect">
            <a:avLst/>
          </a:prstGeom>
          <a:solidFill>
            <a:srgbClr val="06A59B"/>
          </a:solidFill>
          <a:ln/>
        </p:spPr>
      </p:sp>
      <p:sp>
        <p:nvSpPr>
          <p:cNvPr id="32" name="Shape 30"/>
          <p:cNvSpPr/>
          <p:nvPr/>
        </p:nvSpPr>
        <p:spPr>
          <a:xfrm>
            <a:off x="3281945" y="3474720"/>
            <a:ext cx="129812" cy="320040"/>
          </a:xfrm>
          <a:prstGeom prst="rect">
            <a:avLst/>
          </a:prstGeom>
          <a:solidFill>
            <a:srgbClr val="04AB9D"/>
          </a:solidFill>
          <a:ln/>
        </p:spPr>
      </p:sp>
      <p:sp>
        <p:nvSpPr>
          <p:cNvPr id="33" name="Shape 31"/>
          <p:cNvSpPr/>
          <p:nvPr/>
        </p:nvSpPr>
        <p:spPr>
          <a:xfrm>
            <a:off x="3400784" y="3474720"/>
            <a:ext cx="129812" cy="320040"/>
          </a:xfrm>
          <a:prstGeom prst="rect">
            <a:avLst/>
          </a:prstGeom>
          <a:solidFill>
            <a:srgbClr val="03B1A0"/>
          </a:solidFill>
          <a:ln/>
        </p:spPr>
      </p:sp>
      <p:sp>
        <p:nvSpPr>
          <p:cNvPr id="34" name="Shape 32"/>
          <p:cNvSpPr/>
          <p:nvPr/>
        </p:nvSpPr>
        <p:spPr>
          <a:xfrm>
            <a:off x="3519624" y="3474720"/>
            <a:ext cx="129812" cy="320040"/>
          </a:xfrm>
          <a:prstGeom prst="rect">
            <a:avLst/>
          </a:prstGeom>
          <a:solidFill>
            <a:srgbClr val="02B7A3"/>
          </a:solidFill>
          <a:ln/>
        </p:spPr>
      </p:sp>
      <p:sp>
        <p:nvSpPr>
          <p:cNvPr id="35" name="Shape 33"/>
          <p:cNvSpPr/>
          <p:nvPr/>
        </p:nvSpPr>
        <p:spPr>
          <a:xfrm>
            <a:off x="3638463" y="3474720"/>
            <a:ext cx="129812" cy="320040"/>
          </a:xfrm>
          <a:prstGeom prst="rect">
            <a:avLst/>
          </a:prstGeom>
          <a:solidFill>
            <a:srgbClr val="01BCA5"/>
          </a:solidFill>
          <a:ln/>
        </p:spPr>
      </p:sp>
      <p:sp>
        <p:nvSpPr>
          <p:cNvPr id="36" name="Shape 34"/>
          <p:cNvSpPr/>
          <p:nvPr/>
        </p:nvSpPr>
        <p:spPr>
          <a:xfrm>
            <a:off x="3757302" y="3474720"/>
            <a:ext cx="129812" cy="320040"/>
          </a:xfrm>
          <a:prstGeom prst="rect">
            <a:avLst/>
          </a:prstGeom>
          <a:solidFill>
            <a:srgbClr val="00C2A8"/>
          </a:solidFill>
          <a:ln/>
        </p:spPr>
      </p:sp>
      <p:sp>
        <p:nvSpPr>
          <p:cNvPr id="37" name="Text 35"/>
          <p:cNvSpPr/>
          <p:nvPr/>
        </p:nvSpPr>
        <p:spPr>
          <a:xfrm>
            <a:off x="548640" y="4160520"/>
            <a:ext cx="7315200" cy="320040"/>
          </a:xfrm>
          <a:prstGeom prst="rect">
            <a:avLst/>
          </a:prstGeom>
          <a:noFill/>
          <a:ln/>
        </p:spPr>
        <p:txBody>
          <a:bodyPr wrap="square" lIns="0" tIns="0" rIns="0" bIns="0" rtlCol="0" anchor="b"/>
          <a:lstStyle/>
          <a:p>
            <a:pPr indent="0" marL="0">
              <a:buNone/>
            </a:pPr>
            <a:r>
              <a:rPr lang="en-US" sz="1450" b="1" dirty="0">
                <a:solidFill>
                  <a:srgbClr val="1B1F2E"/>
                </a:solidFill>
                <a:latin typeface="Cambria" pitchFamily="34" charset="0"/>
                <a:ea typeface="Cambria" pitchFamily="34" charset="-122"/>
                <a:cs typeface="Cambria" pitchFamily="34" charset="-120"/>
              </a:rPr>
              <a:t>Meridian Robotics</a:t>
            </a:r>
            <a:endParaRPr lang="en-US" sz="1450" dirty="0"/>
          </a:p>
        </p:txBody>
      </p:sp>
      <p:sp>
        <p:nvSpPr>
          <p:cNvPr id="38" name="Text 36"/>
          <p:cNvSpPr/>
          <p:nvPr/>
        </p:nvSpPr>
        <p:spPr>
          <a:xfrm>
            <a:off x="8686800" y="4160520"/>
            <a:ext cx="2953512" cy="320040"/>
          </a:xfrm>
          <a:prstGeom prst="rect">
            <a:avLst/>
          </a:prstGeom>
          <a:noFill/>
          <a:ln/>
        </p:spPr>
        <p:txBody>
          <a:bodyPr wrap="square" lIns="0" tIns="0" rIns="0" bIns="0" rtlCol="0" anchor="b"/>
          <a:lstStyle/>
          <a:p>
            <a:pPr algn="r" indent="0" marL="0">
              <a:buNone/>
            </a:pPr>
            <a:r>
              <a:rPr lang="en-US" sz="1400" b="1" dirty="0">
                <a:solidFill>
                  <a:srgbClr val="00C2A8"/>
                </a:solidFill>
                <a:latin typeface="Calibri" pitchFamily="34" charset="0"/>
                <a:ea typeface="Calibri" pitchFamily="34" charset="-122"/>
                <a:cs typeface="Calibri" pitchFamily="34" charset="-120"/>
              </a:rPr>
              <a:t>65 / 100</a:t>
            </a:r>
            <a:endParaRPr lang="en-US" sz="1400" dirty="0"/>
          </a:p>
        </p:txBody>
      </p:sp>
      <p:sp>
        <p:nvSpPr>
          <p:cNvPr id="39" name="Shape 37"/>
          <p:cNvSpPr/>
          <p:nvPr/>
        </p:nvSpPr>
        <p:spPr>
          <a:xfrm>
            <a:off x="548640" y="4526280"/>
            <a:ext cx="11091672" cy="320040"/>
          </a:xfrm>
          <a:prstGeom prst="roundRect">
            <a:avLst>
              <a:gd name="adj" fmla="val 17143"/>
            </a:avLst>
          </a:prstGeom>
          <a:solidFill>
            <a:srgbClr val="E1E6F0"/>
          </a:solidFill>
          <a:ln/>
        </p:spPr>
      </p:sp>
      <p:sp>
        <p:nvSpPr>
          <p:cNvPr id="40" name="Shape 38"/>
          <p:cNvSpPr/>
          <p:nvPr/>
        </p:nvSpPr>
        <p:spPr>
          <a:xfrm>
            <a:off x="548640" y="4526280"/>
            <a:ext cx="268458" cy="320040"/>
          </a:xfrm>
          <a:prstGeom prst="rect">
            <a:avLst/>
          </a:prstGeom>
          <a:solidFill>
            <a:srgbClr val="1E2761"/>
          </a:solidFill>
          <a:ln/>
        </p:spPr>
      </p:sp>
      <p:sp>
        <p:nvSpPr>
          <p:cNvPr id="41" name="Shape 39"/>
          <p:cNvSpPr/>
          <p:nvPr/>
        </p:nvSpPr>
        <p:spPr>
          <a:xfrm>
            <a:off x="806125" y="4526280"/>
            <a:ext cx="268458" cy="320040"/>
          </a:xfrm>
          <a:prstGeom prst="rect">
            <a:avLst/>
          </a:prstGeom>
          <a:solidFill>
            <a:srgbClr val="1D2D64"/>
          </a:solidFill>
          <a:ln/>
        </p:spPr>
      </p:sp>
      <p:sp>
        <p:nvSpPr>
          <p:cNvPr id="42" name="Shape 40"/>
          <p:cNvSpPr/>
          <p:nvPr/>
        </p:nvSpPr>
        <p:spPr>
          <a:xfrm>
            <a:off x="1063610" y="4526280"/>
            <a:ext cx="268458" cy="320040"/>
          </a:xfrm>
          <a:prstGeom prst="rect">
            <a:avLst/>
          </a:prstGeom>
          <a:solidFill>
            <a:srgbClr val="1C3266"/>
          </a:solidFill>
          <a:ln/>
        </p:spPr>
      </p:sp>
      <p:sp>
        <p:nvSpPr>
          <p:cNvPr id="43" name="Shape 41"/>
          <p:cNvSpPr/>
          <p:nvPr/>
        </p:nvSpPr>
        <p:spPr>
          <a:xfrm>
            <a:off x="1321096" y="4526280"/>
            <a:ext cx="268458" cy="320040"/>
          </a:xfrm>
          <a:prstGeom prst="rect">
            <a:avLst/>
          </a:prstGeom>
          <a:solidFill>
            <a:srgbClr val="1B3869"/>
          </a:solidFill>
          <a:ln/>
        </p:spPr>
      </p:sp>
      <p:sp>
        <p:nvSpPr>
          <p:cNvPr id="44" name="Shape 42"/>
          <p:cNvSpPr/>
          <p:nvPr/>
        </p:nvSpPr>
        <p:spPr>
          <a:xfrm>
            <a:off x="1578581" y="4526280"/>
            <a:ext cx="268458" cy="320040"/>
          </a:xfrm>
          <a:prstGeom prst="rect">
            <a:avLst/>
          </a:prstGeom>
          <a:solidFill>
            <a:srgbClr val="1A3E6C"/>
          </a:solidFill>
          <a:ln/>
        </p:spPr>
      </p:sp>
      <p:sp>
        <p:nvSpPr>
          <p:cNvPr id="45" name="Shape 43"/>
          <p:cNvSpPr/>
          <p:nvPr/>
        </p:nvSpPr>
        <p:spPr>
          <a:xfrm>
            <a:off x="1836066" y="4526280"/>
            <a:ext cx="268458" cy="320040"/>
          </a:xfrm>
          <a:prstGeom prst="rect">
            <a:avLst/>
          </a:prstGeom>
          <a:solidFill>
            <a:srgbClr val="18446E"/>
          </a:solidFill>
          <a:ln/>
        </p:spPr>
      </p:sp>
      <p:sp>
        <p:nvSpPr>
          <p:cNvPr id="46" name="Shape 44"/>
          <p:cNvSpPr/>
          <p:nvPr/>
        </p:nvSpPr>
        <p:spPr>
          <a:xfrm>
            <a:off x="2093551" y="4526280"/>
            <a:ext cx="268458" cy="320040"/>
          </a:xfrm>
          <a:prstGeom prst="rect">
            <a:avLst/>
          </a:prstGeom>
          <a:solidFill>
            <a:srgbClr val="174971"/>
          </a:solidFill>
          <a:ln/>
        </p:spPr>
      </p:sp>
      <p:sp>
        <p:nvSpPr>
          <p:cNvPr id="47" name="Shape 45"/>
          <p:cNvSpPr/>
          <p:nvPr/>
        </p:nvSpPr>
        <p:spPr>
          <a:xfrm>
            <a:off x="2351037" y="4526280"/>
            <a:ext cx="268458" cy="320040"/>
          </a:xfrm>
          <a:prstGeom prst="rect">
            <a:avLst/>
          </a:prstGeom>
          <a:solidFill>
            <a:srgbClr val="164F73"/>
          </a:solidFill>
          <a:ln/>
        </p:spPr>
      </p:sp>
      <p:sp>
        <p:nvSpPr>
          <p:cNvPr id="48" name="Shape 46"/>
          <p:cNvSpPr/>
          <p:nvPr/>
        </p:nvSpPr>
        <p:spPr>
          <a:xfrm>
            <a:off x="2608522" y="4526280"/>
            <a:ext cx="268458" cy="320040"/>
          </a:xfrm>
          <a:prstGeom prst="rect">
            <a:avLst/>
          </a:prstGeom>
          <a:solidFill>
            <a:srgbClr val="155576"/>
          </a:solidFill>
          <a:ln/>
        </p:spPr>
      </p:sp>
      <p:sp>
        <p:nvSpPr>
          <p:cNvPr id="49" name="Shape 47"/>
          <p:cNvSpPr/>
          <p:nvPr/>
        </p:nvSpPr>
        <p:spPr>
          <a:xfrm>
            <a:off x="2866007" y="4526280"/>
            <a:ext cx="268458" cy="320040"/>
          </a:xfrm>
          <a:prstGeom prst="rect">
            <a:avLst/>
          </a:prstGeom>
          <a:solidFill>
            <a:srgbClr val="145B79"/>
          </a:solidFill>
          <a:ln/>
        </p:spPr>
      </p:sp>
      <p:sp>
        <p:nvSpPr>
          <p:cNvPr id="50" name="Shape 48"/>
          <p:cNvSpPr/>
          <p:nvPr/>
        </p:nvSpPr>
        <p:spPr>
          <a:xfrm>
            <a:off x="3123492" y="4526280"/>
            <a:ext cx="268458" cy="320040"/>
          </a:xfrm>
          <a:prstGeom prst="rect">
            <a:avLst/>
          </a:prstGeom>
          <a:solidFill>
            <a:srgbClr val="13607B"/>
          </a:solidFill>
          <a:ln/>
        </p:spPr>
      </p:sp>
      <p:sp>
        <p:nvSpPr>
          <p:cNvPr id="51" name="Shape 49"/>
          <p:cNvSpPr/>
          <p:nvPr/>
        </p:nvSpPr>
        <p:spPr>
          <a:xfrm>
            <a:off x="3380978" y="4526280"/>
            <a:ext cx="268458" cy="320040"/>
          </a:xfrm>
          <a:prstGeom prst="rect">
            <a:avLst/>
          </a:prstGeom>
          <a:solidFill>
            <a:srgbClr val="12667E"/>
          </a:solidFill>
          <a:ln/>
        </p:spPr>
      </p:sp>
      <p:sp>
        <p:nvSpPr>
          <p:cNvPr id="52" name="Shape 50"/>
          <p:cNvSpPr/>
          <p:nvPr/>
        </p:nvSpPr>
        <p:spPr>
          <a:xfrm>
            <a:off x="3638463" y="4526280"/>
            <a:ext cx="268458" cy="320040"/>
          </a:xfrm>
          <a:prstGeom prst="rect">
            <a:avLst/>
          </a:prstGeom>
          <a:solidFill>
            <a:srgbClr val="116C81"/>
          </a:solidFill>
          <a:ln/>
        </p:spPr>
      </p:sp>
      <p:sp>
        <p:nvSpPr>
          <p:cNvPr id="53" name="Shape 51"/>
          <p:cNvSpPr/>
          <p:nvPr/>
        </p:nvSpPr>
        <p:spPr>
          <a:xfrm>
            <a:off x="3895948" y="4526280"/>
            <a:ext cx="268458" cy="320040"/>
          </a:xfrm>
          <a:prstGeom prst="rect">
            <a:avLst/>
          </a:prstGeom>
          <a:solidFill>
            <a:srgbClr val="107283"/>
          </a:solidFill>
          <a:ln/>
        </p:spPr>
      </p:sp>
      <p:sp>
        <p:nvSpPr>
          <p:cNvPr id="54" name="Shape 52"/>
          <p:cNvSpPr/>
          <p:nvPr/>
        </p:nvSpPr>
        <p:spPr>
          <a:xfrm>
            <a:off x="4153433" y="4526280"/>
            <a:ext cx="268458" cy="320040"/>
          </a:xfrm>
          <a:prstGeom prst="rect">
            <a:avLst/>
          </a:prstGeom>
          <a:solidFill>
            <a:srgbClr val="0E7786"/>
          </a:solidFill>
          <a:ln/>
        </p:spPr>
      </p:sp>
      <p:sp>
        <p:nvSpPr>
          <p:cNvPr id="55" name="Shape 53"/>
          <p:cNvSpPr/>
          <p:nvPr/>
        </p:nvSpPr>
        <p:spPr>
          <a:xfrm>
            <a:off x="4410919" y="4526280"/>
            <a:ext cx="268458" cy="320040"/>
          </a:xfrm>
          <a:prstGeom prst="rect">
            <a:avLst/>
          </a:prstGeom>
          <a:solidFill>
            <a:srgbClr val="0D7D88"/>
          </a:solidFill>
          <a:ln/>
        </p:spPr>
      </p:sp>
      <p:sp>
        <p:nvSpPr>
          <p:cNvPr id="56" name="Shape 54"/>
          <p:cNvSpPr/>
          <p:nvPr/>
        </p:nvSpPr>
        <p:spPr>
          <a:xfrm>
            <a:off x="4668404" y="4526280"/>
            <a:ext cx="268458" cy="320040"/>
          </a:xfrm>
          <a:prstGeom prst="rect">
            <a:avLst/>
          </a:prstGeom>
          <a:solidFill>
            <a:srgbClr val="0C838B"/>
          </a:solidFill>
          <a:ln/>
        </p:spPr>
      </p:sp>
      <p:sp>
        <p:nvSpPr>
          <p:cNvPr id="57" name="Shape 55"/>
          <p:cNvSpPr/>
          <p:nvPr/>
        </p:nvSpPr>
        <p:spPr>
          <a:xfrm>
            <a:off x="4925889" y="4526280"/>
            <a:ext cx="268458" cy="320040"/>
          </a:xfrm>
          <a:prstGeom prst="rect">
            <a:avLst/>
          </a:prstGeom>
          <a:solidFill>
            <a:srgbClr val="0B898E"/>
          </a:solidFill>
          <a:ln/>
        </p:spPr>
      </p:sp>
      <p:sp>
        <p:nvSpPr>
          <p:cNvPr id="58" name="Shape 56"/>
          <p:cNvSpPr/>
          <p:nvPr/>
        </p:nvSpPr>
        <p:spPr>
          <a:xfrm>
            <a:off x="5183374" y="4526280"/>
            <a:ext cx="268458" cy="320040"/>
          </a:xfrm>
          <a:prstGeom prst="rect">
            <a:avLst/>
          </a:prstGeom>
          <a:solidFill>
            <a:srgbClr val="0A8E90"/>
          </a:solidFill>
          <a:ln/>
        </p:spPr>
      </p:sp>
      <p:sp>
        <p:nvSpPr>
          <p:cNvPr id="59" name="Shape 57"/>
          <p:cNvSpPr/>
          <p:nvPr/>
        </p:nvSpPr>
        <p:spPr>
          <a:xfrm>
            <a:off x="5440860" y="4526280"/>
            <a:ext cx="268458" cy="320040"/>
          </a:xfrm>
          <a:prstGeom prst="rect">
            <a:avLst/>
          </a:prstGeom>
          <a:solidFill>
            <a:srgbClr val="099493"/>
          </a:solidFill>
          <a:ln/>
        </p:spPr>
      </p:sp>
      <p:sp>
        <p:nvSpPr>
          <p:cNvPr id="60" name="Shape 58"/>
          <p:cNvSpPr/>
          <p:nvPr/>
        </p:nvSpPr>
        <p:spPr>
          <a:xfrm>
            <a:off x="5698345" y="4526280"/>
            <a:ext cx="268458" cy="320040"/>
          </a:xfrm>
          <a:prstGeom prst="rect">
            <a:avLst/>
          </a:prstGeom>
          <a:solidFill>
            <a:srgbClr val="089A96"/>
          </a:solidFill>
          <a:ln/>
        </p:spPr>
      </p:sp>
      <p:sp>
        <p:nvSpPr>
          <p:cNvPr id="61" name="Shape 59"/>
          <p:cNvSpPr/>
          <p:nvPr/>
        </p:nvSpPr>
        <p:spPr>
          <a:xfrm>
            <a:off x="5955830" y="4526280"/>
            <a:ext cx="268458" cy="320040"/>
          </a:xfrm>
          <a:prstGeom prst="rect">
            <a:avLst/>
          </a:prstGeom>
          <a:solidFill>
            <a:srgbClr val="07A098"/>
          </a:solidFill>
          <a:ln/>
        </p:spPr>
      </p:sp>
      <p:sp>
        <p:nvSpPr>
          <p:cNvPr id="62" name="Shape 60"/>
          <p:cNvSpPr/>
          <p:nvPr/>
        </p:nvSpPr>
        <p:spPr>
          <a:xfrm>
            <a:off x="6213315" y="4526280"/>
            <a:ext cx="268458" cy="320040"/>
          </a:xfrm>
          <a:prstGeom prst="rect">
            <a:avLst/>
          </a:prstGeom>
          <a:solidFill>
            <a:srgbClr val="06A59B"/>
          </a:solidFill>
          <a:ln/>
        </p:spPr>
      </p:sp>
      <p:sp>
        <p:nvSpPr>
          <p:cNvPr id="63" name="Shape 61"/>
          <p:cNvSpPr/>
          <p:nvPr/>
        </p:nvSpPr>
        <p:spPr>
          <a:xfrm>
            <a:off x="6470801" y="4526280"/>
            <a:ext cx="268458" cy="320040"/>
          </a:xfrm>
          <a:prstGeom prst="rect">
            <a:avLst/>
          </a:prstGeom>
          <a:solidFill>
            <a:srgbClr val="04AB9D"/>
          </a:solidFill>
          <a:ln/>
        </p:spPr>
      </p:sp>
      <p:sp>
        <p:nvSpPr>
          <p:cNvPr id="64" name="Shape 62"/>
          <p:cNvSpPr/>
          <p:nvPr/>
        </p:nvSpPr>
        <p:spPr>
          <a:xfrm>
            <a:off x="6728286" y="4526280"/>
            <a:ext cx="268458" cy="320040"/>
          </a:xfrm>
          <a:prstGeom prst="rect">
            <a:avLst/>
          </a:prstGeom>
          <a:solidFill>
            <a:srgbClr val="03B1A0"/>
          </a:solidFill>
          <a:ln/>
        </p:spPr>
      </p:sp>
      <p:sp>
        <p:nvSpPr>
          <p:cNvPr id="65" name="Shape 63"/>
          <p:cNvSpPr/>
          <p:nvPr/>
        </p:nvSpPr>
        <p:spPr>
          <a:xfrm>
            <a:off x="6985771" y="4526280"/>
            <a:ext cx="268458" cy="320040"/>
          </a:xfrm>
          <a:prstGeom prst="rect">
            <a:avLst/>
          </a:prstGeom>
          <a:solidFill>
            <a:srgbClr val="02B7A3"/>
          </a:solidFill>
          <a:ln/>
        </p:spPr>
      </p:sp>
      <p:sp>
        <p:nvSpPr>
          <p:cNvPr id="66" name="Shape 64"/>
          <p:cNvSpPr/>
          <p:nvPr/>
        </p:nvSpPr>
        <p:spPr>
          <a:xfrm>
            <a:off x="7243256" y="4526280"/>
            <a:ext cx="268458" cy="320040"/>
          </a:xfrm>
          <a:prstGeom prst="rect">
            <a:avLst/>
          </a:prstGeom>
          <a:solidFill>
            <a:srgbClr val="01BCA5"/>
          </a:solidFill>
          <a:ln/>
        </p:spPr>
      </p:sp>
      <p:sp>
        <p:nvSpPr>
          <p:cNvPr id="67" name="Shape 65"/>
          <p:cNvSpPr/>
          <p:nvPr/>
        </p:nvSpPr>
        <p:spPr>
          <a:xfrm>
            <a:off x="7500742" y="4526280"/>
            <a:ext cx="268458" cy="320040"/>
          </a:xfrm>
          <a:prstGeom prst="rect">
            <a:avLst/>
          </a:prstGeom>
          <a:solidFill>
            <a:srgbClr val="00C2A8"/>
          </a:solidFill>
          <a:ln/>
        </p:spPr>
      </p:sp>
      <p:sp>
        <p:nvSpPr>
          <p:cNvPr id="68" name="Text 66"/>
          <p:cNvSpPr/>
          <p:nvPr/>
        </p:nvSpPr>
        <p:spPr>
          <a:xfrm>
            <a:off x="548640" y="5212080"/>
            <a:ext cx="7315200" cy="320040"/>
          </a:xfrm>
          <a:prstGeom prst="rect">
            <a:avLst/>
          </a:prstGeom>
          <a:noFill/>
          <a:ln/>
        </p:spPr>
        <p:txBody>
          <a:bodyPr wrap="square" lIns="0" tIns="0" rIns="0" bIns="0" rtlCol="0" anchor="b"/>
          <a:lstStyle/>
          <a:p>
            <a:pPr indent="0" marL="0">
              <a:buNone/>
            </a:pPr>
            <a:r>
              <a:rPr lang="en-US" sz="1450" b="1" dirty="0">
                <a:solidFill>
                  <a:srgbClr val="1B1F2E"/>
                </a:solidFill>
                <a:latin typeface="Cambria" pitchFamily="34" charset="0"/>
                <a:ea typeface="Cambria" pitchFamily="34" charset="-122"/>
                <a:cs typeface="Cambria" pitchFamily="34" charset="-120"/>
              </a:rPr>
              <a:t>Cobalt &amp; Vale</a:t>
            </a:r>
            <a:endParaRPr lang="en-US" sz="1450" dirty="0"/>
          </a:p>
        </p:txBody>
      </p:sp>
      <p:sp>
        <p:nvSpPr>
          <p:cNvPr id="69" name="Text 67"/>
          <p:cNvSpPr/>
          <p:nvPr/>
        </p:nvSpPr>
        <p:spPr>
          <a:xfrm>
            <a:off x="8686800" y="5212080"/>
            <a:ext cx="2953512" cy="320040"/>
          </a:xfrm>
          <a:prstGeom prst="rect">
            <a:avLst/>
          </a:prstGeom>
          <a:noFill/>
          <a:ln/>
        </p:spPr>
        <p:txBody>
          <a:bodyPr wrap="square" lIns="0" tIns="0" rIns="0" bIns="0" rtlCol="0" anchor="b"/>
          <a:lstStyle/>
          <a:p>
            <a:pPr algn="r" indent="0" marL="0">
              <a:buNone/>
            </a:pPr>
            <a:r>
              <a:rPr lang="en-US" sz="1400" b="1" dirty="0">
                <a:solidFill>
                  <a:srgbClr val="00C2A8"/>
                </a:solidFill>
                <a:latin typeface="Calibri" pitchFamily="34" charset="0"/>
                <a:ea typeface="Calibri" pitchFamily="34" charset="-122"/>
                <a:cs typeface="Calibri" pitchFamily="34" charset="-120"/>
              </a:rPr>
              <a:t>90 / 100</a:t>
            </a:r>
            <a:endParaRPr lang="en-US" sz="1400" dirty="0"/>
          </a:p>
        </p:txBody>
      </p:sp>
      <p:sp>
        <p:nvSpPr>
          <p:cNvPr id="70" name="Shape 68"/>
          <p:cNvSpPr/>
          <p:nvPr/>
        </p:nvSpPr>
        <p:spPr>
          <a:xfrm>
            <a:off x="548640" y="5577840"/>
            <a:ext cx="11091672" cy="320040"/>
          </a:xfrm>
          <a:prstGeom prst="roundRect">
            <a:avLst>
              <a:gd name="adj" fmla="val 17143"/>
            </a:avLst>
          </a:prstGeom>
          <a:solidFill>
            <a:srgbClr val="E1E6F0"/>
          </a:solidFill>
          <a:ln/>
        </p:spPr>
      </p:sp>
      <p:sp>
        <p:nvSpPr>
          <p:cNvPr id="71" name="Shape 69"/>
          <p:cNvSpPr/>
          <p:nvPr/>
        </p:nvSpPr>
        <p:spPr>
          <a:xfrm>
            <a:off x="548640" y="5577840"/>
            <a:ext cx="367491" cy="320040"/>
          </a:xfrm>
          <a:prstGeom prst="rect">
            <a:avLst/>
          </a:prstGeom>
          <a:solidFill>
            <a:srgbClr val="1E2761"/>
          </a:solidFill>
          <a:ln/>
        </p:spPr>
      </p:sp>
      <p:sp>
        <p:nvSpPr>
          <p:cNvPr id="72" name="Shape 70"/>
          <p:cNvSpPr/>
          <p:nvPr/>
        </p:nvSpPr>
        <p:spPr>
          <a:xfrm>
            <a:off x="905158" y="5577840"/>
            <a:ext cx="367491" cy="320040"/>
          </a:xfrm>
          <a:prstGeom prst="rect">
            <a:avLst/>
          </a:prstGeom>
          <a:solidFill>
            <a:srgbClr val="1D2D64"/>
          </a:solidFill>
          <a:ln/>
        </p:spPr>
      </p:sp>
      <p:sp>
        <p:nvSpPr>
          <p:cNvPr id="73" name="Shape 71"/>
          <p:cNvSpPr/>
          <p:nvPr/>
        </p:nvSpPr>
        <p:spPr>
          <a:xfrm>
            <a:off x="1261676" y="5577840"/>
            <a:ext cx="367491" cy="320040"/>
          </a:xfrm>
          <a:prstGeom prst="rect">
            <a:avLst/>
          </a:prstGeom>
          <a:solidFill>
            <a:srgbClr val="1C3266"/>
          </a:solidFill>
          <a:ln/>
        </p:spPr>
      </p:sp>
      <p:sp>
        <p:nvSpPr>
          <p:cNvPr id="74" name="Shape 72"/>
          <p:cNvSpPr/>
          <p:nvPr/>
        </p:nvSpPr>
        <p:spPr>
          <a:xfrm>
            <a:off x="1618194" y="5577840"/>
            <a:ext cx="367491" cy="320040"/>
          </a:xfrm>
          <a:prstGeom prst="rect">
            <a:avLst/>
          </a:prstGeom>
          <a:solidFill>
            <a:srgbClr val="1B3869"/>
          </a:solidFill>
          <a:ln/>
        </p:spPr>
      </p:sp>
      <p:sp>
        <p:nvSpPr>
          <p:cNvPr id="75" name="Shape 73"/>
          <p:cNvSpPr/>
          <p:nvPr/>
        </p:nvSpPr>
        <p:spPr>
          <a:xfrm>
            <a:off x="1974712" y="5577840"/>
            <a:ext cx="367491" cy="320040"/>
          </a:xfrm>
          <a:prstGeom prst="rect">
            <a:avLst/>
          </a:prstGeom>
          <a:solidFill>
            <a:srgbClr val="1A3E6C"/>
          </a:solidFill>
          <a:ln/>
        </p:spPr>
      </p:sp>
      <p:sp>
        <p:nvSpPr>
          <p:cNvPr id="76" name="Shape 74"/>
          <p:cNvSpPr/>
          <p:nvPr/>
        </p:nvSpPr>
        <p:spPr>
          <a:xfrm>
            <a:off x="2331230" y="5577840"/>
            <a:ext cx="367491" cy="320040"/>
          </a:xfrm>
          <a:prstGeom prst="rect">
            <a:avLst/>
          </a:prstGeom>
          <a:solidFill>
            <a:srgbClr val="18446E"/>
          </a:solidFill>
          <a:ln/>
        </p:spPr>
      </p:sp>
      <p:sp>
        <p:nvSpPr>
          <p:cNvPr id="77" name="Shape 75"/>
          <p:cNvSpPr/>
          <p:nvPr/>
        </p:nvSpPr>
        <p:spPr>
          <a:xfrm>
            <a:off x="2687748" y="5577840"/>
            <a:ext cx="367491" cy="320040"/>
          </a:xfrm>
          <a:prstGeom prst="rect">
            <a:avLst/>
          </a:prstGeom>
          <a:solidFill>
            <a:srgbClr val="174971"/>
          </a:solidFill>
          <a:ln/>
        </p:spPr>
      </p:sp>
      <p:sp>
        <p:nvSpPr>
          <p:cNvPr id="78" name="Shape 76"/>
          <p:cNvSpPr/>
          <p:nvPr/>
        </p:nvSpPr>
        <p:spPr>
          <a:xfrm>
            <a:off x="3044266" y="5577840"/>
            <a:ext cx="367491" cy="320040"/>
          </a:xfrm>
          <a:prstGeom prst="rect">
            <a:avLst/>
          </a:prstGeom>
          <a:solidFill>
            <a:srgbClr val="164F73"/>
          </a:solidFill>
          <a:ln/>
        </p:spPr>
      </p:sp>
      <p:sp>
        <p:nvSpPr>
          <p:cNvPr id="79" name="Shape 77"/>
          <p:cNvSpPr/>
          <p:nvPr/>
        </p:nvSpPr>
        <p:spPr>
          <a:xfrm>
            <a:off x="3400784" y="5577840"/>
            <a:ext cx="367491" cy="320040"/>
          </a:xfrm>
          <a:prstGeom prst="rect">
            <a:avLst/>
          </a:prstGeom>
          <a:solidFill>
            <a:srgbClr val="155576"/>
          </a:solidFill>
          <a:ln/>
        </p:spPr>
      </p:sp>
      <p:sp>
        <p:nvSpPr>
          <p:cNvPr id="80" name="Shape 78"/>
          <p:cNvSpPr/>
          <p:nvPr/>
        </p:nvSpPr>
        <p:spPr>
          <a:xfrm>
            <a:off x="3757302" y="5577840"/>
            <a:ext cx="367491" cy="320040"/>
          </a:xfrm>
          <a:prstGeom prst="rect">
            <a:avLst/>
          </a:prstGeom>
          <a:solidFill>
            <a:srgbClr val="145B79"/>
          </a:solidFill>
          <a:ln/>
        </p:spPr>
      </p:sp>
      <p:sp>
        <p:nvSpPr>
          <p:cNvPr id="81" name="Shape 79"/>
          <p:cNvSpPr/>
          <p:nvPr/>
        </p:nvSpPr>
        <p:spPr>
          <a:xfrm>
            <a:off x="4113820" y="5577840"/>
            <a:ext cx="367491" cy="320040"/>
          </a:xfrm>
          <a:prstGeom prst="rect">
            <a:avLst/>
          </a:prstGeom>
          <a:solidFill>
            <a:srgbClr val="13607B"/>
          </a:solidFill>
          <a:ln/>
        </p:spPr>
      </p:sp>
      <p:sp>
        <p:nvSpPr>
          <p:cNvPr id="82" name="Shape 80"/>
          <p:cNvSpPr/>
          <p:nvPr/>
        </p:nvSpPr>
        <p:spPr>
          <a:xfrm>
            <a:off x="4470338" y="5577840"/>
            <a:ext cx="367491" cy="320040"/>
          </a:xfrm>
          <a:prstGeom prst="rect">
            <a:avLst/>
          </a:prstGeom>
          <a:solidFill>
            <a:srgbClr val="12667E"/>
          </a:solidFill>
          <a:ln/>
        </p:spPr>
      </p:sp>
      <p:sp>
        <p:nvSpPr>
          <p:cNvPr id="83" name="Shape 81"/>
          <p:cNvSpPr/>
          <p:nvPr/>
        </p:nvSpPr>
        <p:spPr>
          <a:xfrm>
            <a:off x="4826856" y="5577840"/>
            <a:ext cx="367491" cy="320040"/>
          </a:xfrm>
          <a:prstGeom prst="rect">
            <a:avLst/>
          </a:prstGeom>
          <a:solidFill>
            <a:srgbClr val="116C81"/>
          </a:solidFill>
          <a:ln/>
        </p:spPr>
      </p:sp>
      <p:sp>
        <p:nvSpPr>
          <p:cNvPr id="84" name="Shape 82"/>
          <p:cNvSpPr/>
          <p:nvPr/>
        </p:nvSpPr>
        <p:spPr>
          <a:xfrm>
            <a:off x="5183374" y="5577840"/>
            <a:ext cx="367491" cy="320040"/>
          </a:xfrm>
          <a:prstGeom prst="rect">
            <a:avLst/>
          </a:prstGeom>
          <a:solidFill>
            <a:srgbClr val="107283"/>
          </a:solidFill>
          <a:ln/>
        </p:spPr>
      </p:sp>
      <p:sp>
        <p:nvSpPr>
          <p:cNvPr id="85" name="Shape 83"/>
          <p:cNvSpPr/>
          <p:nvPr/>
        </p:nvSpPr>
        <p:spPr>
          <a:xfrm>
            <a:off x="5539892" y="5577840"/>
            <a:ext cx="367491" cy="320040"/>
          </a:xfrm>
          <a:prstGeom prst="rect">
            <a:avLst/>
          </a:prstGeom>
          <a:solidFill>
            <a:srgbClr val="0E7786"/>
          </a:solidFill>
          <a:ln/>
        </p:spPr>
      </p:sp>
      <p:sp>
        <p:nvSpPr>
          <p:cNvPr id="86" name="Shape 84"/>
          <p:cNvSpPr/>
          <p:nvPr/>
        </p:nvSpPr>
        <p:spPr>
          <a:xfrm>
            <a:off x="5896410" y="5577840"/>
            <a:ext cx="367491" cy="320040"/>
          </a:xfrm>
          <a:prstGeom prst="rect">
            <a:avLst/>
          </a:prstGeom>
          <a:solidFill>
            <a:srgbClr val="0D7D88"/>
          </a:solidFill>
          <a:ln/>
        </p:spPr>
      </p:sp>
      <p:sp>
        <p:nvSpPr>
          <p:cNvPr id="87" name="Shape 85"/>
          <p:cNvSpPr/>
          <p:nvPr/>
        </p:nvSpPr>
        <p:spPr>
          <a:xfrm>
            <a:off x="6252928" y="5577840"/>
            <a:ext cx="367491" cy="320040"/>
          </a:xfrm>
          <a:prstGeom prst="rect">
            <a:avLst/>
          </a:prstGeom>
          <a:solidFill>
            <a:srgbClr val="0C838B"/>
          </a:solidFill>
          <a:ln/>
        </p:spPr>
      </p:sp>
      <p:sp>
        <p:nvSpPr>
          <p:cNvPr id="88" name="Shape 86"/>
          <p:cNvSpPr/>
          <p:nvPr/>
        </p:nvSpPr>
        <p:spPr>
          <a:xfrm>
            <a:off x="6609446" y="5577840"/>
            <a:ext cx="367491" cy="320040"/>
          </a:xfrm>
          <a:prstGeom prst="rect">
            <a:avLst/>
          </a:prstGeom>
          <a:solidFill>
            <a:srgbClr val="0B898E"/>
          </a:solidFill>
          <a:ln/>
        </p:spPr>
      </p:sp>
      <p:sp>
        <p:nvSpPr>
          <p:cNvPr id="89" name="Shape 87"/>
          <p:cNvSpPr/>
          <p:nvPr/>
        </p:nvSpPr>
        <p:spPr>
          <a:xfrm>
            <a:off x="6965965" y="5577840"/>
            <a:ext cx="367491" cy="320040"/>
          </a:xfrm>
          <a:prstGeom prst="rect">
            <a:avLst/>
          </a:prstGeom>
          <a:solidFill>
            <a:srgbClr val="0A8E90"/>
          </a:solidFill>
          <a:ln/>
        </p:spPr>
      </p:sp>
      <p:sp>
        <p:nvSpPr>
          <p:cNvPr id="90" name="Shape 88"/>
          <p:cNvSpPr/>
          <p:nvPr/>
        </p:nvSpPr>
        <p:spPr>
          <a:xfrm>
            <a:off x="7322483" y="5577840"/>
            <a:ext cx="367491" cy="320040"/>
          </a:xfrm>
          <a:prstGeom prst="rect">
            <a:avLst/>
          </a:prstGeom>
          <a:solidFill>
            <a:srgbClr val="099493"/>
          </a:solidFill>
          <a:ln/>
        </p:spPr>
      </p:sp>
      <p:sp>
        <p:nvSpPr>
          <p:cNvPr id="91" name="Shape 89"/>
          <p:cNvSpPr/>
          <p:nvPr/>
        </p:nvSpPr>
        <p:spPr>
          <a:xfrm>
            <a:off x="7679001" y="5577840"/>
            <a:ext cx="367491" cy="320040"/>
          </a:xfrm>
          <a:prstGeom prst="rect">
            <a:avLst/>
          </a:prstGeom>
          <a:solidFill>
            <a:srgbClr val="089A96"/>
          </a:solidFill>
          <a:ln/>
        </p:spPr>
      </p:sp>
      <p:sp>
        <p:nvSpPr>
          <p:cNvPr id="92" name="Shape 90"/>
          <p:cNvSpPr/>
          <p:nvPr/>
        </p:nvSpPr>
        <p:spPr>
          <a:xfrm>
            <a:off x="8035519" y="5577840"/>
            <a:ext cx="367491" cy="320040"/>
          </a:xfrm>
          <a:prstGeom prst="rect">
            <a:avLst/>
          </a:prstGeom>
          <a:solidFill>
            <a:srgbClr val="07A098"/>
          </a:solidFill>
          <a:ln/>
        </p:spPr>
      </p:sp>
      <p:sp>
        <p:nvSpPr>
          <p:cNvPr id="93" name="Shape 91"/>
          <p:cNvSpPr/>
          <p:nvPr/>
        </p:nvSpPr>
        <p:spPr>
          <a:xfrm>
            <a:off x="8392037" y="5577840"/>
            <a:ext cx="367491" cy="320040"/>
          </a:xfrm>
          <a:prstGeom prst="rect">
            <a:avLst/>
          </a:prstGeom>
          <a:solidFill>
            <a:srgbClr val="06A59B"/>
          </a:solidFill>
          <a:ln/>
        </p:spPr>
      </p:sp>
      <p:sp>
        <p:nvSpPr>
          <p:cNvPr id="94" name="Shape 92"/>
          <p:cNvSpPr/>
          <p:nvPr/>
        </p:nvSpPr>
        <p:spPr>
          <a:xfrm>
            <a:off x="8748555" y="5577840"/>
            <a:ext cx="367491" cy="320040"/>
          </a:xfrm>
          <a:prstGeom prst="rect">
            <a:avLst/>
          </a:prstGeom>
          <a:solidFill>
            <a:srgbClr val="04AB9D"/>
          </a:solidFill>
          <a:ln/>
        </p:spPr>
      </p:sp>
      <p:sp>
        <p:nvSpPr>
          <p:cNvPr id="95" name="Shape 93"/>
          <p:cNvSpPr/>
          <p:nvPr/>
        </p:nvSpPr>
        <p:spPr>
          <a:xfrm>
            <a:off x="9105073" y="5577840"/>
            <a:ext cx="367491" cy="320040"/>
          </a:xfrm>
          <a:prstGeom prst="rect">
            <a:avLst/>
          </a:prstGeom>
          <a:solidFill>
            <a:srgbClr val="03B1A0"/>
          </a:solidFill>
          <a:ln/>
        </p:spPr>
      </p:sp>
      <p:sp>
        <p:nvSpPr>
          <p:cNvPr id="96" name="Shape 94"/>
          <p:cNvSpPr/>
          <p:nvPr/>
        </p:nvSpPr>
        <p:spPr>
          <a:xfrm>
            <a:off x="9461591" y="5577840"/>
            <a:ext cx="367491" cy="320040"/>
          </a:xfrm>
          <a:prstGeom prst="rect">
            <a:avLst/>
          </a:prstGeom>
          <a:solidFill>
            <a:srgbClr val="02B7A3"/>
          </a:solidFill>
          <a:ln/>
        </p:spPr>
      </p:sp>
      <p:sp>
        <p:nvSpPr>
          <p:cNvPr id="97" name="Shape 95"/>
          <p:cNvSpPr/>
          <p:nvPr/>
        </p:nvSpPr>
        <p:spPr>
          <a:xfrm>
            <a:off x="9818109" y="5577840"/>
            <a:ext cx="367491" cy="320040"/>
          </a:xfrm>
          <a:prstGeom prst="rect">
            <a:avLst/>
          </a:prstGeom>
          <a:solidFill>
            <a:srgbClr val="01BCA5"/>
          </a:solidFill>
          <a:ln/>
        </p:spPr>
      </p:sp>
      <p:sp>
        <p:nvSpPr>
          <p:cNvPr id="98" name="Shape 96"/>
          <p:cNvSpPr/>
          <p:nvPr/>
        </p:nvSpPr>
        <p:spPr>
          <a:xfrm>
            <a:off x="10174627" y="5577840"/>
            <a:ext cx="367491" cy="320040"/>
          </a:xfrm>
          <a:prstGeom prst="rect">
            <a:avLst/>
          </a:prstGeom>
          <a:solidFill>
            <a:srgbClr val="00C2A8"/>
          </a:solidFill>
          <a:ln/>
        </p:spPr>
      </p:sp>
      <p:sp>
        <p:nvSpPr>
          <p:cNvPr id="99" name="Text 9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100" name="Text 9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Adapt the CRM to Your Business, Not the Other Way Around</a:t>
            </a:r>
            <a:endParaRPr lang="en-US" sz="3200" dirty="0"/>
          </a:p>
        </p:txBody>
      </p:sp>
      <p:sp>
        <p:nvSpPr>
          <p:cNvPr id="3" name="Shape 1"/>
          <p:cNvSpPr/>
          <p:nvPr/>
        </p:nvSpPr>
        <p:spPr>
          <a:xfrm>
            <a:off x="457200" y="1554480"/>
            <a:ext cx="3587496" cy="1737360"/>
          </a:xfrm>
          <a:prstGeom prst="roundRect">
            <a:avLst>
              <a:gd name="adj" fmla="val 4737"/>
            </a:avLst>
          </a:prstGeom>
          <a:solidFill>
            <a:srgbClr val="F4F6FB"/>
          </a:solidFill>
          <a:ln w="12700">
            <a:solidFill>
              <a:srgbClr val="E1E6F0"/>
            </a:solidFill>
            <a:prstDash val="solid"/>
          </a:ln>
        </p:spPr>
      </p:sp>
      <p:sp>
        <p:nvSpPr>
          <p:cNvPr id="4" name="Shape 2"/>
          <p:cNvSpPr/>
          <p:nvPr/>
        </p:nvSpPr>
        <p:spPr>
          <a:xfrm>
            <a:off x="685800" y="1810512"/>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crm_deck/icons/layers_white.png">    </p:cNvPr>
          <p:cNvPicPr>
            <a:picLocks noChangeAspect="1"/>
          </p:cNvPicPr>
          <p:nvPr/>
        </p:nvPicPr>
        <p:blipFill>
          <a:blip r:embed="rId1"/>
          <a:stretch>
            <a:fillRect/>
          </a:stretch>
        </p:blipFill>
        <p:spPr>
          <a:xfrm>
            <a:off x="795528" y="1920240"/>
            <a:ext cx="237744" cy="237744"/>
          </a:xfrm>
          <a:prstGeom prst="rect">
            <a:avLst/>
          </a:prstGeom>
        </p:spPr>
      </p:pic>
      <p:sp>
        <p:nvSpPr>
          <p:cNvPr id="6" name="Text 3"/>
          <p:cNvSpPr/>
          <p:nvPr/>
        </p:nvSpPr>
        <p:spPr>
          <a:xfrm>
            <a:off x="1325880" y="1783080"/>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Text</a:t>
            </a:r>
            <a:endParaRPr lang="en-US" sz="1600" dirty="0"/>
          </a:p>
        </p:txBody>
      </p:sp>
      <p:sp>
        <p:nvSpPr>
          <p:cNvPr id="7" name="Text 4"/>
          <p:cNvSpPr/>
          <p:nvPr/>
        </p:nvSpPr>
        <p:spPr>
          <a:xfrm>
            <a:off x="685800" y="2450592"/>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Free-form notes or identifiers</a:t>
            </a:r>
            <a:endParaRPr lang="en-US" sz="1200" dirty="0"/>
          </a:p>
        </p:txBody>
      </p:sp>
      <p:sp>
        <p:nvSpPr>
          <p:cNvPr id="8" name="Shape 5"/>
          <p:cNvSpPr/>
          <p:nvPr/>
        </p:nvSpPr>
        <p:spPr>
          <a:xfrm>
            <a:off x="4300728" y="1554480"/>
            <a:ext cx="3587496" cy="1737360"/>
          </a:xfrm>
          <a:prstGeom prst="roundRect">
            <a:avLst>
              <a:gd name="adj" fmla="val 4737"/>
            </a:avLst>
          </a:prstGeom>
          <a:solidFill>
            <a:srgbClr val="F4F6FB"/>
          </a:solidFill>
          <a:ln w="12700">
            <a:solidFill>
              <a:srgbClr val="E1E6F0"/>
            </a:solidFill>
            <a:prstDash val="solid"/>
          </a:ln>
        </p:spPr>
      </p:sp>
      <p:sp>
        <p:nvSpPr>
          <p:cNvPr id="9" name="Shape 6"/>
          <p:cNvSpPr/>
          <p:nvPr/>
        </p:nvSpPr>
        <p:spPr>
          <a:xfrm>
            <a:off x="4529328" y="1810512"/>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crm_deck/icons/trending_white.png">    </p:cNvPr>
          <p:cNvPicPr>
            <a:picLocks noChangeAspect="1"/>
          </p:cNvPicPr>
          <p:nvPr/>
        </p:nvPicPr>
        <p:blipFill>
          <a:blip r:embed="rId2"/>
          <a:stretch>
            <a:fillRect/>
          </a:stretch>
        </p:blipFill>
        <p:spPr>
          <a:xfrm>
            <a:off x="4639056" y="1920240"/>
            <a:ext cx="237744" cy="237744"/>
          </a:xfrm>
          <a:prstGeom prst="rect">
            <a:avLst/>
          </a:prstGeom>
        </p:spPr>
      </p:pic>
      <p:sp>
        <p:nvSpPr>
          <p:cNvPr id="11" name="Text 7"/>
          <p:cNvSpPr/>
          <p:nvPr/>
        </p:nvSpPr>
        <p:spPr>
          <a:xfrm>
            <a:off x="5169408" y="1783080"/>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Number</a:t>
            </a:r>
            <a:endParaRPr lang="en-US" sz="1600" dirty="0"/>
          </a:p>
        </p:txBody>
      </p:sp>
      <p:sp>
        <p:nvSpPr>
          <p:cNvPr id="12" name="Text 8"/>
          <p:cNvSpPr/>
          <p:nvPr/>
        </p:nvSpPr>
        <p:spPr>
          <a:xfrm>
            <a:off x="4529328" y="2450592"/>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Quantities, scores, custom metrics</a:t>
            </a:r>
            <a:endParaRPr lang="en-US" sz="1200" dirty="0"/>
          </a:p>
        </p:txBody>
      </p:sp>
      <p:sp>
        <p:nvSpPr>
          <p:cNvPr id="13" name="Shape 9"/>
          <p:cNvSpPr/>
          <p:nvPr/>
        </p:nvSpPr>
        <p:spPr>
          <a:xfrm>
            <a:off x="8144256" y="1554480"/>
            <a:ext cx="3587496" cy="1737360"/>
          </a:xfrm>
          <a:prstGeom prst="roundRect">
            <a:avLst>
              <a:gd name="adj" fmla="val 4737"/>
            </a:avLst>
          </a:prstGeom>
          <a:solidFill>
            <a:srgbClr val="F4F6FB"/>
          </a:solidFill>
          <a:ln w="12700">
            <a:solidFill>
              <a:srgbClr val="E1E6F0"/>
            </a:solidFill>
            <a:prstDash val="solid"/>
          </a:ln>
        </p:spPr>
      </p:sp>
      <p:sp>
        <p:nvSpPr>
          <p:cNvPr id="14" name="Shape 10"/>
          <p:cNvSpPr/>
          <p:nvPr/>
        </p:nvSpPr>
        <p:spPr>
          <a:xfrm>
            <a:off x="8372856" y="1810512"/>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crm_deck/icons/sliders_white.png">    </p:cNvPr>
          <p:cNvPicPr>
            <a:picLocks noChangeAspect="1"/>
          </p:cNvPicPr>
          <p:nvPr/>
        </p:nvPicPr>
        <p:blipFill>
          <a:blip r:embed="rId3"/>
          <a:stretch>
            <a:fillRect/>
          </a:stretch>
        </p:blipFill>
        <p:spPr>
          <a:xfrm>
            <a:off x="8482584" y="1920240"/>
            <a:ext cx="237744" cy="237744"/>
          </a:xfrm>
          <a:prstGeom prst="rect">
            <a:avLst/>
          </a:prstGeom>
        </p:spPr>
      </p:pic>
      <p:sp>
        <p:nvSpPr>
          <p:cNvPr id="16" name="Text 11"/>
          <p:cNvSpPr/>
          <p:nvPr/>
        </p:nvSpPr>
        <p:spPr>
          <a:xfrm>
            <a:off x="9012936" y="1783080"/>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Select</a:t>
            </a:r>
            <a:endParaRPr lang="en-US" sz="1600" dirty="0"/>
          </a:p>
        </p:txBody>
      </p:sp>
      <p:sp>
        <p:nvSpPr>
          <p:cNvPr id="17" name="Text 12"/>
          <p:cNvSpPr/>
          <p:nvPr/>
        </p:nvSpPr>
        <p:spPr>
          <a:xfrm>
            <a:off x="8372856" y="2450592"/>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Dropdown categories you define</a:t>
            </a:r>
            <a:endParaRPr lang="en-US" sz="1200" dirty="0"/>
          </a:p>
        </p:txBody>
      </p:sp>
      <p:sp>
        <p:nvSpPr>
          <p:cNvPr id="18" name="Shape 13"/>
          <p:cNvSpPr/>
          <p:nvPr/>
        </p:nvSpPr>
        <p:spPr>
          <a:xfrm>
            <a:off x="457200" y="3547872"/>
            <a:ext cx="3587496" cy="1737360"/>
          </a:xfrm>
          <a:prstGeom prst="roundRect">
            <a:avLst>
              <a:gd name="adj" fmla="val 4737"/>
            </a:avLst>
          </a:prstGeom>
          <a:solidFill>
            <a:srgbClr val="F4F6FB"/>
          </a:solidFill>
          <a:ln w="12700">
            <a:solidFill>
              <a:srgbClr val="E1E6F0"/>
            </a:solidFill>
            <a:prstDash val="solid"/>
          </a:ln>
        </p:spPr>
      </p:sp>
      <p:sp>
        <p:nvSpPr>
          <p:cNvPr id="19" name="Shape 14"/>
          <p:cNvSpPr/>
          <p:nvPr/>
        </p:nvSpPr>
        <p:spPr>
          <a:xfrm>
            <a:off x="685800" y="3803904"/>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crm_deck/icons/target_white.png">    </p:cNvPr>
          <p:cNvPicPr>
            <a:picLocks noChangeAspect="1"/>
          </p:cNvPicPr>
          <p:nvPr/>
        </p:nvPicPr>
        <p:blipFill>
          <a:blip r:embed="rId4"/>
          <a:stretch>
            <a:fillRect/>
          </a:stretch>
        </p:blipFill>
        <p:spPr>
          <a:xfrm>
            <a:off x="795528" y="3913632"/>
            <a:ext cx="237744" cy="237744"/>
          </a:xfrm>
          <a:prstGeom prst="rect">
            <a:avLst/>
          </a:prstGeom>
        </p:spPr>
      </p:pic>
      <p:sp>
        <p:nvSpPr>
          <p:cNvPr id="21" name="Text 15"/>
          <p:cNvSpPr/>
          <p:nvPr/>
        </p:nvSpPr>
        <p:spPr>
          <a:xfrm>
            <a:off x="1325880" y="3776472"/>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Rating</a:t>
            </a:r>
            <a:endParaRPr lang="en-US" sz="1600" dirty="0"/>
          </a:p>
        </p:txBody>
      </p:sp>
      <p:sp>
        <p:nvSpPr>
          <p:cNvPr id="22" name="Text 16"/>
          <p:cNvSpPr/>
          <p:nvPr/>
        </p:nvSpPr>
        <p:spPr>
          <a:xfrm>
            <a:off x="685800" y="4443984"/>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1–5 style scoring</a:t>
            </a:r>
            <a:endParaRPr lang="en-US" sz="1200" dirty="0"/>
          </a:p>
        </p:txBody>
      </p:sp>
      <p:sp>
        <p:nvSpPr>
          <p:cNvPr id="23" name="Shape 17"/>
          <p:cNvSpPr/>
          <p:nvPr/>
        </p:nvSpPr>
        <p:spPr>
          <a:xfrm>
            <a:off x="4300728" y="3547872"/>
            <a:ext cx="3587496" cy="1737360"/>
          </a:xfrm>
          <a:prstGeom prst="roundRect">
            <a:avLst>
              <a:gd name="adj" fmla="val 4737"/>
            </a:avLst>
          </a:prstGeom>
          <a:solidFill>
            <a:srgbClr val="F4F6FB"/>
          </a:solidFill>
          <a:ln w="12700">
            <a:solidFill>
              <a:srgbClr val="E1E6F0"/>
            </a:solidFill>
            <a:prstDash val="solid"/>
          </a:ln>
        </p:spPr>
      </p:sp>
      <p:sp>
        <p:nvSpPr>
          <p:cNvPr id="24" name="Shape 18"/>
          <p:cNvSpPr/>
          <p:nvPr/>
        </p:nvSpPr>
        <p:spPr>
          <a:xfrm>
            <a:off x="4529328" y="3803904"/>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crm_deck/icons/clock_white.png">    </p:cNvPr>
          <p:cNvPicPr>
            <a:picLocks noChangeAspect="1"/>
          </p:cNvPicPr>
          <p:nvPr/>
        </p:nvPicPr>
        <p:blipFill>
          <a:blip r:embed="rId5"/>
          <a:stretch>
            <a:fillRect/>
          </a:stretch>
        </p:blipFill>
        <p:spPr>
          <a:xfrm>
            <a:off x="4639056" y="3913632"/>
            <a:ext cx="237744" cy="237744"/>
          </a:xfrm>
          <a:prstGeom prst="rect">
            <a:avLst/>
          </a:prstGeom>
        </p:spPr>
      </p:pic>
      <p:sp>
        <p:nvSpPr>
          <p:cNvPr id="26" name="Text 19"/>
          <p:cNvSpPr/>
          <p:nvPr/>
        </p:nvSpPr>
        <p:spPr>
          <a:xfrm>
            <a:off x="5169408" y="3776472"/>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Date</a:t>
            </a:r>
            <a:endParaRPr lang="en-US" sz="1600" dirty="0"/>
          </a:p>
        </p:txBody>
      </p:sp>
      <p:sp>
        <p:nvSpPr>
          <p:cNvPr id="27" name="Text 20"/>
          <p:cNvSpPr/>
          <p:nvPr/>
        </p:nvSpPr>
        <p:spPr>
          <a:xfrm>
            <a:off x="4529328" y="4443984"/>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Custom milestones or deadlines</a:t>
            </a:r>
            <a:endParaRPr lang="en-US" sz="1200" dirty="0"/>
          </a:p>
        </p:txBody>
      </p:sp>
      <p:sp>
        <p:nvSpPr>
          <p:cNvPr id="28" name="Shape 21"/>
          <p:cNvSpPr/>
          <p:nvPr/>
        </p:nvSpPr>
        <p:spPr>
          <a:xfrm>
            <a:off x="8144256" y="3547872"/>
            <a:ext cx="3587496" cy="1737360"/>
          </a:xfrm>
          <a:prstGeom prst="roundRect">
            <a:avLst>
              <a:gd name="adj" fmla="val 4737"/>
            </a:avLst>
          </a:prstGeom>
          <a:solidFill>
            <a:srgbClr val="F4F6FB"/>
          </a:solidFill>
          <a:ln w="12700">
            <a:solidFill>
              <a:srgbClr val="E1E6F0"/>
            </a:solidFill>
            <a:prstDash val="solid"/>
          </a:ln>
        </p:spPr>
      </p:sp>
      <p:sp>
        <p:nvSpPr>
          <p:cNvPr id="29" name="Shape 22"/>
          <p:cNvSpPr/>
          <p:nvPr/>
        </p:nvSpPr>
        <p:spPr>
          <a:xfrm>
            <a:off x="8372856" y="3803904"/>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crm_deck/icons/check_white.png">    </p:cNvPr>
          <p:cNvPicPr>
            <a:picLocks noChangeAspect="1"/>
          </p:cNvPicPr>
          <p:nvPr/>
        </p:nvPicPr>
        <p:blipFill>
          <a:blip r:embed="rId6"/>
          <a:stretch>
            <a:fillRect/>
          </a:stretch>
        </p:blipFill>
        <p:spPr>
          <a:xfrm>
            <a:off x="8482584" y="3913632"/>
            <a:ext cx="237744" cy="237744"/>
          </a:xfrm>
          <a:prstGeom prst="rect">
            <a:avLst/>
          </a:prstGeom>
        </p:spPr>
      </p:pic>
      <p:sp>
        <p:nvSpPr>
          <p:cNvPr id="31" name="Text 23"/>
          <p:cNvSpPr/>
          <p:nvPr/>
        </p:nvSpPr>
        <p:spPr>
          <a:xfrm>
            <a:off x="9012936" y="3776472"/>
            <a:ext cx="2490216" cy="512064"/>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Boolean</a:t>
            </a:r>
            <a:endParaRPr lang="en-US" sz="1600" dirty="0"/>
          </a:p>
        </p:txBody>
      </p:sp>
      <p:sp>
        <p:nvSpPr>
          <p:cNvPr id="32" name="Text 24"/>
          <p:cNvSpPr/>
          <p:nvPr/>
        </p:nvSpPr>
        <p:spPr>
          <a:xfrm>
            <a:off x="8372856" y="4443984"/>
            <a:ext cx="3130296" cy="640080"/>
          </a:xfrm>
          <a:prstGeom prst="rect">
            <a:avLst/>
          </a:prstGeom>
          <a:noFill/>
          <a:ln/>
        </p:spPr>
        <p:txBody>
          <a:bodyPr wrap="square" lIns="0" tIns="0" rIns="0" bIns="0" rtlCol="0" anchor="t"/>
          <a:lstStyle/>
          <a:p>
            <a:pPr indent="0" marL="0">
              <a:lnSpc>
                <a:spcPts val="1500"/>
              </a:lnSpc>
              <a:buNone/>
            </a:pPr>
            <a:r>
              <a:rPr lang="en-US" sz="1200" dirty="0">
                <a:solidFill>
                  <a:srgbClr val="6B7280"/>
                </a:solidFill>
                <a:latin typeface="Calibri" pitchFamily="34" charset="0"/>
                <a:ea typeface="Calibri" pitchFamily="34" charset="-122"/>
                <a:cs typeface="Calibri" pitchFamily="34" charset="-120"/>
              </a:rPr>
              <a:t>Yes / no flags</a:t>
            </a:r>
            <a:endParaRPr lang="en-US" sz="1200" dirty="0"/>
          </a:p>
        </p:txBody>
      </p:sp>
      <p:sp>
        <p:nvSpPr>
          <p:cNvPr id="33" name="Text 25"/>
          <p:cNvSpPr/>
          <p:nvPr/>
        </p:nvSpPr>
        <p:spPr>
          <a:xfrm>
            <a:off x="457200" y="5486400"/>
            <a:ext cx="11274552" cy="365760"/>
          </a:xfrm>
          <a:prstGeom prst="rect">
            <a:avLst/>
          </a:prstGeom>
          <a:noFill/>
          <a:ln/>
        </p:spPr>
        <p:txBody>
          <a:bodyPr wrap="square" lIns="0" tIns="0" rIns="0" bIns="0" rtlCol="0" anchor="ctr"/>
          <a:lstStyle/>
          <a:p>
            <a:pPr algn="l" indent="0" marL="0">
              <a:buNone/>
            </a:pPr>
            <a:r>
              <a:rPr lang="en-US" sz="1300" i="1" dirty="0">
                <a:solidFill>
                  <a:srgbClr val="6B7280"/>
                </a:solidFill>
                <a:latin typeface="Calibri" pitchFamily="34" charset="0"/>
                <a:ea typeface="Calibri" pitchFamily="34" charset="-122"/>
                <a:cs typeface="Calibri" pitchFamily="34" charset="-120"/>
              </a:rPr>
              <a:t>Applies to Contacts, Deals, or Companies — no code, no migration, no waiting on engineering.</a:t>
            </a:r>
            <a:endParaRPr lang="en-US" sz="1300" dirty="0"/>
          </a:p>
        </p:txBody>
      </p:sp>
      <p:sp>
        <p:nvSpPr>
          <p:cNvPr id="34" name="Text 26"/>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35" name="Text 27"/>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How Analytechs CRM Compares</a:t>
            </a:r>
            <a:endParaRPr lang="en-US" sz="32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11091672" cy="914400"/>
        </p:xfrm>
        <a:graphic>
          <a:graphicData uri="http://schemas.openxmlformats.org/drawingml/2006/table">
            <a:tbl>
              <a:tblPr/>
              <a:tblGrid>
                <a:gridCol w="1920240"/>
                <a:gridCol w="4585716"/>
                <a:gridCol w="4585716"/>
              </a:tblGrid>
              <a:tr h="411480">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Category</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Analytechs CRM</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Traditional SaaS CRMs (HubSpot, Salesforce, Pipedrive)</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Data ownership</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a single on-disk SQLite file you control</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Data lives on the vendor's servers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Pricing model</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No per-seat licensing, self-hosted</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Per-seat, per-month pricing that scales with headcount</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Customization</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source-level access — modify any workflow or field</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Configuration within vendor-defined limits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Deployment</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Runs locally or on your own infrastructure in minutes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Cloud-only, vendor-managed</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Setup time</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npm install — running in minutes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Onboarding and admin configuration, often weeks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Best for</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Teams that want full control and a lean, focused toolset</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Teams needing large third-party integration ecosystems and marketing suites out of the box</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bl>
          </a:graphicData>
        </a:graphic>
      </p:graphicFrame>
      <p:sp>
        <p:nvSpPr>
          <p:cNvPr id="4" name="Text 1"/>
          <p:cNvSpPr/>
          <p:nvPr/>
        </p:nvSpPr>
        <p:spPr>
          <a:xfrm>
            <a:off x="548640" y="5833872"/>
            <a:ext cx="11091672" cy="548640"/>
          </a:xfrm>
          <a:prstGeom prst="rect">
            <a:avLst/>
          </a:prstGeom>
          <a:noFill/>
          <a:ln/>
        </p:spPr>
        <p:txBody>
          <a:bodyPr wrap="square" lIns="0" tIns="0" rIns="0" bIns="0" rtlCol="0" anchor="t"/>
          <a:lstStyle/>
          <a:p>
            <a:pPr algn="l" indent="0" marL="0">
              <a:lnSpc>
                <a:spcPts val="1300"/>
              </a:lnSpc>
              <a:buNone/>
            </a:pPr>
            <a:r>
              <a:rPr lang="en-US" sz="1050" i="1" dirty="0">
                <a:solidFill>
                  <a:srgbClr val="6B7280"/>
                </a:solidFill>
                <a:latin typeface="Calibri" pitchFamily="34" charset="0"/>
                <a:ea typeface="Calibri" pitchFamily="34" charset="-122"/>
                <a:cs typeface="Calibri" pitchFamily="34" charset="-120"/>
              </a:rPr>
              <a:t>Traditional CRMs offer broader out-of-the-box integrations and marketing tooling; Analytechs CRM trades that breadth for full ownership, speed, and customization.</a:t>
            </a:r>
            <a:endParaRPr lang="en-US" sz="1050" dirty="0"/>
          </a:p>
        </p:txBody>
      </p:sp>
      <p:sp>
        <p:nvSpPr>
          <p:cNvPr id="5" name="Text 2"/>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6" name="Text 3"/>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Built for Teams That Want Control</a:t>
            </a:r>
            <a:endParaRPr lang="en-US" sz="3200" dirty="0"/>
          </a:p>
        </p:txBody>
      </p:sp>
      <p:sp>
        <p:nvSpPr>
          <p:cNvPr id="3" name="Shape 1"/>
          <p:cNvSpPr/>
          <p:nvPr/>
        </p:nvSpPr>
        <p:spPr>
          <a:xfrm>
            <a:off x="548640" y="1691640"/>
            <a:ext cx="11091672" cy="960120"/>
          </a:xfrm>
          <a:prstGeom prst="roundRect">
            <a:avLst>
              <a:gd name="adj" fmla="val 7619"/>
            </a:avLst>
          </a:prstGeom>
          <a:solidFill>
            <a:srgbClr val="161C4A"/>
          </a:solidFill>
          <a:ln w="12700">
            <a:solidFill>
              <a:srgbClr val="323A72"/>
            </a:solidFill>
            <a:prstDash val="solid"/>
          </a:ln>
        </p:spPr>
      </p:sp>
      <p:sp>
        <p:nvSpPr>
          <p:cNvPr id="4" name="Shape 2"/>
          <p:cNvSpPr/>
          <p:nvPr/>
        </p:nvSpPr>
        <p:spPr>
          <a:xfrm>
            <a:off x="822960" y="1888236"/>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crm_deck/icons/target_white.png">    </p:cNvPr>
          <p:cNvPicPr>
            <a:picLocks noChangeAspect="1"/>
          </p:cNvPicPr>
          <p:nvPr/>
        </p:nvPicPr>
        <p:blipFill>
          <a:blip r:embed="rId1"/>
          <a:stretch>
            <a:fillRect/>
          </a:stretch>
        </p:blipFill>
        <p:spPr>
          <a:xfrm>
            <a:off x="959023" y="2024299"/>
            <a:ext cx="294803" cy="294803"/>
          </a:xfrm>
          <a:prstGeom prst="rect">
            <a:avLst/>
          </a:prstGeom>
        </p:spPr>
      </p:pic>
      <p:sp>
        <p:nvSpPr>
          <p:cNvPr id="6" name="Text 3"/>
          <p:cNvSpPr/>
          <p:nvPr/>
        </p:nvSpPr>
        <p:spPr>
          <a:xfrm>
            <a:off x="1691640" y="1801368"/>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Solo Founders &amp; Consultants</a:t>
            </a:r>
            <a:endParaRPr lang="en-US" sz="1600" dirty="0"/>
          </a:p>
        </p:txBody>
      </p:sp>
      <p:sp>
        <p:nvSpPr>
          <p:cNvPr id="7" name="Text 4"/>
          <p:cNvSpPr/>
          <p:nvPr/>
        </p:nvSpPr>
        <p:spPr>
          <a:xfrm>
            <a:off x="1691640" y="2194560"/>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A lightweight pipeline without subscription overhead.</a:t>
            </a:r>
            <a:endParaRPr lang="en-US" sz="1300" dirty="0"/>
          </a:p>
        </p:txBody>
      </p:sp>
      <p:sp>
        <p:nvSpPr>
          <p:cNvPr id="8" name="Shape 5"/>
          <p:cNvSpPr/>
          <p:nvPr/>
        </p:nvSpPr>
        <p:spPr>
          <a:xfrm>
            <a:off x="548640" y="2816352"/>
            <a:ext cx="11091672" cy="960120"/>
          </a:xfrm>
          <a:prstGeom prst="roundRect">
            <a:avLst>
              <a:gd name="adj" fmla="val 7619"/>
            </a:avLst>
          </a:prstGeom>
          <a:solidFill>
            <a:srgbClr val="161C4A"/>
          </a:solidFill>
          <a:ln w="12700">
            <a:solidFill>
              <a:srgbClr val="323A72"/>
            </a:solidFill>
            <a:prstDash val="solid"/>
          </a:ln>
        </p:spPr>
      </p:sp>
      <p:sp>
        <p:nvSpPr>
          <p:cNvPr id="9" name="Shape 6"/>
          <p:cNvSpPr/>
          <p:nvPr/>
        </p:nvSpPr>
        <p:spPr>
          <a:xfrm>
            <a:off x="822960" y="3012948"/>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crm_deck/icons/users_white.png">    </p:cNvPr>
          <p:cNvPicPr>
            <a:picLocks noChangeAspect="1"/>
          </p:cNvPicPr>
          <p:nvPr/>
        </p:nvPicPr>
        <p:blipFill>
          <a:blip r:embed="rId2"/>
          <a:stretch>
            <a:fillRect/>
          </a:stretch>
        </p:blipFill>
        <p:spPr>
          <a:xfrm>
            <a:off x="959023" y="3149011"/>
            <a:ext cx="294803" cy="294803"/>
          </a:xfrm>
          <a:prstGeom prst="rect">
            <a:avLst/>
          </a:prstGeom>
        </p:spPr>
      </p:pic>
      <p:sp>
        <p:nvSpPr>
          <p:cNvPr id="11" name="Text 7"/>
          <p:cNvSpPr/>
          <p:nvPr/>
        </p:nvSpPr>
        <p:spPr>
          <a:xfrm>
            <a:off x="1691640" y="2926080"/>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Small Sales Teams</a:t>
            </a:r>
            <a:endParaRPr lang="en-US" sz="1600" dirty="0"/>
          </a:p>
        </p:txBody>
      </p:sp>
      <p:sp>
        <p:nvSpPr>
          <p:cNvPr id="12" name="Text 8"/>
          <p:cNvSpPr/>
          <p:nvPr/>
        </p:nvSpPr>
        <p:spPr>
          <a:xfrm>
            <a:off x="1691640" y="3319272"/>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Shared deal tracking without per-seat costs.</a:t>
            </a:r>
            <a:endParaRPr lang="en-US" sz="1300" dirty="0"/>
          </a:p>
        </p:txBody>
      </p:sp>
      <p:sp>
        <p:nvSpPr>
          <p:cNvPr id="13" name="Shape 9"/>
          <p:cNvSpPr/>
          <p:nvPr/>
        </p:nvSpPr>
        <p:spPr>
          <a:xfrm>
            <a:off x="548640" y="3941064"/>
            <a:ext cx="11091672" cy="960120"/>
          </a:xfrm>
          <a:prstGeom prst="roundRect">
            <a:avLst>
              <a:gd name="adj" fmla="val 7619"/>
            </a:avLst>
          </a:prstGeom>
          <a:solidFill>
            <a:srgbClr val="161C4A"/>
          </a:solidFill>
          <a:ln w="12700">
            <a:solidFill>
              <a:srgbClr val="323A72"/>
            </a:solidFill>
            <a:prstDash val="solid"/>
          </a:ln>
        </p:spPr>
      </p:sp>
      <p:sp>
        <p:nvSpPr>
          <p:cNvPr id="14" name="Shape 10"/>
          <p:cNvSpPr/>
          <p:nvPr/>
        </p:nvSpPr>
        <p:spPr>
          <a:xfrm>
            <a:off x="822960" y="4137660"/>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5" name="Image 2" descr="/home/claude/crm_deck/icons/building_white.png">    </p:cNvPr>
          <p:cNvPicPr>
            <a:picLocks noChangeAspect="1"/>
          </p:cNvPicPr>
          <p:nvPr/>
        </p:nvPicPr>
        <p:blipFill>
          <a:blip r:embed="rId3"/>
          <a:stretch>
            <a:fillRect/>
          </a:stretch>
        </p:blipFill>
        <p:spPr>
          <a:xfrm>
            <a:off x="959023" y="4273723"/>
            <a:ext cx="294803" cy="294803"/>
          </a:xfrm>
          <a:prstGeom prst="rect">
            <a:avLst/>
          </a:prstGeom>
        </p:spPr>
      </p:pic>
      <p:sp>
        <p:nvSpPr>
          <p:cNvPr id="16" name="Text 11"/>
          <p:cNvSpPr/>
          <p:nvPr/>
        </p:nvSpPr>
        <p:spPr>
          <a:xfrm>
            <a:off x="1691640" y="4050792"/>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Agencies &amp; Consultancies</a:t>
            </a:r>
            <a:endParaRPr lang="en-US" sz="1600" dirty="0"/>
          </a:p>
        </p:txBody>
      </p:sp>
      <p:sp>
        <p:nvSpPr>
          <p:cNvPr id="17" name="Text 12"/>
          <p:cNvSpPr/>
          <p:nvPr/>
        </p:nvSpPr>
        <p:spPr>
          <a:xfrm>
            <a:off x="1691640" y="4443984"/>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A private, brandable CRM for client engagements.</a:t>
            </a:r>
            <a:endParaRPr lang="en-US" sz="1300" dirty="0"/>
          </a:p>
        </p:txBody>
      </p:sp>
      <p:sp>
        <p:nvSpPr>
          <p:cNvPr id="18" name="Shape 13"/>
          <p:cNvSpPr/>
          <p:nvPr/>
        </p:nvSpPr>
        <p:spPr>
          <a:xfrm>
            <a:off x="548640" y="5065776"/>
            <a:ext cx="11091672" cy="960120"/>
          </a:xfrm>
          <a:prstGeom prst="roundRect">
            <a:avLst>
              <a:gd name="adj" fmla="val 7619"/>
            </a:avLst>
          </a:prstGeom>
          <a:solidFill>
            <a:srgbClr val="161C4A"/>
          </a:solidFill>
          <a:ln w="12700">
            <a:solidFill>
              <a:srgbClr val="323A72"/>
            </a:solidFill>
            <a:prstDash val="solid"/>
          </a:ln>
        </p:spPr>
      </p:sp>
      <p:sp>
        <p:nvSpPr>
          <p:cNvPr id="19" name="Shape 14"/>
          <p:cNvSpPr/>
          <p:nvPr/>
        </p:nvSpPr>
        <p:spPr>
          <a:xfrm>
            <a:off x="822960" y="5262372"/>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20" name="Image 3" descr="/home/claude/crm_deck/icons/gitBranch_white.png">    </p:cNvPr>
          <p:cNvPicPr>
            <a:picLocks noChangeAspect="1"/>
          </p:cNvPicPr>
          <p:nvPr/>
        </p:nvPicPr>
        <p:blipFill>
          <a:blip r:embed="rId4"/>
          <a:stretch>
            <a:fillRect/>
          </a:stretch>
        </p:blipFill>
        <p:spPr>
          <a:xfrm>
            <a:off x="959023" y="5398435"/>
            <a:ext cx="294803" cy="294803"/>
          </a:xfrm>
          <a:prstGeom prst="rect">
            <a:avLst/>
          </a:prstGeom>
        </p:spPr>
      </p:pic>
      <p:sp>
        <p:nvSpPr>
          <p:cNvPr id="21" name="Text 15"/>
          <p:cNvSpPr/>
          <p:nvPr/>
        </p:nvSpPr>
        <p:spPr>
          <a:xfrm>
            <a:off x="1691640" y="5175504"/>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Internal Ops &amp; RevOps Teams</a:t>
            </a:r>
            <a:endParaRPr lang="en-US" sz="1600" dirty="0"/>
          </a:p>
        </p:txBody>
      </p:sp>
      <p:sp>
        <p:nvSpPr>
          <p:cNvPr id="22" name="Text 16"/>
          <p:cNvSpPr/>
          <p:nvPr/>
        </p:nvSpPr>
        <p:spPr>
          <a:xfrm>
            <a:off x="1691640" y="5568696"/>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A fully customizable system of record they can extend themselves.</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ANALYTECHS CRM</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1463040" y="-1645920"/>
            <a:ext cx="4206240" cy="4206240"/>
          </a:xfrm>
          <a:prstGeom prst="ellipse">
            <a:avLst/>
          </a:prstGeom>
          <a:solidFill>
            <a:srgbClr val="161C4A"/>
          </a:solidFill>
          <a:ln/>
        </p:spPr>
      </p:sp>
      <p:sp>
        <p:nvSpPr>
          <p:cNvPr id="3" name="Shape 1"/>
          <p:cNvSpPr/>
          <p:nvPr/>
        </p:nvSpPr>
        <p:spPr>
          <a:xfrm>
            <a:off x="10058400" y="4206240"/>
            <a:ext cx="3474720" cy="3474720"/>
          </a:xfrm>
          <a:prstGeom prst="ellipse">
            <a:avLst/>
          </a:prstGeom>
          <a:solidFill>
            <a:srgbClr val="161C4A"/>
          </a:solidFill>
          <a:ln/>
        </p:spPr>
      </p:sp>
      <p:sp>
        <p:nvSpPr>
          <p:cNvPr id="4" name="Shape 2"/>
          <p:cNvSpPr/>
          <p:nvPr/>
        </p:nvSpPr>
        <p:spPr>
          <a:xfrm>
            <a:off x="4705960"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crm_deck/icons/database_white.png">    </p:cNvPr>
          <p:cNvPicPr>
            <a:picLocks noChangeAspect="1"/>
          </p:cNvPicPr>
          <p:nvPr/>
        </p:nvPicPr>
        <p:blipFill>
          <a:blip r:embed="rId1"/>
          <a:stretch>
            <a:fillRect/>
          </a:stretch>
        </p:blipFill>
        <p:spPr>
          <a:xfrm>
            <a:off x="4884268" y="1915668"/>
            <a:ext cx="356616" cy="356616"/>
          </a:xfrm>
          <a:prstGeom prst="rect">
            <a:avLst/>
          </a:prstGeom>
        </p:spPr>
      </p:pic>
      <p:sp>
        <p:nvSpPr>
          <p:cNvPr id="6" name="Shape 3"/>
          <p:cNvSpPr/>
          <p:nvPr/>
        </p:nvSpPr>
        <p:spPr>
          <a:xfrm>
            <a:off x="5739232"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crm_deck/icons/shield_white.png">    </p:cNvPr>
          <p:cNvPicPr>
            <a:picLocks noChangeAspect="1"/>
          </p:cNvPicPr>
          <p:nvPr/>
        </p:nvPicPr>
        <p:blipFill>
          <a:blip r:embed="rId2"/>
          <a:stretch>
            <a:fillRect/>
          </a:stretch>
        </p:blipFill>
        <p:spPr>
          <a:xfrm>
            <a:off x="5917540" y="1915668"/>
            <a:ext cx="356616" cy="356616"/>
          </a:xfrm>
          <a:prstGeom prst="rect">
            <a:avLst/>
          </a:prstGeom>
        </p:spPr>
      </p:pic>
      <p:sp>
        <p:nvSpPr>
          <p:cNvPr id="8" name="Shape 4"/>
          <p:cNvSpPr/>
          <p:nvPr/>
        </p:nvSpPr>
        <p:spPr>
          <a:xfrm>
            <a:off x="6772504"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crm_deck/icons/check_white.png">    </p:cNvPr>
          <p:cNvPicPr>
            <a:picLocks noChangeAspect="1"/>
          </p:cNvPicPr>
          <p:nvPr/>
        </p:nvPicPr>
        <p:blipFill>
          <a:blip r:embed="rId3"/>
          <a:stretch>
            <a:fillRect/>
          </a:stretch>
        </p:blipFill>
        <p:spPr>
          <a:xfrm>
            <a:off x="6950812" y="1915668"/>
            <a:ext cx="356616" cy="356616"/>
          </a:xfrm>
          <a:prstGeom prst="rect">
            <a:avLst/>
          </a:prstGeom>
        </p:spPr>
      </p:pic>
      <p:sp>
        <p:nvSpPr>
          <p:cNvPr id="10" name="Text 5"/>
          <p:cNvSpPr/>
          <p:nvPr/>
        </p:nvSpPr>
        <p:spPr>
          <a:xfrm>
            <a:off x="731520" y="2880360"/>
            <a:ext cx="10725912" cy="822960"/>
          </a:xfrm>
          <a:prstGeom prst="rect">
            <a:avLst/>
          </a:prstGeom>
          <a:noFill/>
          <a:ln/>
        </p:spPr>
        <p:txBody>
          <a:bodyPr wrap="square" lIns="0" tIns="0" rIns="0" bIns="0" rtlCol="0" anchor="ctr"/>
          <a:lstStyle/>
          <a:p>
            <a:pPr algn="ctr" indent="0" marL="0">
              <a:buNone/>
            </a:pPr>
            <a:r>
              <a:rPr lang="en-US" sz="3200" b="1" dirty="0">
                <a:solidFill>
                  <a:srgbClr val="FFFFFF"/>
                </a:solidFill>
                <a:latin typeface="Cambria" pitchFamily="34" charset="0"/>
                <a:ea typeface="Cambria" pitchFamily="34" charset="-122"/>
                <a:cs typeface="Cambria" pitchFamily="34" charset="-120"/>
              </a:rPr>
              <a:t>Real Data. Real Workflows. Real Control.</a:t>
            </a:r>
            <a:endParaRPr lang="en-US" sz="3200" dirty="0"/>
          </a:p>
        </p:txBody>
      </p:sp>
      <p:sp>
        <p:nvSpPr>
          <p:cNvPr id="11" name="Text 6"/>
          <p:cNvSpPr/>
          <p:nvPr/>
        </p:nvSpPr>
        <p:spPr>
          <a:xfrm>
            <a:off x="731520" y="3794760"/>
            <a:ext cx="10725912" cy="640080"/>
          </a:xfrm>
          <a:prstGeom prst="rect">
            <a:avLst/>
          </a:prstGeom>
          <a:noFill/>
          <a:ln/>
        </p:spPr>
        <p:txBody>
          <a:bodyPr wrap="square" lIns="0" tIns="0" rIns="0" bIns="0" rtlCol="0" anchor="ctr"/>
          <a:lstStyle/>
          <a:p>
            <a:pPr algn="ctr" indent="0" marL="0">
              <a:buNone/>
            </a:pPr>
            <a:r>
              <a:rPr lang="en-US" sz="2600" b="1" spc="150" kern="0" dirty="0">
                <a:solidFill>
                  <a:srgbClr val="00C2A8"/>
                </a:solidFill>
                <a:latin typeface="Cambria" pitchFamily="34" charset="0"/>
                <a:ea typeface="Cambria" pitchFamily="34" charset="-122"/>
                <a:cs typeface="Cambria" pitchFamily="34" charset="-120"/>
              </a:rPr>
              <a:t>ANALYTECHS CRM</a:t>
            </a:r>
            <a:endParaRPr lang="en-US" sz="2600" dirty="0"/>
          </a:p>
        </p:txBody>
      </p:sp>
      <p:sp>
        <p:nvSpPr>
          <p:cNvPr id="12" name="Text 7"/>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i="1" dirty="0">
                <a:solidFill>
                  <a:srgbClr val="9BA8D9"/>
                </a:solidFill>
                <a:latin typeface="Calibri" pitchFamily="34" charset="0"/>
                <a:ea typeface="Calibri" pitchFamily="34" charset="-122"/>
                <a:cs typeface="Calibri" pitchFamily="34" charset="-120"/>
              </a:rPr>
              <a:t>Thank you</a:t>
            </a:r>
            <a:endParaRPr lang="en-US" sz="1500" dirty="0"/>
          </a:p>
        </p:txBody>
      </p:sp>
      <p:sp>
        <p:nvSpPr>
          <p:cNvPr id="13" name="Shape 8"/>
          <p:cNvSpPr/>
          <p:nvPr/>
        </p:nvSpPr>
        <p:spPr>
          <a:xfrm>
            <a:off x="3992728" y="5166360"/>
            <a:ext cx="4206240" cy="420624"/>
          </a:xfrm>
          <a:prstGeom prst="roundRect">
            <a:avLst>
              <a:gd name="adj" fmla="val 50000"/>
            </a:avLst>
          </a:prstGeom>
          <a:solidFill>
            <a:srgbClr val="161C4A"/>
          </a:solidFill>
          <a:ln w="15875">
            <a:solidFill>
              <a:srgbClr val="00C2A8"/>
            </a:solidFill>
            <a:prstDash val="solid"/>
          </a:ln>
        </p:spPr>
      </p:sp>
      <p:sp>
        <p:nvSpPr>
          <p:cNvPr id="14" name="Text 9"/>
          <p:cNvSpPr/>
          <p:nvPr/>
        </p:nvSpPr>
        <p:spPr>
          <a:xfrm>
            <a:off x="3992728" y="5166360"/>
            <a:ext cx="4206240" cy="420624"/>
          </a:xfrm>
          <a:prstGeom prst="rect">
            <a:avLst/>
          </a:prstGeom>
          <a:noFill/>
          <a:ln/>
        </p:spPr>
        <p:txBody>
          <a:bodyPr wrap="square" lIns="0" tIns="0" rIns="0" bIns="0" rtlCol="0" anchor="ctr"/>
          <a:lstStyle/>
          <a:p>
            <a:pPr algn="ctr" indent="0" marL="0">
              <a:buNone/>
            </a:pPr>
            <a:r>
              <a:rPr lang="en-US" sz="1500" b="1" spc="50" kern="0" dirty="0">
                <a:solidFill>
                  <a:srgbClr val="00C2A8"/>
                </a:solidFill>
                <a:latin typeface="Calibri" pitchFamily="34" charset="0"/>
                <a:ea typeface="Calibri" pitchFamily="34" charset="-122"/>
                <a:cs typeface="Calibri" pitchFamily="34" charset="-120"/>
              </a:rPr>
              <a:t>Purchase at polyapps-ai.com</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Most CRM Demos Aren't Real</a:t>
            </a:r>
            <a:endParaRPr lang="en-US" sz="3200" dirty="0"/>
          </a:p>
        </p:txBody>
      </p:sp>
      <p:sp>
        <p:nvSpPr>
          <p:cNvPr id="3" name="Shape 1"/>
          <p:cNvSpPr/>
          <p:nvPr/>
        </p:nvSpPr>
        <p:spPr>
          <a:xfrm>
            <a:off x="640080" y="1600200"/>
            <a:ext cx="5166360" cy="4480560"/>
          </a:xfrm>
          <a:prstGeom prst="roundRect">
            <a:avLst>
              <a:gd name="adj" fmla="val 2041"/>
            </a:avLst>
          </a:prstGeom>
          <a:solidFill>
            <a:srgbClr val="F4F6FB"/>
          </a:solidFill>
          <a:ln w="12700">
            <a:solidFill>
              <a:srgbClr val="E1E6F0"/>
            </a:solidFill>
            <a:prstDash val="solid"/>
          </a:ln>
        </p:spPr>
      </p:sp>
      <p:sp>
        <p:nvSpPr>
          <p:cNvPr id="4" name="Shape 2"/>
          <p:cNvSpPr/>
          <p:nvPr/>
        </p:nvSpPr>
        <p:spPr>
          <a:xfrm>
            <a:off x="1005840" y="1965960"/>
            <a:ext cx="640080" cy="640080"/>
          </a:xfrm>
          <a:prstGeom prst="ellipse">
            <a:avLst/>
          </a:prstGeom>
          <a:solidFill>
            <a:srgbClr val="6B7280"/>
          </a:solidFill>
          <a:ln/>
          <a:effectLst>
            <a:outerShdw sx="100000" sy="100000" kx="0" ky="0" algn="bl" rotWithShape="0" blurRad="76200" dist="25400" dir="5400000">
              <a:srgbClr val="0A0E2A">
                <a:alpha val="35000"/>
              </a:srgbClr>
            </a:outerShdw>
          </a:effectLst>
        </p:spPr>
      </p:sp>
      <p:pic>
        <p:nvPicPr>
          <p:cNvPr id="5" name="Image 0" descr="/home/claude/crm_deck/icons/unlock_white.png">    </p:cNvPr>
          <p:cNvPicPr>
            <a:picLocks noChangeAspect="1"/>
          </p:cNvPicPr>
          <p:nvPr/>
        </p:nvPicPr>
        <p:blipFill>
          <a:blip r:embed="rId1"/>
          <a:stretch>
            <a:fillRect/>
          </a:stretch>
        </p:blipFill>
        <p:spPr>
          <a:xfrm>
            <a:off x="1159459" y="2119579"/>
            <a:ext cx="332842" cy="332842"/>
          </a:xfrm>
          <a:prstGeom prst="rect">
            <a:avLst/>
          </a:prstGeom>
        </p:spPr>
      </p:pic>
      <p:sp>
        <p:nvSpPr>
          <p:cNvPr id="6" name="Text 3"/>
          <p:cNvSpPr/>
          <p:nvPr/>
        </p:nvSpPr>
        <p:spPr>
          <a:xfrm>
            <a:off x="1828800" y="2011680"/>
            <a:ext cx="3703320" cy="548640"/>
          </a:xfrm>
          <a:prstGeom prst="rect">
            <a:avLst/>
          </a:prstGeom>
          <a:noFill/>
          <a:ln/>
        </p:spPr>
        <p:txBody>
          <a:bodyPr wrap="square" lIns="0" tIns="0" rIns="0" bIns="0" rtlCol="0" anchor="ctr"/>
          <a:lstStyle/>
          <a:p>
            <a:pPr indent="0" marL="0">
              <a:buNone/>
            </a:pPr>
            <a:r>
              <a:rPr lang="en-US" sz="2000" b="1" dirty="0">
                <a:solidFill>
                  <a:srgbClr val="1B1F2E"/>
                </a:solidFill>
                <a:latin typeface="Cambria" pitchFamily="34" charset="0"/>
                <a:ea typeface="Cambria" pitchFamily="34" charset="-122"/>
                <a:cs typeface="Cambria" pitchFamily="34" charset="-120"/>
              </a:rPr>
              <a:t>Typical Demo CRM</a:t>
            </a:r>
            <a:endParaRPr lang="en-US" sz="2000" dirty="0"/>
          </a:p>
        </p:txBody>
      </p:sp>
      <p:sp>
        <p:nvSpPr>
          <p:cNvPr id="7" name="Text 4"/>
          <p:cNvSpPr/>
          <p:nvPr/>
        </p:nvSpPr>
        <p:spPr>
          <a:xfrm>
            <a:off x="1005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Data lives in localStorage or memory</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Disappears the moment you refresh</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Can't test real workflows</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No real backend behind the UI</a:t>
            </a:r>
            <a:endParaRPr lang="en-US" sz="1500" dirty="0"/>
          </a:p>
        </p:txBody>
      </p:sp>
      <p:sp>
        <p:nvSpPr>
          <p:cNvPr id="8" name="Shape 5"/>
          <p:cNvSpPr/>
          <p:nvPr/>
        </p:nvSpPr>
        <p:spPr>
          <a:xfrm>
            <a:off x="6355080" y="1600200"/>
            <a:ext cx="5166360" cy="4480560"/>
          </a:xfrm>
          <a:prstGeom prst="roundRect">
            <a:avLst>
              <a:gd name="adj" fmla="val 2041"/>
            </a:avLst>
          </a:prstGeom>
          <a:solidFill>
            <a:srgbClr val="1E2761"/>
          </a:solidFill>
          <a:ln/>
          <a:effectLst>
            <a:outerShdw sx="100000" sy="100000" kx="0" ky="0" algn="bl" rotWithShape="0" blurRad="101600" dist="38100" dir="5400000">
              <a:srgbClr val="0A0E2A">
                <a:alpha val="30000"/>
              </a:srgbClr>
            </a:outerShdw>
          </a:effectLst>
        </p:spPr>
      </p:sp>
      <p:sp>
        <p:nvSpPr>
          <p:cNvPr id="9" name="Shape 6"/>
          <p:cNvSpPr/>
          <p:nvPr/>
        </p:nvSpPr>
        <p:spPr>
          <a:xfrm>
            <a:off x="6720840" y="196596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crm_deck/icons/lock_white.png">    </p:cNvPr>
          <p:cNvPicPr>
            <a:picLocks noChangeAspect="1"/>
          </p:cNvPicPr>
          <p:nvPr/>
        </p:nvPicPr>
        <p:blipFill>
          <a:blip r:embed="rId2"/>
          <a:stretch>
            <a:fillRect/>
          </a:stretch>
        </p:blipFill>
        <p:spPr>
          <a:xfrm>
            <a:off x="6874459" y="2119579"/>
            <a:ext cx="332842" cy="332842"/>
          </a:xfrm>
          <a:prstGeom prst="rect">
            <a:avLst/>
          </a:prstGeom>
        </p:spPr>
      </p:pic>
      <p:sp>
        <p:nvSpPr>
          <p:cNvPr id="11" name="Text 7"/>
          <p:cNvSpPr/>
          <p:nvPr/>
        </p:nvSpPr>
        <p:spPr>
          <a:xfrm>
            <a:off x="7543800" y="2011680"/>
            <a:ext cx="3703320"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Analytechs CRM</a:t>
            </a:r>
            <a:endParaRPr lang="en-US" sz="2000" dirty="0"/>
          </a:p>
        </p:txBody>
      </p:sp>
      <p:sp>
        <p:nvSpPr>
          <p:cNvPr id="12" name="Text 8"/>
          <p:cNvSpPr/>
          <p:nvPr/>
        </p:nvSpPr>
        <p:spPr>
          <a:xfrm>
            <a:off x="6720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Express + SQLite backend</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Every record persists to disk</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REST API under /api</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Production-grade architecture</a:t>
            </a:r>
            <a:endParaRPr lang="en-US" sz="1500" dirty="0"/>
          </a:p>
        </p:txBody>
      </p:sp>
      <p:sp>
        <p:nvSpPr>
          <p:cNvPr id="13" name="Text 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14" name="Text 1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Everything Your Pipeline Needs, In One Place</a:t>
            </a:r>
            <a:endParaRPr lang="en-US" sz="3200" dirty="0"/>
          </a:p>
        </p:txBody>
      </p:sp>
      <p:sp>
        <p:nvSpPr>
          <p:cNvPr id="3" name="Shape 1"/>
          <p:cNvSpPr/>
          <p:nvPr/>
        </p:nvSpPr>
        <p:spPr>
          <a:xfrm>
            <a:off x="457200" y="1554480"/>
            <a:ext cx="3587496" cy="2331720"/>
          </a:xfrm>
          <a:prstGeom prst="roundRect">
            <a:avLst>
              <a:gd name="adj" fmla="val 3529"/>
            </a:avLst>
          </a:prstGeom>
          <a:solidFill>
            <a:srgbClr val="F4F6FB"/>
          </a:solidFill>
          <a:ln w="12700">
            <a:solidFill>
              <a:srgbClr val="E1E6F0"/>
            </a:solidFill>
            <a:prstDash val="solid"/>
          </a:ln>
        </p:spPr>
      </p:sp>
      <p:sp>
        <p:nvSpPr>
          <p:cNvPr id="4" name="Shape 2"/>
          <p:cNvSpPr/>
          <p:nvPr/>
        </p:nvSpPr>
        <p:spPr>
          <a:xfrm>
            <a:off x="713232"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crm_deck/icons/users_white.png">    </p:cNvPr>
          <p:cNvPicPr>
            <a:picLocks noChangeAspect="1"/>
          </p:cNvPicPr>
          <p:nvPr/>
        </p:nvPicPr>
        <p:blipFill>
          <a:blip r:embed="rId1"/>
          <a:stretch>
            <a:fillRect/>
          </a:stretch>
        </p:blipFill>
        <p:spPr>
          <a:xfrm>
            <a:off x="849295" y="1946575"/>
            <a:ext cx="294803" cy="294803"/>
          </a:xfrm>
          <a:prstGeom prst="rect">
            <a:avLst/>
          </a:prstGeom>
        </p:spPr>
      </p:pic>
      <p:sp>
        <p:nvSpPr>
          <p:cNvPr id="6" name="Text 3"/>
          <p:cNvSpPr/>
          <p:nvPr/>
        </p:nvSpPr>
        <p:spPr>
          <a:xfrm>
            <a:off x="713232"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Contacts &amp; Companies</a:t>
            </a:r>
            <a:endParaRPr lang="en-US" sz="1500" dirty="0"/>
          </a:p>
        </p:txBody>
      </p:sp>
      <p:sp>
        <p:nvSpPr>
          <p:cNvPr id="7" name="Text 4"/>
          <p:cNvSpPr/>
          <p:nvPr/>
        </p:nvSpPr>
        <p:spPr>
          <a:xfrm>
            <a:off x="713232"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Track people, organizations, and relationships in one directory, with company health scores from 0–100.</a:t>
            </a:r>
            <a:endParaRPr lang="en-US" sz="1150" dirty="0"/>
          </a:p>
        </p:txBody>
      </p:sp>
      <p:sp>
        <p:nvSpPr>
          <p:cNvPr id="8" name="Shape 5"/>
          <p:cNvSpPr/>
          <p:nvPr/>
        </p:nvSpPr>
        <p:spPr>
          <a:xfrm>
            <a:off x="4300728" y="1554480"/>
            <a:ext cx="3587496" cy="2331720"/>
          </a:xfrm>
          <a:prstGeom prst="roundRect">
            <a:avLst>
              <a:gd name="adj" fmla="val 3529"/>
            </a:avLst>
          </a:prstGeom>
          <a:solidFill>
            <a:srgbClr val="F4F6FB"/>
          </a:solidFill>
          <a:ln w="12700">
            <a:solidFill>
              <a:srgbClr val="E1E6F0"/>
            </a:solidFill>
            <a:prstDash val="solid"/>
          </a:ln>
        </p:spPr>
      </p:sp>
      <p:sp>
        <p:nvSpPr>
          <p:cNvPr id="9" name="Shape 6"/>
          <p:cNvSpPr/>
          <p:nvPr/>
        </p:nvSpPr>
        <p:spPr>
          <a:xfrm>
            <a:off x="4556760"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crm_deck/icons/trending_white.png">    </p:cNvPr>
          <p:cNvPicPr>
            <a:picLocks noChangeAspect="1"/>
          </p:cNvPicPr>
          <p:nvPr/>
        </p:nvPicPr>
        <p:blipFill>
          <a:blip r:embed="rId2"/>
          <a:stretch>
            <a:fillRect/>
          </a:stretch>
        </p:blipFill>
        <p:spPr>
          <a:xfrm>
            <a:off x="4692823" y="1946575"/>
            <a:ext cx="294803" cy="294803"/>
          </a:xfrm>
          <a:prstGeom prst="rect">
            <a:avLst/>
          </a:prstGeom>
        </p:spPr>
      </p:pic>
      <p:sp>
        <p:nvSpPr>
          <p:cNvPr id="11" name="Text 7"/>
          <p:cNvSpPr/>
          <p:nvPr/>
        </p:nvSpPr>
        <p:spPr>
          <a:xfrm>
            <a:off x="4556760"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Deal Pipeline</a:t>
            </a:r>
            <a:endParaRPr lang="en-US" sz="1500" dirty="0"/>
          </a:p>
        </p:txBody>
      </p:sp>
      <p:sp>
        <p:nvSpPr>
          <p:cNvPr id="12" name="Text 8"/>
          <p:cNvSpPr/>
          <p:nvPr/>
        </p:nvSpPr>
        <p:spPr>
          <a:xfrm>
            <a:off x="4556760"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Move deals through Discovery, Qualified, Proposal, Negotiation, and Closed stages with amount and probability tracking.</a:t>
            </a:r>
            <a:endParaRPr lang="en-US" sz="1150" dirty="0"/>
          </a:p>
        </p:txBody>
      </p:sp>
      <p:sp>
        <p:nvSpPr>
          <p:cNvPr id="13" name="Shape 9"/>
          <p:cNvSpPr/>
          <p:nvPr/>
        </p:nvSpPr>
        <p:spPr>
          <a:xfrm>
            <a:off x="8144256" y="1554480"/>
            <a:ext cx="3587496" cy="2331720"/>
          </a:xfrm>
          <a:prstGeom prst="roundRect">
            <a:avLst>
              <a:gd name="adj" fmla="val 3529"/>
            </a:avLst>
          </a:prstGeom>
          <a:solidFill>
            <a:srgbClr val="F4F6FB"/>
          </a:solidFill>
          <a:ln w="12700">
            <a:solidFill>
              <a:srgbClr val="E1E6F0"/>
            </a:solidFill>
            <a:prstDash val="solid"/>
          </a:ln>
        </p:spPr>
      </p:sp>
      <p:sp>
        <p:nvSpPr>
          <p:cNvPr id="14" name="Shape 10"/>
          <p:cNvSpPr/>
          <p:nvPr/>
        </p:nvSpPr>
        <p:spPr>
          <a:xfrm>
            <a:off x="8400288"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crm_deck/icons/check_white.png">    </p:cNvPr>
          <p:cNvPicPr>
            <a:picLocks noChangeAspect="1"/>
          </p:cNvPicPr>
          <p:nvPr/>
        </p:nvPicPr>
        <p:blipFill>
          <a:blip r:embed="rId3"/>
          <a:stretch>
            <a:fillRect/>
          </a:stretch>
        </p:blipFill>
        <p:spPr>
          <a:xfrm>
            <a:off x="8536351" y="1946575"/>
            <a:ext cx="294803" cy="294803"/>
          </a:xfrm>
          <a:prstGeom prst="rect">
            <a:avLst/>
          </a:prstGeom>
        </p:spPr>
      </p:pic>
      <p:sp>
        <p:nvSpPr>
          <p:cNvPr id="16" name="Text 11"/>
          <p:cNvSpPr/>
          <p:nvPr/>
        </p:nvSpPr>
        <p:spPr>
          <a:xfrm>
            <a:off x="8400288"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Tasks &amp; Activities</a:t>
            </a:r>
            <a:endParaRPr lang="en-US" sz="1500" dirty="0"/>
          </a:p>
        </p:txBody>
      </p:sp>
      <p:sp>
        <p:nvSpPr>
          <p:cNvPr id="17" name="Text 12"/>
          <p:cNvSpPr/>
          <p:nvPr/>
        </p:nvSpPr>
        <p:spPr>
          <a:xfrm>
            <a:off x="8400288"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Assign priorities, due dates, and statuses, with a full activity timeline of everything that happens.</a:t>
            </a:r>
            <a:endParaRPr lang="en-US" sz="1150" dirty="0"/>
          </a:p>
        </p:txBody>
      </p:sp>
      <p:sp>
        <p:nvSpPr>
          <p:cNvPr id="18" name="Shape 13"/>
          <p:cNvSpPr/>
          <p:nvPr/>
        </p:nvSpPr>
        <p:spPr>
          <a:xfrm>
            <a:off x="457200" y="4142232"/>
            <a:ext cx="3587496" cy="2331720"/>
          </a:xfrm>
          <a:prstGeom prst="roundRect">
            <a:avLst>
              <a:gd name="adj" fmla="val 3529"/>
            </a:avLst>
          </a:prstGeom>
          <a:solidFill>
            <a:srgbClr val="F4F6FB"/>
          </a:solidFill>
          <a:ln w="12700">
            <a:solidFill>
              <a:srgbClr val="E1E6F0"/>
            </a:solidFill>
            <a:prstDash val="solid"/>
          </a:ln>
        </p:spPr>
      </p:sp>
      <p:sp>
        <p:nvSpPr>
          <p:cNvPr id="19" name="Shape 14"/>
          <p:cNvSpPr/>
          <p:nvPr/>
        </p:nvSpPr>
        <p:spPr>
          <a:xfrm>
            <a:off x="713232"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crm_deck/icons/sliders_white.png">    </p:cNvPr>
          <p:cNvPicPr>
            <a:picLocks noChangeAspect="1"/>
          </p:cNvPicPr>
          <p:nvPr/>
        </p:nvPicPr>
        <p:blipFill>
          <a:blip r:embed="rId4"/>
          <a:stretch>
            <a:fillRect/>
          </a:stretch>
        </p:blipFill>
        <p:spPr>
          <a:xfrm>
            <a:off x="849295" y="4534327"/>
            <a:ext cx="294803" cy="294803"/>
          </a:xfrm>
          <a:prstGeom prst="rect">
            <a:avLst/>
          </a:prstGeom>
        </p:spPr>
      </p:pic>
      <p:sp>
        <p:nvSpPr>
          <p:cNvPr id="21" name="Text 15"/>
          <p:cNvSpPr/>
          <p:nvPr/>
        </p:nvSpPr>
        <p:spPr>
          <a:xfrm>
            <a:off x="713232"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Custom Fields</a:t>
            </a:r>
            <a:endParaRPr lang="en-US" sz="1500" dirty="0"/>
          </a:p>
        </p:txBody>
      </p:sp>
      <p:sp>
        <p:nvSpPr>
          <p:cNvPr id="22" name="Text 16"/>
          <p:cNvSpPr/>
          <p:nvPr/>
        </p:nvSpPr>
        <p:spPr>
          <a:xfrm>
            <a:off x="713232"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Add text, number, select, rating, date, or boolean fields to contacts, deals, and companies — no code required.</a:t>
            </a:r>
            <a:endParaRPr lang="en-US" sz="1150" dirty="0"/>
          </a:p>
        </p:txBody>
      </p:sp>
      <p:sp>
        <p:nvSpPr>
          <p:cNvPr id="23" name="Shape 17"/>
          <p:cNvSpPr/>
          <p:nvPr/>
        </p:nvSpPr>
        <p:spPr>
          <a:xfrm>
            <a:off x="4300728" y="4142232"/>
            <a:ext cx="3587496" cy="2331720"/>
          </a:xfrm>
          <a:prstGeom prst="roundRect">
            <a:avLst>
              <a:gd name="adj" fmla="val 3529"/>
            </a:avLst>
          </a:prstGeom>
          <a:solidFill>
            <a:srgbClr val="F4F6FB"/>
          </a:solidFill>
          <a:ln w="12700">
            <a:solidFill>
              <a:srgbClr val="E1E6F0"/>
            </a:solidFill>
            <a:prstDash val="solid"/>
          </a:ln>
        </p:spPr>
      </p:sp>
      <p:sp>
        <p:nvSpPr>
          <p:cNvPr id="24" name="Shape 18"/>
          <p:cNvSpPr/>
          <p:nvPr/>
        </p:nvSpPr>
        <p:spPr>
          <a:xfrm>
            <a:off x="4556760"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crm_deck/icons/zap_white.png">    </p:cNvPr>
          <p:cNvPicPr>
            <a:picLocks noChangeAspect="1"/>
          </p:cNvPicPr>
          <p:nvPr/>
        </p:nvPicPr>
        <p:blipFill>
          <a:blip r:embed="rId5"/>
          <a:stretch>
            <a:fillRect/>
          </a:stretch>
        </p:blipFill>
        <p:spPr>
          <a:xfrm>
            <a:off x="4692823" y="4534327"/>
            <a:ext cx="294803" cy="294803"/>
          </a:xfrm>
          <a:prstGeom prst="rect">
            <a:avLst/>
          </a:prstGeom>
        </p:spPr>
      </p:pic>
      <p:sp>
        <p:nvSpPr>
          <p:cNvPr id="26" name="Text 19"/>
          <p:cNvSpPr/>
          <p:nvPr/>
        </p:nvSpPr>
        <p:spPr>
          <a:xfrm>
            <a:off x="4556760"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Workflow Automation</a:t>
            </a:r>
            <a:endParaRPr lang="en-US" sz="1500" dirty="0"/>
          </a:p>
        </p:txBody>
      </p:sp>
      <p:sp>
        <p:nvSpPr>
          <p:cNvPr id="27" name="Text 20"/>
          <p:cNvSpPr/>
          <p:nvPr/>
        </p:nvSpPr>
        <p:spPr>
          <a:xfrm>
            <a:off x="4556760"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Trigger real actions — create a task, send an email, update a stage — automatically when conditions are met.</a:t>
            </a:r>
            <a:endParaRPr lang="en-US" sz="1150" dirty="0"/>
          </a:p>
        </p:txBody>
      </p:sp>
      <p:sp>
        <p:nvSpPr>
          <p:cNvPr id="28" name="Shape 21"/>
          <p:cNvSpPr/>
          <p:nvPr/>
        </p:nvSpPr>
        <p:spPr>
          <a:xfrm>
            <a:off x="8144256" y="4142232"/>
            <a:ext cx="3587496" cy="2331720"/>
          </a:xfrm>
          <a:prstGeom prst="roundRect">
            <a:avLst>
              <a:gd name="adj" fmla="val 3529"/>
            </a:avLst>
          </a:prstGeom>
          <a:solidFill>
            <a:srgbClr val="F4F6FB"/>
          </a:solidFill>
          <a:ln w="12700">
            <a:solidFill>
              <a:srgbClr val="E1E6F0"/>
            </a:solidFill>
            <a:prstDash val="solid"/>
          </a:ln>
        </p:spPr>
      </p:sp>
      <p:sp>
        <p:nvSpPr>
          <p:cNvPr id="29" name="Shape 22"/>
          <p:cNvSpPr/>
          <p:nvPr/>
        </p:nvSpPr>
        <p:spPr>
          <a:xfrm>
            <a:off x="8400288"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crm_deck/icons/chart_white.png">    </p:cNvPr>
          <p:cNvPicPr>
            <a:picLocks noChangeAspect="1"/>
          </p:cNvPicPr>
          <p:nvPr/>
        </p:nvPicPr>
        <p:blipFill>
          <a:blip r:embed="rId6"/>
          <a:stretch>
            <a:fillRect/>
          </a:stretch>
        </p:blipFill>
        <p:spPr>
          <a:xfrm>
            <a:off x="8536351" y="4534327"/>
            <a:ext cx="294803" cy="294803"/>
          </a:xfrm>
          <a:prstGeom prst="rect">
            <a:avLst/>
          </a:prstGeom>
        </p:spPr>
      </p:pic>
      <p:sp>
        <p:nvSpPr>
          <p:cNvPr id="31" name="Text 23"/>
          <p:cNvSpPr/>
          <p:nvPr/>
        </p:nvSpPr>
        <p:spPr>
          <a:xfrm>
            <a:off x="8400288"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Analytics Dashboard</a:t>
            </a:r>
            <a:endParaRPr lang="en-US" sz="1500" dirty="0"/>
          </a:p>
        </p:txBody>
      </p:sp>
      <p:sp>
        <p:nvSpPr>
          <p:cNvPr id="32" name="Text 24"/>
          <p:cNvSpPr/>
          <p:nvPr/>
        </p:nvSpPr>
        <p:spPr>
          <a:xfrm>
            <a:off x="8400288"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Recharts-powered visualizations of pipeline value, conversion, and performance, updated in real time.</a:t>
            </a:r>
            <a:endParaRPr lang="en-US" sz="1150" dirty="0"/>
          </a:p>
        </p:txBody>
      </p:sp>
      <p:sp>
        <p:nvSpPr>
          <p:cNvPr id="33" name="Text 25"/>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34" name="Text 26"/>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A Pipeline That Mirrors How Deals Actually Close</a:t>
            </a:r>
            <a:endParaRPr lang="en-US" sz="3200" dirty="0"/>
          </a:p>
        </p:txBody>
      </p:sp>
      <p:sp>
        <p:nvSpPr>
          <p:cNvPr id="3" name="Shape 1"/>
          <p:cNvSpPr/>
          <p:nvPr/>
        </p:nvSpPr>
        <p:spPr>
          <a:xfrm>
            <a:off x="457200" y="1828800"/>
            <a:ext cx="2020824" cy="868680"/>
          </a:xfrm>
          <a:prstGeom prst="roundRect">
            <a:avLst>
              <a:gd name="adj" fmla="val 8421"/>
            </a:avLst>
          </a:prstGeom>
          <a:solidFill>
            <a:srgbClr val="1E2761"/>
          </a:solidFill>
          <a:ln/>
          <a:effectLst>
            <a:outerShdw sx="100000" sy="100000" kx="0" ky="0" algn="bl" rotWithShape="0" blurRad="63500" dist="25400" dir="5400000">
              <a:srgbClr val="0A0E2A">
                <a:alpha val="25000"/>
              </a:srgbClr>
            </a:outerShdw>
          </a:effectLst>
        </p:spPr>
      </p:sp>
      <p:sp>
        <p:nvSpPr>
          <p:cNvPr id="4" name="Text 2"/>
          <p:cNvSpPr/>
          <p:nvPr/>
        </p:nvSpPr>
        <p:spPr>
          <a:xfrm>
            <a:off x="502920" y="1828800"/>
            <a:ext cx="1929384" cy="868680"/>
          </a:xfrm>
          <a:prstGeom prst="rect">
            <a:avLst/>
          </a:prstGeom>
          <a:noFill/>
          <a:ln/>
        </p:spPr>
        <p:txBody>
          <a:bodyPr wrap="square" lIns="0" tIns="0" rIns="0" bIns="0" rtlCol="0" anchor="ctr"/>
          <a:lstStyle/>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Discovery</a:t>
            </a:r>
            <a:endParaRPr lang="en-US" sz="1250" dirty="0"/>
          </a:p>
        </p:txBody>
      </p:sp>
      <p:pic>
        <p:nvPicPr>
          <p:cNvPr id="5" name="Image 0" descr="/home/claude/crm_deck/icons/arrowRight_white.png">    </p:cNvPr>
          <p:cNvPicPr>
            <a:picLocks noChangeAspect="1"/>
          </p:cNvPicPr>
          <p:nvPr/>
        </p:nvPicPr>
        <p:blipFill>
          <a:blip r:embed="rId1"/>
          <a:stretch>
            <a:fillRect/>
          </a:stretch>
        </p:blipFill>
        <p:spPr>
          <a:xfrm>
            <a:off x="2523744" y="2162556"/>
            <a:ext cx="201168" cy="201168"/>
          </a:xfrm>
          <a:prstGeom prst="rect">
            <a:avLst/>
          </a:prstGeom>
        </p:spPr>
      </p:pic>
      <p:sp>
        <p:nvSpPr>
          <p:cNvPr id="6" name="Shape 3"/>
          <p:cNvSpPr/>
          <p:nvPr/>
        </p:nvSpPr>
        <p:spPr>
          <a:xfrm>
            <a:off x="2478024" y="2116836"/>
            <a:ext cx="292608" cy="292608"/>
          </a:xfrm>
          <a:prstGeom prst="ellipse">
            <a:avLst/>
          </a:prstGeom>
          <a:solidFill>
            <a:srgbClr val="9AA3B8"/>
          </a:solidFill>
          <a:ln/>
        </p:spPr>
      </p:sp>
      <p:pic>
        <p:nvPicPr>
          <p:cNvPr id="7" name="Image 1" descr="/home/claude/crm_deck/icons/arrowRight_white.png">    </p:cNvPr>
          <p:cNvPicPr>
            <a:picLocks noChangeAspect="1"/>
          </p:cNvPicPr>
          <p:nvPr/>
        </p:nvPicPr>
        <p:blipFill>
          <a:blip r:embed="rId2"/>
          <a:stretch>
            <a:fillRect/>
          </a:stretch>
        </p:blipFill>
        <p:spPr>
          <a:xfrm>
            <a:off x="2523744" y="2162556"/>
            <a:ext cx="201168" cy="201168"/>
          </a:xfrm>
          <a:prstGeom prst="rect">
            <a:avLst/>
          </a:prstGeom>
        </p:spPr>
      </p:pic>
      <p:sp>
        <p:nvSpPr>
          <p:cNvPr id="8" name="Shape 4"/>
          <p:cNvSpPr/>
          <p:nvPr/>
        </p:nvSpPr>
        <p:spPr>
          <a:xfrm>
            <a:off x="2770632" y="1828800"/>
            <a:ext cx="2020824" cy="868680"/>
          </a:xfrm>
          <a:prstGeom prst="roundRect">
            <a:avLst>
              <a:gd name="adj" fmla="val 8421"/>
            </a:avLst>
          </a:prstGeom>
          <a:solidFill>
            <a:srgbClr val="1E2761"/>
          </a:solidFill>
          <a:ln/>
          <a:effectLst>
            <a:outerShdw sx="100000" sy="100000" kx="0" ky="0" algn="bl" rotWithShape="0" blurRad="63500" dist="25400" dir="5400000">
              <a:srgbClr val="0A0E2A">
                <a:alpha val="25000"/>
              </a:srgbClr>
            </a:outerShdw>
          </a:effectLst>
        </p:spPr>
      </p:sp>
      <p:sp>
        <p:nvSpPr>
          <p:cNvPr id="9" name="Text 5"/>
          <p:cNvSpPr/>
          <p:nvPr/>
        </p:nvSpPr>
        <p:spPr>
          <a:xfrm>
            <a:off x="2816352" y="1828800"/>
            <a:ext cx="1929384" cy="868680"/>
          </a:xfrm>
          <a:prstGeom prst="rect">
            <a:avLst/>
          </a:prstGeom>
          <a:noFill/>
          <a:ln/>
        </p:spPr>
        <p:txBody>
          <a:bodyPr wrap="square" lIns="0" tIns="0" rIns="0" bIns="0" rtlCol="0" anchor="ctr"/>
          <a:lstStyle/>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Qualified</a:t>
            </a:r>
            <a:endParaRPr lang="en-US" sz="1250" dirty="0"/>
          </a:p>
        </p:txBody>
      </p:sp>
      <p:pic>
        <p:nvPicPr>
          <p:cNvPr id="10" name="Image 2" descr="/home/claude/crm_deck/icons/arrowRight_white.png">    </p:cNvPr>
          <p:cNvPicPr>
            <a:picLocks noChangeAspect="1"/>
          </p:cNvPicPr>
          <p:nvPr/>
        </p:nvPicPr>
        <p:blipFill>
          <a:blip r:embed="rId3"/>
          <a:stretch>
            <a:fillRect/>
          </a:stretch>
        </p:blipFill>
        <p:spPr>
          <a:xfrm>
            <a:off x="4837176" y="2162556"/>
            <a:ext cx="201168" cy="201168"/>
          </a:xfrm>
          <a:prstGeom prst="rect">
            <a:avLst/>
          </a:prstGeom>
        </p:spPr>
      </p:pic>
      <p:sp>
        <p:nvSpPr>
          <p:cNvPr id="11" name="Shape 6"/>
          <p:cNvSpPr/>
          <p:nvPr/>
        </p:nvSpPr>
        <p:spPr>
          <a:xfrm>
            <a:off x="4791456" y="2116836"/>
            <a:ext cx="292608" cy="292608"/>
          </a:xfrm>
          <a:prstGeom prst="ellipse">
            <a:avLst/>
          </a:prstGeom>
          <a:solidFill>
            <a:srgbClr val="9AA3B8"/>
          </a:solidFill>
          <a:ln/>
        </p:spPr>
      </p:sp>
      <p:pic>
        <p:nvPicPr>
          <p:cNvPr id="12" name="Image 3" descr="/home/claude/crm_deck/icons/arrowRight_white.png">    </p:cNvPr>
          <p:cNvPicPr>
            <a:picLocks noChangeAspect="1"/>
          </p:cNvPicPr>
          <p:nvPr/>
        </p:nvPicPr>
        <p:blipFill>
          <a:blip r:embed="rId4"/>
          <a:stretch>
            <a:fillRect/>
          </a:stretch>
        </p:blipFill>
        <p:spPr>
          <a:xfrm>
            <a:off x="4837176" y="2162556"/>
            <a:ext cx="201168" cy="201168"/>
          </a:xfrm>
          <a:prstGeom prst="rect">
            <a:avLst/>
          </a:prstGeom>
        </p:spPr>
      </p:pic>
      <p:sp>
        <p:nvSpPr>
          <p:cNvPr id="13" name="Shape 7"/>
          <p:cNvSpPr/>
          <p:nvPr/>
        </p:nvSpPr>
        <p:spPr>
          <a:xfrm>
            <a:off x="5084064" y="1828800"/>
            <a:ext cx="2020824" cy="868680"/>
          </a:xfrm>
          <a:prstGeom prst="roundRect">
            <a:avLst>
              <a:gd name="adj" fmla="val 8421"/>
            </a:avLst>
          </a:prstGeom>
          <a:solidFill>
            <a:srgbClr val="1E2761"/>
          </a:solidFill>
          <a:ln/>
          <a:effectLst>
            <a:outerShdw sx="100000" sy="100000" kx="0" ky="0" algn="bl" rotWithShape="0" blurRad="63500" dist="25400" dir="5400000">
              <a:srgbClr val="0A0E2A">
                <a:alpha val="25000"/>
              </a:srgbClr>
            </a:outerShdw>
          </a:effectLst>
        </p:spPr>
      </p:sp>
      <p:sp>
        <p:nvSpPr>
          <p:cNvPr id="14" name="Text 8"/>
          <p:cNvSpPr/>
          <p:nvPr/>
        </p:nvSpPr>
        <p:spPr>
          <a:xfrm>
            <a:off x="5129784" y="1828800"/>
            <a:ext cx="1929384" cy="868680"/>
          </a:xfrm>
          <a:prstGeom prst="rect">
            <a:avLst/>
          </a:prstGeom>
          <a:noFill/>
          <a:ln/>
        </p:spPr>
        <p:txBody>
          <a:bodyPr wrap="square" lIns="0" tIns="0" rIns="0" bIns="0" rtlCol="0" anchor="ctr"/>
          <a:lstStyle/>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Proposal Sent</a:t>
            </a:r>
            <a:endParaRPr lang="en-US" sz="1250" dirty="0"/>
          </a:p>
        </p:txBody>
      </p:sp>
      <p:pic>
        <p:nvPicPr>
          <p:cNvPr id="15" name="Image 4" descr="/home/claude/crm_deck/icons/arrowRight_white.png">    </p:cNvPr>
          <p:cNvPicPr>
            <a:picLocks noChangeAspect="1"/>
          </p:cNvPicPr>
          <p:nvPr/>
        </p:nvPicPr>
        <p:blipFill>
          <a:blip r:embed="rId5"/>
          <a:stretch>
            <a:fillRect/>
          </a:stretch>
        </p:blipFill>
        <p:spPr>
          <a:xfrm>
            <a:off x="7150608" y="2162556"/>
            <a:ext cx="201168" cy="201168"/>
          </a:xfrm>
          <a:prstGeom prst="rect">
            <a:avLst/>
          </a:prstGeom>
        </p:spPr>
      </p:pic>
      <p:sp>
        <p:nvSpPr>
          <p:cNvPr id="16" name="Shape 9"/>
          <p:cNvSpPr/>
          <p:nvPr/>
        </p:nvSpPr>
        <p:spPr>
          <a:xfrm>
            <a:off x="7104888" y="2116836"/>
            <a:ext cx="292608" cy="292608"/>
          </a:xfrm>
          <a:prstGeom prst="ellipse">
            <a:avLst/>
          </a:prstGeom>
          <a:solidFill>
            <a:srgbClr val="9AA3B8"/>
          </a:solidFill>
          <a:ln/>
        </p:spPr>
      </p:sp>
      <p:pic>
        <p:nvPicPr>
          <p:cNvPr id="17" name="Image 5" descr="/home/claude/crm_deck/icons/arrowRight_white.png">    </p:cNvPr>
          <p:cNvPicPr>
            <a:picLocks noChangeAspect="1"/>
          </p:cNvPicPr>
          <p:nvPr/>
        </p:nvPicPr>
        <p:blipFill>
          <a:blip r:embed="rId6"/>
          <a:stretch>
            <a:fillRect/>
          </a:stretch>
        </p:blipFill>
        <p:spPr>
          <a:xfrm>
            <a:off x="7150608" y="2162556"/>
            <a:ext cx="201168" cy="201168"/>
          </a:xfrm>
          <a:prstGeom prst="rect">
            <a:avLst/>
          </a:prstGeom>
        </p:spPr>
      </p:pic>
      <p:sp>
        <p:nvSpPr>
          <p:cNvPr id="18" name="Shape 10"/>
          <p:cNvSpPr/>
          <p:nvPr/>
        </p:nvSpPr>
        <p:spPr>
          <a:xfrm>
            <a:off x="7397496" y="1828800"/>
            <a:ext cx="2020824" cy="868680"/>
          </a:xfrm>
          <a:prstGeom prst="roundRect">
            <a:avLst>
              <a:gd name="adj" fmla="val 8421"/>
            </a:avLst>
          </a:prstGeom>
          <a:solidFill>
            <a:srgbClr val="1E2761"/>
          </a:solidFill>
          <a:ln/>
          <a:effectLst>
            <a:outerShdw sx="100000" sy="100000" kx="0" ky="0" algn="bl" rotWithShape="0" blurRad="63500" dist="25400" dir="5400000">
              <a:srgbClr val="0A0E2A">
                <a:alpha val="25000"/>
              </a:srgbClr>
            </a:outerShdw>
          </a:effectLst>
        </p:spPr>
      </p:sp>
      <p:sp>
        <p:nvSpPr>
          <p:cNvPr id="19" name="Text 11"/>
          <p:cNvSpPr/>
          <p:nvPr/>
        </p:nvSpPr>
        <p:spPr>
          <a:xfrm>
            <a:off x="7443216" y="1828800"/>
            <a:ext cx="1929384" cy="868680"/>
          </a:xfrm>
          <a:prstGeom prst="rect">
            <a:avLst/>
          </a:prstGeom>
          <a:noFill/>
          <a:ln/>
        </p:spPr>
        <p:txBody>
          <a:bodyPr wrap="square" lIns="0" tIns="0" rIns="0" bIns="0" rtlCol="0" anchor="ctr"/>
          <a:lstStyle/>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Negotiation</a:t>
            </a:r>
            <a:endParaRPr lang="en-US" sz="1250" dirty="0"/>
          </a:p>
        </p:txBody>
      </p:sp>
      <p:pic>
        <p:nvPicPr>
          <p:cNvPr id="20" name="Image 6" descr="/home/claude/crm_deck/icons/arrowRight_white.png">    </p:cNvPr>
          <p:cNvPicPr>
            <a:picLocks noChangeAspect="1"/>
          </p:cNvPicPr>
          <p:nvPr/>
        </p:nvPicPr>
        <p:blipFill>
          <a:blip r:embed="rId7"/>
          <a:stretch>
            <a:fillRect/>
          </a:stretch>
        </p:blipFill>
        <p:spPr>
          <a:xfrm>
            <a:off x="9464040" y="2162556"/>
            <a:ext cx="201168" cy="201168"/>
          </a:xfrm>
          <a:prstGeom prst="rect">
            <a:avLst/>
          </a:prstGeom>
        </p:spPr>
      </p:pic>
      <p:sp>
        <p:nvSpPr>
          <p:cNvPr id="21" name="Shape 12"/>
          <p:cNvSpPr/>
          <p:nvPr/>
        </p:nvSpPr>
        <p:spPr>
          <a:xfrm>
            <a:off x="9418320" y="2116836"/>
            <a:ext cx="292608" cy="292608"/>
          </a:xfrm>
          <a:prstGeom prst="ellipse">
            <a:avLst/>
          </a:prstGeom>
          <a:solidFill>
            <a:srgbClr val="9AA3B8"/>
          </a:solidFill>
          <a:ln/>
        </p:spPr>
      </p:sp>
      <p:pic>
        <p:nvPicPr>
          <p:cNvPr id="22" name="Image 7" descr="/home/claude/crm_deck/icons/arrowRight_white.png">    </p:cNvPr>
          <p:cNvPicPr>
            <a:picLocks noChangeAspect="1"/>
          </p:cNvPicPr>
          <p:nvPr/>
        </p:nvPicPr>
        <p:blipFill>
          <a:blip r:embed="rId8"/>
          <a:stretch>
            <a:fillRect/>
          </a:stretch>
        </p:blipFill>
        <p:spPr>
          <a:xfrm>
            <a:off x="9464040" y="2162556"/>
            <a:ext cx="201168" cy="201168"/>
          </a:xfrm>
          <a:prstGeom prst="rect">
            <a:avLst/>
          </a:prstGeom>
        </p:spPr>
      </p:pic>
      <p:sp>
        <p:nvSpPr>
          <p:cNvPr id="23" name="Shape 13"/>
          <p:cNvSpPr/>
          <p:nvPr/>
        </p:nvSpPr>
        <p:spPr>
          <a:xfrm>
            <a:off x="9710928" y="1828800"/>
            <a:ext cx="2020824" cy="868680"/>
          </a:xfrm>
          <a:prstGeom prst="roundRect">
            <a:avLst>
              <a:gd name="adj" fmla="val 8421"/>
            </a:avLst>
          </a:prstGeom>
          <a:solidFill>
            <a:srgbClr val="00C2A8"/>
          </a:solidFill>
          <a:ln/>
          <a:effectLst>
            <a:outerShdw sx="100000" sy="100000" kx="0" ky="0" algn="bl" rotWithShape="0" blurRad="63500" dist="25400" dir="5400000">
              <a:srgbClr val="0A0E2A">
                <a:alpha val="25000"/>
              </a:srgbClr>
            </a:outerShdw>
          </a:effectLst>
        </p:spPr>
      </p:sp>
      <p:sp>
        <p:nvSpPr>
          <p:cNvPr id="24" name="Text 14"/>
          <p:cNvSpPr/>
          <p:nvPr/>
        </p:nvSpPr>
        <p:spPr>
          <a:xfrm>
            <a:off x="9756648" y="1828800"/>
            <a:ext cx="1929384" cy="868680"/>
          </a:xfrm>
          <a:prstGeom prst="rect">
            <a:avLst/>
          </a:prstGeom>
          <a:noFill/>
          <a:ln/>
        </p:spPr>
        <p:txBody>
          <a:bodyPr wrap="square" lIns="0" tIns="0" rIns="0" bIns="0" rtlCol="0" anchor="ctr"/>
          <a:lstStyle/>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Closed Won /</a:t>
            </a:r>
            <a:endParaRPr lang="en-US" sz="1250" dirty="0"/>
          </a:p>
          <a:p>
            <a:pPr algn="ctr" indent="0" marL="0">
              <a:lnSpc>
                <a:spcPts val="1400"/>
              </a:lnSpc>
              <a:buNone/>
            </a:pPr>
            <a:r>
              <a:rPr lang="en-US" sz="1250" b="1" dirty="0">
                <a:solidFill>
                  <a:srgbClr val="FFFFFF"/>
                </a:solidFill>
                <a:latin typeface="Calibri" pitchFamily="34" charset="0"/>
                <a:ea typeface="Calibri" pitchFamily="34" charset="-122"/>
                <a:cs typeface="Calibri" pitchFamily="34" charset="-120"/>
              </a:rPr>
              <a:t>Closed Lost</a:t>
            </a:r>
            <a:endParaRPr lang="en-US" sz="1250" dirty="0"/>
          </a:p>
        </p:txBody>
      </p:sp>
      <p:sp>
        <p:nvSpPr>
          <p:cNvPr id="25" name="Shape 15"/>
          <p:cNvSpPr/>
          <p:nvPr/>
        </p:nvSpPr>
        <p:spPr>
          <a:xfrm>
            <a:off x="457200" y="3520440"/>
            <a:ext cx="3514344" cy="2286000"/>
          </a:xfrm>
          <a:prstGeom prst="roundRect">
            <a:avLst>
              <a:gd name="adj" fmla="val 4000"/>
            </a:avLst>
          </a:prstGeom>
          <a:solidFill>
            <a:srgbClr val="F4F6FB"/>
          </a:solidFill>
          <a:ln w="12700">
            <a:solidFill>
              <a:srgbClr val="E1E6F0"/>
            </a:solidFill>
            <a:prstDash val="solid"/>
          </a:ln>
        </p:spPr>
      </p:sp>
      <p:sp>
        <p:nvSpPr>
          <p:cNvPr id="26" name="Text 16"/>
          <p:cNvSpPr/>
          <p:nvPr/>
        </p:nvSpPr>
        <p:spPr>
          <a:xfrm>
            <a:off x="457200" y="3749040"/>
            <a:ext cx="3514344" cy="1005840"/>
          </a:xfrm>
          <a:prstGeom prst="rect">
            <a:avLst/>
          </a:prstGeom>
          <a:noFill/>
          <a:ln/>
        </p:spPr>
        <p:txBody>
          <a:bodyPr wrap="square" lIns="0" tIns="0" rIns="0" bIns="0" rtlCol="0" anchor="ctr"/>
          <a:lstStyle/>
          <a:p>
            <a:pPr algn="ctr" indent="0" marL="0">
              <a:buNone/>
            </a:pPr>
            <a:r>
              <a:rPr lang="en-US" sz="4600" b="1" dirty="0">
                <a:solidFill>
                  <a:srgbClr val="00C2A8"/>
                </a:solidFill>
                <a:latin typeface="Cambria" pitchFamily="34" charset="0"/>
                <a:ea typeface="Cambria" pitchFamily="34" charset="-122"/>
                <a:cs typeface="Cambria" pitchFamily="34" charset="-120"/>
              </a:rPr>
              <a:t>6</a:t>
            </a:r>
            <a:endParaRPr lang="en-US" sz="4600" dirty="0"/>
          </a:p>
        </p:txBody>
      </p:sp>
      <p:sp>
        <p:nvSpPr>
          <p:cNvPr id="27" name="Text 17"/>
          <p:cNvSpPr/>
          <p:nvPr/>
        </p:nvSpPr>
        <p:spPr>
          <a:xfrm>
            <a:off x="731520" y="4800600"/>
            <a:ext cx="2965704" cy="822960"/>
          </a:xfrm>
          <a:prstGeom prst="rect">
            <a:avLst/>
          </a:prstGeom>
          <a:noFill/>
          <a:ln/>
        </p:spPr>
        <p:txBody>
          <a:bodyPr wrap="square" lIns="0" tIns="0" rIns="0" bIns="0" rtlCol="0" anchor="t"/>
          <a:lstStyle/>
          <a:p>
            <a:pPr algn="ctr" indent="0" marL="0">
              <a:lnSpc>
                <a:spcPts val="1600"/>
              </a:lnSpc>
              <a:buNone/>
            </a:pPr>
            <a:r>
              <a:rPr lang="en-US" sz="1300" dirty="0">
                <a:solidFill>
                  <a:srgbClr val="1B1F2E"/>
                </a:solidFill>
                <a:latin typeface="Calibri" pitchFamily="34" charset="0"/>
                <a:ea typeface="Calibri" pitchFamily="34" charset="-122"/>
                <a:cs typeface="Calibri" pitchFamily="34" charset="-120"/>
              </a:rPr>
              <a:t>Pipeline Stages</a:t>
            </a:r>
            <a:endParaRPr lang="en-US" sz="1300" dirty="0"/>
          </a:p>
        </p:txBody>
      </p:sp>
      <p:sp>
        <p:nvSpPr>
          <p:cNvPr id="28" name="Shape 18"/>
          <p:cNvSpPr/>
          <p:nvPr/>
        </p:nvSpPr>
        <p:spPr>
          <a:xfrm>
            <a:off x="4337304" y="3520440"/>
            <a:ext cx="3514344" cy="2286000"/>
          </a:xfrm>
          <a:prstGeom prst="roundRect">
            <a:avLst>
              <a:gd name="adj" fmla="val 4000"/>
            </a:avLst>
          </a:prstGeom>
          <a:solidFill>
            <a:srgbClr val="F4F6FB"/>
          </a:solidFill>
          <a:ln w="12700">
            <a:solidFill>
              <a:srgbClr val="E1E6F0"/>
            </a:solidFill>
            <a:prstDash val="solid"/>
          </a:ln>
        </p:spPr>
      </p:sp>
      <p:sp>
        <p:nvSpPr>
          <p:cNvPr id="29" name="Shape 19"/>
          <p:cNvSpPr/>
          <p:nvPr/>
        </p:nvSpPr>
        <p:spPr>
          <a:xfrm>
            <a:off x="5705856" y="3840480"/>
            <a:ext cx="777240" cy="77724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30" name="Image 8" descr="/home/claude/crm_deck/icons/target_white.png">    </p:cNvPr>
          <p:cNvPicPr>
            <a:picLocks noChangeAspect="1"/>
          </p:cNvPicPr>
          <p:nvPr/>
        </p:nvPicPr>
        <p:blipFill>
          <a:blip r:embed="rId9"/>
          <a:stretch>
            <a:fillRect/>
          </a:stretch>
        </p:blipFill>
        <p:spPr>
          <a:xfrm>
            <a:off x="5900166" y="4034790"/>
            <a:ext cx="388620" cy="388620"/>
          </a:xfrm>
          <a:prstGeom prst="rect">
            <a:avLst/>
          </a:prstGeom>
        </p:spPr>
      </p:pic>
      <p:sp>
        <p:nvSpPr>
          <p:cNvPr id="31" name="Text 20"/>
          <p:cNvSpPr/>
          <p:nvPr/>
        </p:nvSpPr>
        <p:spPr>
          <a:xfrm>
            <a:off x="4611624" y="4800600"/>
            <a:ext cx="2965704" cy="822960"/>
          </a:xfrm>
          <a:prstGeom prst="rect">
            <a:avLst/>
          </a:prstGeom>
          <a:noFill/>
          <a:ln/>
        </p:spPr>
        <p:txBody>
          <a:bodyPr wrap="square" lIns="0" tIns="0" rIns="0" bIns="0" rtlCol="0" anchor="t"/>
          <a:lstStyle/>
          <a:p>
            <a:pPr algn="ctr" indent="0" marL="0">
              <a:lnSpc>
                <a:spcPts val="1600"/>
              </a:lnSpc>
              <a:buNone/>
            </a:pPr>
            <a:r>
              <a:rPr lang="en-US" sz="1300" dirty="0">
                <a:solidFill>
                  <a:srgbClr val="1B1F2E"/>
                </a:solidFill>
                <a:latin typeface="Calibri" pitchFamily="34" charset="0"/>
                <a:ea typeface="Calibri" pitchFamily="34" charset="-122"/>
                <a:cs typeface="Calibri" pitchFamily="34" charset="-120"/>
              </a:rPr>
              <a:t>Win Probability Tracked per Deal</a:t>
            </a:r>
            <a:endParaRPr lang="en-US" sz="1300" dirty="0"/>
          </a:p>
        </p:txBody>
      </p:sp>
      <p:sp>
        <p:nvSpPr>
          <p:cNvPr id="32" name="Shape 21"/>
          <p:cNvSpPr/>
          <p:nvPr/>
        </p:nvSpPr>
        <p:spPr>
          <a:xfrm>
            <a:off x="8217408" y="3520440"/>
            <a:ext cx="3514344" cy="2286000"/>
          </a:xfrm>
          <a:prstGeom prst="roundRect">
            <a:avLst>
              <a:gd name="adj" fmla="val 4000"/>
            </a:avLst>
          </a:prstGeom>
          <a:solidFill>
            <a:srgbClr val="F4F6FB"/>
          </a:solidFill>
          <a:ln w="12700">
            <a:solidFill>
              <a:srgbClr val="E1E6F0"/>
            </a:solidFill>
            <a:prstDash val="solid"/>
          </a:ln>
        </p:spPr>
      </p:sp>
      <p:sp>
        <p:nvSpPr>
          <p:cNvPr id="33" name="Shape 22"/>
          <p:cNvSpPr/>
          <p:nvPr/>
        </p:nvSpPr>
        <p:spPr>
          <a:xfrm>
            <a:off x="9585960" y="3840480"/>
            <a:ext cx="777240" cy="77724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34" name="Image 9" descr="/home/claude/crm_deck/icons/clock_white.png">    </p:cNvPr>
          <p:cNvPicPr>
            <a:picLocks noChangeAspect="1"/>
          </p:cNvPicPr>
          <p:nvPr/>
        </p:nvPicPr>
        <p:blipFill>
          <a:blip r:embed="rId10"/>
          <a:stretch>
            <a:fillRect/>
          </a:stretch>
        </p:blipFill>
        <p:spPr>
          <a:xfrm>
            <a:off x="9780270" y="4034790"/>
            <a:ext cx="388620" cy="388620"/>
          </a:xfrm>
          <a:prstGeom prst="rect">
            <a:avLst/>
          </a:prstGeom>
        </p:spPr>
      </p:pic>
      <p:sp>
        <p:nvSpPr>
          <p:cNvPr id="35" name="Text 23"/>
          <p:cNvSpPr/>
          <p:nvPr/>
        </p:nvSpPr>
        <p:spPr>
          <a:xfrm>
            <a:off x="8491728" y="4800600"/>
            <a:ext cx="2965704" cy="822960"/>
          </a:xfrm>
          <a:prstGeom prst="rect">
            <a:avLst/>
          </a:prstGeom>
          <a:noFill/>
          <a:ln/>
        </p:spPr>
        <p:txBody>
          <a:bodyPr wrap="square" lIns="0" tIns="0" rIns="0" bIns="0" rtlCol="0" anchor="t"/>
          <a:lstStyle/>
          <a:p>
            <a:pPr algn="ctr" indent="0" marL="0">
              <a:lnSpc>
                <a:spcPts val="1600"/>
              </a:lnSpc>
              <a:buNone/>
            </a:pPr>
            <a:r>
              <a:rPr lang="en-US" sz="1300" dirty="0">
                <a:solidFill>
                  <a:srgbClr val="1B1F2E"/>
                </a:solidFill>
                <a:latin typeface="Calibri" pitchFamily="34" charset="0"/>
                <a:ea typeface="Calibri" pitchFamily="34" charset="-122"/>
                <a:cs typeface="Calibri" pitchFamily="34" charset="-120"/>
              </a:rPr>
              <a:t>Expected Close Date on Every Deal</a:t>
            </a:r>
            <a:endParaRPr lang="en-US" sz="1300" dirty="0"/>
          </a:p>
        </p:txBody>
      </p:sp>
      <p:sp>
        <p:nvSpPr>
          <p:cNvPr id="36" name="Text 24"/>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37" name="Text 25"/>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Automation That Takes Real Action</a:t>
            </a:r>
            <a:endParaRPr lang="en-US" sz="3200" dirty="0"/>
          </a:p>
        </p:txBody>
      </p:sp>
      <p:sp>
        <p:nvSpPr>
          <p:cNvPr id="3" name="Shape 1"/>
          <p:cNvSpPr/>
          <p:nvPr/>
        </p:nvSpPr>
        <p:spPr>
          <a:xfrm>
            <a:off x="548640" y="1554480"/>
            <a:ext cx="4892040" cy="3566160"/>
          </a:xfrm>
          <a:prstGeom prst="roundRect">
            <a:avLst>
              <a:gd name="adj" fmla="val 2564"/>
            </a:avLst>
          </a:prstGeom>
          <a:solidFill>
            <a:srgbClr val="F4F6FB"/>
          </a:solidFill>
          <a:ln w="12700">
            <a:solidFill>
              <a:srgbClr val="E1E6F0"/>
            </a:solidFill>
            <a:prstDash val="solid"/>
          </a:ln>
        </p:spPr>
      </p:sp>
      <p:sp>
        <p:nvSpPr>
          <p:cNvPr id="4" name="Shape 2"/>
          <p:cNvSpPr/>
          <p:nvPr/>
        </p:nvSpPr>
        <p:spPr>
          <a:xfrm>
            <a:off x="868680" y="187452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crm_deck/icons/zap_white.png">    </p:cNvPr>
          <p:cNvPicPr>
            <a:picLocks noChangeAspect="1"/>
          </p:cNvPicPr>
          <p:nvPr/>
        </p:nvPicPr>
        <p:blipFill>
          <a:blip r:embed="rId1"/>
          <a:stretch>
            <a:fillRect/>
          </a:stretch>
        </p:blipFill>
        <p:spPr>
          <a:xfrm>
            <a:off x="1011326" y="2017166"/>
            <a:ext cx="309067" cy="309067"/>
          </a:xfrm>
          <a:prstGeom prst="rect">
            <a:avLst/>
          </a:prstGeom>
        </p:spPr>
      </p:pic>
      <p:sp>
        <p:nvSpPr>
          <p:cNvPr id="6" name="Text 3"/>
          <p:cNvSpPr/>
          <p:nvPr/>
        </p:nvSpPr>
        <p:spPr>
          <a:xfrm>
            <a:off x="1600200" y="1920240"/>
            <a:ext cx="3611880" cy="502920"/>
          </a:xfrm>
          <a:prstGeom prst="rect">
            <a:avLst/>
          </a:prstGeom>
          <a:noFill/>
          <a:ln/>
        </p:spPr>
        <p:txBody>
          <a:bodyPr wrap="square" lIns="0" tIns="0" rIns="0" bIns="0" rtlCol="0" anchor="ctr"/>
          <a:lstStyle/>
          <a:p>
            <a:pPr indent="0" marL="0">
              <a:buNone/>
            </a:pPr>
            <a:r>
              <a:rPr lang="en-US" sz="1900" b="1" dirty="0">
                <a:solidFill>
                  <a:srgbClr val="1B1F2E"/>
                </a:solidFill>
                <a:latin typeface="Cambria" pitchFamily="34" charset="0"/>
                <a:ea typeface="Cambria" pitchFamily="34" charset="-122"/>
                <a:cs typeface="Cambria" pitchFamily="34" charset="-120"/>
              </a:rPr>
              <a:t>Triggers</a:t>
            </a:r>
            <a:endParaRPr lang="en-US" sz="1900" dirty="0"/>
          </a:p>
        </p:txBody>
      </p:sp>
      <p:sp>
        <p:nvSpPr>
          <p:cNvPr id="7" name="Text 4"/>
          <p:cNvSpPr/>
          <p:nvPr/>
        </p:nvSpPr>
        <p:spPr>
          <a:xfrm>
            <a:off x="914400" y="2697480"/>
            <a:ext cx="4160520" cy="2148840"/>
          </a:xfrm>
          <a:prstGeom prst="rect">
            <a:avLst/>
          </a:prstGeom>
          <a:noFill/>
          <a:ln/>
        </p:spPr>
        <p:txBody>
          <a:bodyPr wrap="square" lIns="0" tIns="0" rIns="0" bIns="0" rtlCol="0" anchor="t"/>
          <a:lstStyle/>
          <a:p>
            <a:pPr marL="342900" indent="-342900">
              <a:lnSpc>
                <a:spcPts val="2000"/>
              </a:lnSpc>
              <a:spcAft>
                <a:spcPts val="1400"/>
              </a:spcAft>
              <a:buSzPct val="100000"/>
              <a:buChar char="●"/>
            </a:pPr>
            <a:r>
              <a:rPr lang="en-US" sz="1450" dirty="0">
                <a:solidFill>
                  <a:srgbClr val="1B1F2E"/>
                </a:solidFill>
                <a:latin typeface="Calibri" pitchFamily="34" charset="0"/>
                <a:ea typeface="Calibri" pitchFamily="34" charset="-122"/>
                <a:cs typeface="Calibri" pitchFamily="34" charset="-120"/>
              </a:rPr>
              <a:t>Deal stage changed</a:t>
            </a:r>
            <a:endParaRPr lang="en-US" sz="1450" dirty="0"/>
          </a:p>
          <a:p>
            <a:pPr marL="342900" indent="-342900">
              <a:lnSpc>
                <a:spcPts val="2000"/>
              </a:lnSpc>
              <a:spcAft>
                <a:spcPts val="1400"/>
              </a:spcAft>
              <a:buSzPct val="100000"/>
              <a:buChar char="●"/>
            </a:pPr>
            <a:r>
              <a:rPr lang="en-US" sz="1450" dirty="0">
                <a:solidFill>
                  <a:srgbClr val="1B1F2E"/>
                </a:solidFill>
                <a:latin typeface="Calibri" pitchFamily="34" charset="0"/>
                <a:ea typeface="Calibri" pitchFamily="34" charset="-122"/>
                <a:cs typeface="Calibri" pitchFamily="34" charset="-120"/>
              </a:rPr>
              <a:t>Contact created</a:t>
            </a:r>
            <a:endParaRPr lang="en-US" sz="1450" dirty="0"/>
          </a:p>
          <a:p>
            <a:pPr marL="342900" indent="-342900">
              <a:lnSpc>
                <a:spcPts val="2000"/>
              </a:lnSpc>
              <a:spcAft>
                <a:spcPts val="1400"/>
              </a:spcAft>
              <a:buSzPct val="100000"/>
              <a:buChar char="●"/>
            </a:pPr>
            <a:r>
              <a:rPr lang="en-US" sz="1450" dirty="0">
                <a:solidFill>
                  <a:srgbClr val="1B1F2E"/>
                </a:solidFill>
                <a:latin typeface="Calibri" pitchFamily="34" charset="0"/>
                <a:ea typeface="Calibri" pitchFamily="34" charset="-122"/>
                <a:cs typeface="Calibri" pitchFamily="34" charset="-120"/>
              </a:rPr>
              <a:t>Deal amount exceeds threshold</a:t>
            </a:r>
            <a:endParaRPr lang="en-US" sz="1450" dirty="0"/>
          </a:p>
          <a:p>
            <a:pPr marL="342900" indent="-342900">
              <a:lnSpc>
                <a:spcPts val="2000"/>
              </a:lnSpc>
              <a:spcAft>
                <a:spcPts val="1400"/>
              </a:spcAft>
              <a:buSzPct val="100000"/>
              <a:buChar char="●"/>
            </a:pPr>
            <a:r>
              <a:rPr lang="en-US" sz="1450" dirty="0">
                <a:solidFill>
                  <a:srgbClr val="1B1F2E"/>
                </a:solidFill>
                <a:latin typeface="Calibri" pitchFamily="34" charset="0"/>
                <a:ea typeface="Calibri" pitchFamily="34" charset="-122"/>
                <a:cs typeface="Calibri" pitchFamily="34" charset="-120"/>
              </a:rPr>
              <a:t>Contact stage changed</a:t>
            </a:r>
            <a:endParaRPr lang="en-US" sz="1450" dirty="0"/>
          </a:p>
        </p:txBody>
      </p:sp>
      <p:sp>
        <p:nvSpPr>
          <p:cNvPr id="8" name="Shape 5"/>
          <p:cNvSpPr/>
          <p:nvPr/>
        </p:nvSpPr>
        <p:spPr>
          <a:xfrm>
            <a:off x="5468112" y="3108960"/>
            <a:ext cx="457200" cy="457200"/>
          </a:xfrm>
          <a:prstGeom prst="ellipse">
            <a:avLst/>
          </a:prstGeom>
          <a:solidFill>
            <a:srgbClr val="00C2A8"/>
          </a:solidFill>
          <a:ln/>
        </p:spPr>
      </p:sp>
      <p:pic>
        <p:nvPicPr>
          <p:cNvPr id="9" name="Image 1" descr="/home/claude/crm_deck/icons/arrowRight_white.png">    </p:cNvPr>
          <p:cNvPicPr>
            <a:picLocks noChangeAspect="1"/>
          </p:cNvPicPr>
          <p:nvPr/>
        </p:nvPicPr>
        <p:blipFill>
          <a:blip r:embed="rId2"/>
          <a:stretch>
            <a:fillRect/>
          </a:stretch>
        </p:blipFill>
        <p:spPr>
          <a:xfrm>
            <a:off x="5559552" y="3200400"/>
            <a:ext cx="274320" cy="274320"/>
          </a:xfrm>
          <a:prstGeom prst="rect">
            <a:avLst/>
          </a:prstGeom>
        </p:spPr>
      </p:pic>
      <p:sp>
        <p:nvSpPr>
          <p:cNvPr id="10" name="Shape 6"/>
          <p:cNvSpPr/>
          <p:nvPr/>
        </p:nvSpPr>
        <p:spPr>
          <a:xfrm>
            <a:off x="6629400" y="1554480"/>
            <a:ext cx="4892040" cy="3566160"/>
          </a:xfrm>
          <a:prstGeom prst="roundRect">
            <a:avLst>
              <a:gd name="adj" fmla="val 2564"/>
            </a:avLst>
          </a:prstGeom>
          <a:solidFill>
            <a:srgbClr val="1E2761"/>
          </a:solidFill>
          <a:ln/>
          <a:effectLst>
            <a:outerShdw sx="100000" sy="100000" kx="0" ky="0" algn="bl" rotWithShape="0" blurRad="101600" dist="38100" dir="5400000">
              <a:srgbClr val="0A0E2A">
                <a:alpha val="30000"/>
              </a:srgbClr>
            </a:outerShdw>
          </a:effectLst>
        </p:spPr>
      </p:sp>
      <p:sp>
        <p:nvSpPr>
          <p:cNvPr id="11" name="Shape 7"/>
          <p:cNvSpPr/>
          <p:nvPr/>
        </p:nvSpPr>
        <p:spPr>
          <a:xfrm>
            <a:off x="6949440" y="1874520"/>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2" name="Image 2" descr="/home/claude/crm_deck/icons/check_white.png">    </p:cNvPr>
          <p:cNvPicPr>
            <a:picLocks noChangeAspect="1"/>
          </p:cNvPicPr>
          <p:nvPr/>
        </p:nvPicPr>
        <p:blipFill>
          <a:blip r:embed="rId3"/>
          <a:stretch>
            <a:fillRect/>
          </a:stretch>
        </p:blipFill>
        <p:spPr>
          <a:xfrm>
            <a:off x="7092086" y="2017166"/>
            <a:ext cx="309067" cy="309067"/>
          </a:xfrm>
          <a:prstGeom prst="rect">
            <a:avLst/>
          </a:prstGeom>
        </p:spPr>
      </p:pic>
      <p:sp>
        <p:nvSpPr>
          <p:cNvPr id="13" name="Text 8"/>
          <p:cNvSpPr/>
          <p:nvPr/>
        </p:nvSpPr>
        <p:spPr>
          <a:xfrm>
            <a:off x="7680960" y="1920240"/>
            <a:ext cx="3611880" cy="50292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Actions</a:t>
            </a:r>
            <a:endParaRPr lang="en-US" sz="1900" dirty="0"/>
          </a:p>
        </p:txBody>
      </p:sp>
      <p:sp>
        <p:nvSpPr>
          <p:cNvPr id="14" name="Text 9"/>
          <p:cNvSpPr/>
          <p:nvPr/>
        </p:nvSpPr>
        <p:spPr>
          <a:xfrm>
            <a:off x="6995160" y="2697480"/>
            <a:ext cx="4160520" cy="2148840"/>
          </a:xfrm>
          <a:prstGeom prst="rect">
            <a:avLst/>
          </a:prstGeom>
          <a:noFill/>
          <a:ln/>
        </p:spPr>
        <p:txBody>
          <a:bodyPr wrap="square" lIns="0" tIns="0" rIns="0" bIns="0" rtlCol="0" anchor="t"/>
          <a:lstStyle/>
          <a:p>
            <a:pPr marL="342900" indent="-342900">
              <a:lnSpc>
                <a:spcPts val="2000"/>
              </a:lnSpc>
              <a:spcAft>
                <a:spcPts val="1400"/>
              </a:spcAft>
              <a:buSzPct val="100000"/>
              <a:buChar char="●"/>
            </a:pPr>
            <a:r>
              <a:rPr lang="en-US" sz="1450" dirty="0">
                <a:solidFill>
                  <a:srgbClr val="FFFFFF"/>
                </a:solidFill>
                <a:latin typeface="Calibri" pitchFamily="34" charset="0"/>
                <a:ea typeface="Calibri" pitchFamily="34" charset="-122"/>
                <a:cs typeface="Calibri" pitchFamily="34" charset="-120"/>
              </a:rPr>
              <a:t>Create a task</a:t>
            </a:r>
            <a:endParaRPr lang="en-US" sz="1450" dirty="0"/>
          </a:p>
          <a:p>
            <a:pPr marL="342900" indent="-342900">
              <a:lnSpc>
                <a:spcPts val="2000"/>
              </a:lnSpc>
              <a:spcAft>
                <a:spcPts val="1400"/>
              </a:spcAft>
              <a:buSzPct val="100000"/>
              <a:buChar char="●"/>
            </a:pPr>
            <a:r>
              <a:rPr lang="en-US" sz="1450" dirty="0">
                <a:solidFill>
                  <a:srgbClr val="FFFFFF"/>
                </a:solidFill>
                <a:latin typeface="Calibri" pitchFamily="34" charset="0"/>
                <a:ea typeface="Calibri" pitchFamily="34" charset="-122"/>
                <a:cs typeface="Calibri" pitchFamily="34" charset="-120"/>
              </a:rPr>
              <a:t>Send an email</a:t>
            </a:r>
            <a:endParaRPr lang="en-US" sz="1450" dirty="0"/>
          </a:p>
          <a:p>
            <a:pPr marL="342900" indent="-342900">
              <a:lnSpc>
                <a:spcPts val="2000"/>
              </a:lnSpc>
              <a:spcAft>
                <a:spcPts val="1400"/>
              </a:spcAft>
              <a:buSzPct val="100000"/>
              <a:buChar char="●"/>
            </a:pPr>
            <a:r>
              <a:rPr lang="en-US" sz="1450" dirty="0">
                <a:solidFill>
                  <a:srgbClr val="FFFFFF"/>
                </a:solidFill>
                <a:latin typeface="Calibri" pitchFamily="34" charset="0"/>
                <a:ea typeface="Calibri" pitchFamily="34" charset="-122"/>
                <a:cs typeface="Calibri" pitchFamily="34" charset="-120"/>
              </a:rPr>
              <a:t>Update a stage</a:t>
            </a:r>
            <a:endParaRPr lang="en-US" sz="1450" dirty="0"/>
          </a:p>
          <a:p>
            <a:pPr marL="342900" indent="-342900">
              <a:lnSpc>
                <a:spcPts val="2000"/>
              </a:lnSpc>
              <a:spcAft>
                <a:spcPts val="1400"/>
              </a:spcAft>
              <a:buSzPct val="100000"/>
              <a:buChar char="●"/>
            </a:pPr>
            <a:r>
              <a:rPr lang="en-US" sz="1450" dirty="0">
                <a:solidFill>
                  <a:srgbClr val="FFFFFF"/>
                </a:solidFill>
                <a:latin typeface="Calibri" pitchFamily="34" charset="0"/>
                <a:ea typeface="Calibri" pitchFamily="34" charset="-122"/>
                <a:cs typeface="Calibri" pitchFamily="34" charset="-120"/>
              </a:rPr>
              <a:t>Add a notification</a:t>
            </a:r>
            <a:endParaRPr lang="en-US" sz="1450" dirty="0"/>
          </a:p>
        </p:txBody>
      </p:sp>
      <p:sp>
        <p:nvSpPr>
          <p:cNvPr id="15" name="Shape 10"/>
          <p:cNvSpPr/>
          <p:nvPr/>
        </p:nvSpPr>
        <p:spPr>
          <a:xfrm>
            <a:off x="548640" y="5440680"/>
            <a:ext cx="10972800" cy="640080"/>
          </a:xfrm>
          <a:prstGeom prst="roundRect">
            <a:avLst>
              <a:gd name="adj" fmla="val 11429"/>
            </a:avLst>
          </a:prstGeom>
          <a:solidFill>
            <a:srgbClr val="EAF7F4"/>
          </a:solidFill>
          <a:ln w="12700">
            <a:solidFill>
              <a:srgbClr val="00C2A8"/>
            </a:solidFill>
            <a:prstDash val="solid"/>
          </a:ln>
        </p:spPr>
      </p:sp>
      <p:sp>
        <p:nvSpPr>
          <p:cNvPr id="16" name="Text 11"/>
          <p:cNvSpPr/>
          <p:nvPr/>
        </p:nvSpPr>
        <p:spPr>
          <a:xfrm>
            <a:off x="822960" y="5440680"/>
            <a:ext cx="10424160" cy="640080"/>
          </a:xfrm>
          <a:prstGeom prst="rect">
            <a:avLst/>
          </a:prstGeom>
          <a:noFill/>
          <a:ln/>
        </p:spPr>
        <p:txBody>
          <a:bodyPr wrap="square" lIns="0" tIns="0" rIns="0" bIns="0" rtlCol="0" anchor="ctr"/>
          <a:lstStyle/>
          <a:p>
            <a:pPr indent="0" marL="0">
              <a:buNone/>
            </a:pPr>
            <a:r>
              <a:rPr lang="en-US" sz="1400" i="1" dirty="0">
                <a:solidFill>
                  <a:srgbClr val="1E2761"/>
                </a:solidFill>
                <a:latin typeface="Calibri" pitchFamily="34" charset="0"/>
                <a:ea typeface="Calibri" pitchFamily="34" charset="-122"/>
                <a:cs typeface="Calibri" pitchFamily="34" charset="-120"/>
              </a:rPr>
              <a:t>Every run is logged — success or failure — in a full execution history.</a:t>
            </a:r>
            <a:endParaRPr lang="en-US" sz="1400" dirty="0"/>
          </a:p>
        </p:txBody>
      </p:sp>
      <p:sp>
        <p:nvSpPr>
          <p:cNvPr id="17" name="Text 12"/>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18" name="Text 13"/>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See the Pipeline, Not Just the Records</a:t>
            </a:r>
            <a:endParaRPr lang="en-US" sz="3200" dirty="0"/>
          </a:p>
        </p:txBody>
      </p:sp>
      <p:graphicFrame>
        <p:nvGraphicFramePr>
          <p:cNvPr id="3" name="Chart 0" descr=""/>
          <p:cNvGraphicFramePr/>
          <p:nvPr/>
        </p:nvGraphicFramePr>
        <p:xfrm>
          <a:off x="457200" y="1600200"/>
          <a:ext cx="7040880" cy="3794760"/>
        </p:xfrm>
        <a:graphic xmlns:a="http://schemas.openxmlformats.org/drawingml/2006/main">
          <a:graphicData uri="http://schemas.openxmlformats.org/drawingml/2006/chart">
            <c:chart xmlns:c="http://schemas.openxmlformats.org/drawingml/2006/chart" r:id="rId1"/>
          </a:graphicData>
        </a:graphic>
      </p:graphicFrame>
      <p:sp>
        <p:nvSpPr>
          <p:cNvPr id="4" name="Text 1"/>
          <p:cNvSpPr/>
          <p:nvPr/>
        </p:nvSpPr>
        <p:spPr>
          <a:xfrm>
            <a:off x="457200" y="5440680"/>
            <a:ext cx="7040880" cy="274320"/>
          </a:xfrm>
          <a:prstGeom prst="rect">
            <a:avLst/>
          </a:prstGeom>
          <a:noFill/>
          <a:ln/>
        </p:spPr>
        <p:txBody>
          <a:bodyPr wrap="square" lIns="0" tIns="0" rIns="0" bIns="0" rtlCol="0" anchor="ctr"/>
          <a:lstStyle/>
          <a:p>
            <a:pPr algn="l" indent="0" marL="0">
              <a:buNone/>
            </a:pPr>
            <a:r>
              <a:rPr lang="en-US" sz="1100" i="1" dirty="0">
                <a:solidFill>
                  <a:srgbClr val="6B7280"/>
                </a:solidFill>
                <a:latin typeface="Calibri" pitchFamily="34" charset="0"/>
                <a:ea typeface="Calibri" pitchFamily="34" charset="-122"/>
                <a:cs typeface="Calibri" pitchFamily="34" charset="-120"/>
              </a:rPr>
              <a:t>Illustrative data</a:t>
            </a:r>
            <a:endParaRPr lang="en-US" sz="1100" dirty="0"/>
          </a:p>
        </p:txBody>
      </p:sp>
      <p:sp>
        <p:nvSpPr>
          <p:cNvPr id="5" name="Shape 2"/>
          <p:cNvSpPr/>
          <p:nvPr/>
        </p:nvSpPr>
        <p:spPr>
          <a:xfrm>
            <a:off x="7818120" y="1600200"/>
            <a:ext cx="3913632" cy="1170432"/>
          </a:xfrm>
          <a:prstGeom prst="roundRect">
            <a:avLst>
              <a:gd name="adj" fmla="val 7031"/>
            </a:avLst>
          </a:prstGeom>
          <a:solidFill>
            <a:srgbClr val="F4F6FB"/>
          </a:solidFill>
          <a:ln w="12700">
            <a:solidFill>
              <a:srgbClr val="E1E6F0"/>
            </a:solidFill>
            <a:prstDash val="solid"/>
          </a:ln>
        </p:spPr>
      </p:sp>
      <p:sp>
        <p:nvSpPr>
          <p:cNvPr id="6" name="Text 3"/>
          <p:cNvSpPr/>
          <p:nvPr/>
        </p:nvSpPr>
        <p:spPr>
          <a:xfrm>
            <a:off x="8092440" y="1600200"/>
            <a:ext cx="1600200" cy="1170432"/>
          </a:xfrm>
          <a:prstGeom prst="rect">
            <a:avLst/>
          </a:prstGeom>
          <a:noFill/>
          <a:ln/>
        </p:spPr>
        <p:txBody>
          <a:bodyPr wrap="square" lIns="0" tIns="0" rIns="0" bIns="0" rtlCol="0" anchor="ctr"/>
          <a:lstStyle/>
          <a:p>
            <a:pPr algn="l" indent="0" marL="0">
              <a:buNone/>
            </a:pPr>
            <a:r>
              <a:rPr lang="en-US" sz="2500" b="1" dirty="0">
                <a:solidFill>
                  <a:srgbClr val="00C2A8"/>
                </a:solidFill>
                <a:latin typeface="Cambria" pitchFamily="34" charset="0"/>
                <a:ea typeface="Cambria" pitchFamily="34" charset="-122"/>
                <a:cs typeface="Cambria" pitchFamily="34" charset="-120"/>
              </a:rPr>
              <a:t>0–100</a:t>
            </a:r>
            <a:endParaRPr lang="en-US" sz="2500" dirty="0"/>
          </a:p>
        </p:txBody>
      </p:sp>
      <p:sp>
        <p:nvSpPr>
          <p:cNvPr id="7" name="Text 4"/>
          <p:cNvSpPr/>
          <p:nvPr/>
        </p:nvSpPr>
        <p:spPr>
          <a:xfrm>
            <a:off x="9784080" y="1600200"/>
            <a:ext cx="1719072" cy="1170432"/>
          </a:xfrm>
          <a:prstGeom prst="rect">
            <a:avLst/>
          </a:prstGeom>
          <a:noFill/>
          <a:ln/>
        </p:spPr>
        <p:txBody>
          <a:bodyPr wrap="square" lIns="0" tIns="0" rIns="0" bIns="0" rtlCol="0" anchor="ctr"/>
          <a:lstStyle/>
          <a:p>
            <a:pPr algn="l" indent="0" marL="0">
              <a:lnSpc>
                <a:spcPts val="1400"/>
              </a:lnSpc>
              <a:buNone/>
            </a:pPr>
            <a:r>
              <a:rPr lang="en-US" sz="1200" dirty="0">
                <a:solidFill>
                  <a:srgbClr val="1B1F2E"/>
                </a:solidFill>
                <a:latin typeface="Calibri" pitchFamily="34" charset="0"/>
                <a:ea typeface="Calibri" pitchFamily="34" charset="-122"/>
                <a:cs typeface="Calibri" pitchFamily="34" charset="-120"/>
              </a:rPr>
              <a:t>Company Health Scoring</a:t>
            </a:r>
            <a:endParaRPr lang="en-US" sz="1200" dirty="0"/>
          </a:p>
        </p:txBody>
      </p:sp>
      <p:sp>
        <p:nvSpPr>
          <p:cNvPr id="8" name="Shape 5"/>
          <p:cNvSpPr/>
          <p:nvPr/>
        </p:nvSpPr>
        <p:spPr>
          <a:xfrm>
            <a:off x="7818120" y="2990088"/>
            <a:ext cx="3913632" cy="1170432"/>
          </a:xfrm>
          <a:prstGeom prst="roundRect">
            <a:avLst>
              <a:gd name="adj" fmla="val 7031"/>
            </a:avLst>
          </a:prstGeom>
          <a:solidFill>
            <a:srgbClr val="F4F6FB"/>
          </a:solidFill>
          <a:ln w="12700">
            <a:solidFill>
              <a:srgbClr val="E1E6F0"/>
            </a:solidFill>
            <a:prstDash val="solid"/>
          </a:ln>
        </p:spPr>
      </p:sp>
      <p:sp>
        <p:nvSpPr>
          <p:cNvPr id="9" name="Shape 6"/>
          <p:cNvSpPr/>
          <p:nvPr/>
        </p:nvSpPr>
        <p:spPr>
          <a:xfrm>
            <a:off x="8074152" y="3246120"/>
            <a:ext cx="658368" cy="65836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0" descr="/home/claude/crm_deck/icons/activity_white.png">    </p:cNvPr>
          <p:cNvPicPr>
            <a:picLocks noChangeAspect="1"/>
          </p:cNvPicPr>
          <p:nvPr/>
        </p:nvPicPr>
        <p:blipFill>
          <a:blip r:embed="rId2"/>
          <a:stretch>
            <a:fillRect/>
          </a:stretch>
        </p:blipFill>
        <p:spPr>
          <a:xfrm>
            <a:off x="8238744" y="3410712"/>
            <a:ext cx="329184" cy="329184"/>
          </a:xfrm>
          <a:prstGeom prst="rect">
            <a:avLst/>
          </a:prstGeom>
        </p:spPr>
      </p:pic>
      <p:sp>
        <p:nvSpPr>
          <p:cNvPr id="11" name="Text 7"/>
          <p:cNvSpPr/>
          <p:nvPr/>
        </p:nvSpPr>
        <p:spPr>
          <a:xfrm>
            <a:off x="9784080" y="2990088"/>
            <a:ext cx="1719072" cy="1170432"/>
          </a:xfrm>
          <a:prstGeom prst="rect">
            <a:avLst/>
          </a:prstGeom>
          <a:noFill/>
          <a:ln/>
        </p:spPr>
        <p:txBody>
          <a:bodyPr wrap="square" lIns="0" tIns="0" rIns="0" bIns="0" rtlCol="0" anchor="ctr"/>
          <a:lstStyle/>
          <a:p>
            <a:pPr algn="l" indent="0" marL="0">
              <a:lnSpc>
                <a:spcPts val="1400"/>
              </a:lnSpc>
              <a:buNone/>
            </a:pPr>
            <a:r>
              <a:rPr lang="en-US" sz="1200" dirty="0">
                <a:solidFill>
                  <a:srgbClr val="1B1F2E"/>
                </a:solidFill>
                <a:latin typeface="Calibri" pitchFamily="34" charset="0"/>
                <a:ea typeface="Calibri" pitchFamily="34" charset="-122"/>
                <a:cs typeface="Calibri" pitchFamily="34" charset="-120"/>
              </a:rPr>
              <a:t>Real-Time KPI Dashboard</a:t>
            </a:r>
            <a:endParaRPr lang="en-US" sz="1200" dirty="0"/>
          </a:p>
        </p:txBody>
      </p:sp>
      <p:sp>
        <p:nvSpPr>
          <p:cNvPr id="12" name="Shape 8"/>
          <p:cNvSpPr/>
          <p:nvPr/>
        </p:nvSpPr>
        <p:spPr>
          <a:xfrm>
            <a:off x="7818120" y="4379976"/>
            <a:ext cx="3913632" cy="1170432"/>
          </a:xfrm>
          <a:prstGeom prst="roundRect">
            <a:avLst>
              <a:gd name="adj" fmla="val 7031"/>
            </a:avLst>
          </a:prstGeom>
          <a:solidFill>
            <a:srgbClr val="F4F6FB"/>
          </a:solidFill>
          <a:ln w="12700">
            <a:solidFill>
              <a:srgbClr val="E1E6F0"/>
            </a:solidFill>
            <a:prstDash val="solid"/>
          </a:ln>
        </p:spPr>
      </p:sp>
      <p:sp>
        <p:nvSpPr>
          <p:cNvPr id="13" name="Shape 9"/>
          <p:cNvSpPr/>
          <p:nvPr/>
        </p:nvSpPr>
        <p:spPr>
          <a:xfrm>
            <a:off x="8074152" y="4636008"/>
            <a:ext cx="658368" cy="65836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4" name="Image 1" descr="/home/claude/crm_deck/icons/chart_white.png">    </p:cNvPr>
          <p:cNvPicPr>
            <a:picLocks noChangeAspect="1"/>
          </p:cNvPicPr>
          <p:nvPr/>
        </p:nvPicPr>
        <p:blipFill>
          <a:blip r:embed="rId3"/>
          <a:stretch>
            <a:fillRect/>
          </a:stretch>
        </p:blipFill>
        <p:spPr>
          <a:xfrm>
            <a:off x="8238744" y="4800600"/>
            <a:ext cx="329184" cy="329184"/>
          </a:xfrm>
          <a:prstGeom prst="rect">
            <a:avLst/>
          </a:prstGeom>
        </p:spPr>
      </p:pic>
      <p:sp>
        <p:nvSpPr>
          <p:cNvPr id="15" name="Text 10"/>
          <p:cNvSpPr/>
          <p:nvPr/>
        </p:nvSpPr>
        <p:spPr>
          <a:xfrm>
            <a:off x="9784080" y="4379976"/>
            <a:ext cx="1719072" cy="1170432"/>
          </a:xfrm>
          <a:prstGeom prst="rect">
            <a:avLst/>
          </a:prstGeom>
          <a:noFill/>
          <a:ln/>
        </p:spPr>
        <p:txBody>
          <a:bodyPr wrap="square" lIns="0" tIns="0" rIns="0" bIns="0" rtlCol="0" anchor="ctr"/>
          <a:lstStyle/>
          <a:p>
            <a:pPr algn="l" indent="0" marL="0">
              <a:lnSpc>
                <a:spcPts val="1400"/>
              </a:lnSpc>
              <a:buNone/>
            </a:pPr>
            <a:r>
              <a:rPr lang="en-US" sz="1200" dirty="0">
                <a:solidFill>
                  <a:srgbClr val="1B1F2E"/>
                </a:solidFill>
                <a:latin typeface="Calibri" pitchFamily="34" charset="0"/>
                <a:ea typeface="Calibri" pitchFamily="34" charset="-122"/>
                <a:cs typeface="Calibri" pitchFamily="34" charset="-120"/>
              </a:rPr>
              <a:t>Recharts-Powered Visualizations</a:t>
            </a:r>
            <a:endParaRPr lang="en-US" sz="1200" dirty="0"/>
          </a:p>
        </p:txBody>
      </p:sp>
      <p:sp>
        <p:nvSpPr>
          <p:cNvPr id="16" name="Text 11"/>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17" name="Text 12"/>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Choose Your Deployment: Secured or Instant</a:t>
            </a:r>
            <a:endParaRPr lang="en-US" sz="3200" dirty="0"/>
          </a:p>
        </p:txBody>
      </p:sp>
      <p:sp>
        <p:nvSpPr>
          <p:cNvPr id="3" name="Shape 1"/>
          <p:cNvSpPr/>
          <p:nvPr/>
        </p:nvSpPr>
        <p:spPr>
          <a:xfrm>
            <a:off x="640080" y="1691640"/>
            <a:ext cx="5166360" cy="4434840"/>
          </a:xfrm>
          <a:prstGeom prst="roundRect">
            <a:avLst>
              <a:gd name="adj" fmla="val 2062"/>
            </a:avLst>
          </a:prstGeom>
          <a:solidFill>
            <a:srgbClr val="161C4A"/>
          </a:solidFill>
          <a:ln w="12700">
            <a:solidFill>
              <a:srgbClr val="323A72"/>
            </a:solidFill>
            <a:prstDash val="solid"/>
          </a:ln>
        </p:spPr>
      </p:sp>
      <p:sp>
        <p:nvSpPr>
          <p:cNvPr id="4" name="Shape 2"/>
          <p:cNvSpPr/>
          <p:nvPr/>
        </p:nvSpPr>
        <p:spPr>
          <a:xfrm>
            <a:off x="1005840" y="205740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crm_deck/icons/lock_white.png">    </p:cNvPr>
          <p:cNvPicPr>
            <a:picLocks noChangeAspect="1"/>
          </p:cNvPicPr>
          <p:nvPr/>
        </p:nvPicPr>
        <p:blipFill>
          <a:blip r:embed="rId1"/>
          <a:stretch>
            <a:fillRect/>
          </a:stretch>
        </p:blipFill>
        <p:spPr>
          <a:xfrm>
            <a:off x="1159459" y="2211019"/>
            <a:ext cx="332842" cy="332842"/>
          </a:xfrm>
          <a:prstGeom prst="rect">
            <a:avLst/>
          </a:prstGeom>
        </p:spPr>
      </p:pic>
      <p:sp>
        <p:nvSpPr>
          <p:cNvPr id="6" name="Text 3"/>
          <p:cNvSpPr/>
          <p:nvPr/>
        </p:nvSpPr>
        <p:spPr>
          <a:xfrm>
            <a:off x="1828800" y="2103120"/>
            <a:ext cx="3703320"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With Login</a:t>
            </a:r>
            <a:endParaRPr lang="en-US" sz="2000" dirty="0"/>
          </a:p>
        </p:txBody>
      </p:sp>
      <p:sp>
        <p:nvSpPr>
          <p:cNvPr id="7" name="Text 4"/>
          <p:cNvSpPr/>
          <p:nvPr/>
        </p:nvSpPr>
        <p:spPr>
          <a:xfrm>
            <a:off x="1005840" y="2926080"/>
            <a:ext cx="4434840" cy="2926080"/>
          </a:xfrm>
          <a:prstGeom prst="rect">
            <a:avLst/>
          </a:prstGeom>
          <a:noFill/>
          <a:ln/>
        </p:spPr>
        <p:txBody>
          <a:bodyPr wrap="square" lIns="0" tIns="0" rIns="0" bIns="0" rtlCol="0" anchor="t"/>
          <a:lstStyle/>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bcrypt password hashing (cost 12)</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Account lockout after 5 failed attempts (15 min)</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IP rate limiting (10 requests/min)</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Session-based authentication</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Per-account data isolation</a:t>
            </a:r>
            <a:endParaRPr lang="en-US" sz="1350" dirty="0"/>
          </a:p>
        </p:txBody>
      </p:sp>
      <p:sp>
        <p:nvSpPr>
          <p:cNvPr id="8" name="Shape 5"/>
          <p:cNvSpPr/>
          <p:nvPr/>
        </p:nvSpPr>
        <p:spPr>
          <a:xfrm>
            <a:off x="6355080" y="1691640"/>
            <a:ext cx="5166360" cy="4434840"/>
          </a:xfrm>
          <a:prstGeom prst="roundRect">
            <a:avLst>
              <a:gd name="adj" fmla="val 2062"/>
            </a:avLst>
          </a:prstGeom>
          <a:solidFill>
            <a:srgbClr val="161C4A"/>
          </a:solidFill>
          <a:ln w="12700">
            <a:solidFill>
              <a:srgbClr val="323A72"/>
            </a:solidFill>
            <a:prstDash val="solid"/>
          </a:ln>
        </p:spPr>
      </p:sp>
      <p:sp>
        <p:nvSpPr>
          <p:cNvPr id="9" name="Shape 6"/>
          <p:cNvSpPr/>
          <p:nvPr/>
        </p:nvSpPr>
        <p:spPr>
          <a:xfrm>
            <a:off x="6720840" y="205740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crm_deck/icons/unlock_white.png">    </p:cNvPr>
          <p:cNvPicPr>
            <a:picLocks noChangeAspect="1"/>
          </p:cNvPicPr>
          <p:nvPr/>
        </p:nvPicPr>
        <p:blipFill>
          <a:blip r:embed="rId2"/>
          <a:stretch>
            <a:fillRect/>
          </a:stretch>
        </p:blipFill>
        <p:spPr>
          <a:xfrm>
            <a:off x="6874459" y="2211019"/>
            <a:ext cx="332842" cy="332842"/>
          </a:xfrm>
          <a:prstGeom prst="rect">
            <a:avLst/>
          </a:prstGeom>
        </p:spPr>
      </p:pic>
      <p:sp>
        <p:nvSpPr>
          <p:cNvPr id="11" name="Text 7"/>
          <p:cNvSpPr/>
          <p:nvPr/>
        </p:nvSpPr>
        <p:spPr>
          <a:xfrm>
            <a:off x="7543800" y="2103120"/>
            <a:ext cx="3703320"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No-Login / Single User</a:t>
            </a:r>
            <a:endParaRPr lang="en-US" sz="2000" dirty="0"/>
          </a:p>
        </p:txBody>
      </p:sp>
      <p:sp>
        <p:nvSpPr>
          <p:cNvPr id="12" name="Text 8"/>
          <p:cNvSpPr/>
          <p:nvPr/>
        </p:nvSpPr>
        <p:spPr>
          <a:xfrm>
            <a:off x="6720840" y="2926080"/>
            <a:ext cx="4434840" cy="2926080"/>
          </a:xfrm>
          <a:prstGeom prst="rect">
            <a:avLst/>
          </a:prstGeom>
          <a:noFill/>
          <a:ln/>
        </p:spPr>
        <p:txBody>
          <a:bodyPr wrap="square" lIns="0" tIns="0" rIns="0" bIns="0" rtlCol="0" anchor="t"/>
          <a:lstStyle/>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Opens straight into the app</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Zero setup friction</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Ideal for solo operators</a:t>
            </a:r>
            <a:endParaRPr lang="en-US" sz="1350" dirty="0"/>
          </a:p>
          <a:p>
            <a:pPr marL="342900" indent="-342900">
              <a:lnSpc>
                <a:spcPts val="1800"/>
              </a:lnSpc>
              <a:spcAft>
                <a:spcPts val="1300"/>
              </a:spcAft>
              <a:buSzPct val="100000"/>
              <a:buChar char="✓"/>
            </a:pPr>
            <a:r>
              <a:rPr lang="en-US" sz="1350" dirty="0">
                <a:solidFill>
                  <a:srgbClr val="CADCFC"/>
                </a:solidFill>
                <a:latin typeface="Calibri" pitchFamily="34" charset="0"/>
                <a:ea typeface="Calibri" pitchFamily="34" charset="-122"/>
                <a:cs typeface="Calibri" pitchFamily="34" charset="-120"/>
              </a:rPr>
              <a:t>Same full feature set</a:t>
            </a:r>
            <a:endParaRPr lang="en-US" sz="1350" dirty="0"/>
          </a:p>
        </p:txBody>
      </p:sp>
      <p:sp>
        <p:nvSpPr>
          <p:cNvPr id="13" name="Text 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ANALYTECHS CRM</a:t>
            </a:r>
            <a:endParaRPr lang="en-US" sz="900" dirty="0"/>
          </a:p>
        </p:txBody>
      </p:sp>
      <p:sp>
        <p:nvSpPr>
          <p:cNvPr id="14" name="Text 1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Built on a Modern, Production-Grade Stack</a:t>
            </a:r>
            <a:endParaRPr lang="en-US" sz="3200" dirty="0"/>
          </a:p>
        </p:txBody>
      </p:sp>
      <p:sp>
        <p:nvSpPr>
          <p:cNvPr id="3" name="Shape 1"/>
          <p:cNvSpPr/>
          <p:nvPr/>
        </p:nvSpPr>
        <p:spPr>
          <a:xfrm>
            <a:off x="457200" y="1691640"/>
            <a:ext cx="2667762" cy="1965960"/>
          </a:xfrm>
          <a:prstGeom prst="roundRect">
            <a:avLst>
              <a:gd name="adj" fmla="val 4186"/>
            </a:avLst>
          </a:prstGeom>
          <a:solidFill>
            <a:srgbClr val="F4F6FB"/>
          </a:solidFill>
          <a:ln w="12700">
            <a:solidFill>
              <a:srgbClr val="E1E6F0"/>
            </a:solidFill>
            <a:prstDash val="solid"/>
          </a:ln>
        </p:spPr>
      </p:sp>
      <p:sp>
        <p:nvSpPr>
          <p:cNvPr id="4" name="Shape 2"/>
          <p:cNvSpPr/>
          <p:nvPr/>
        </p:nvSpPr>
        <p:spPr>
          <a:xfrm>
            <a:off x="150761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crm_deck/icons/code_white.png">    </p:cNvPr>
          <p:cNvPicPr>
            <a:picLocks noChangeAspect="1"/>
          </p:cNvPicPr>
          <p:nvPr/>
        </p:nvPicPr>
        <p:blipFill>
          <a:blip r:embed="rId1"/>
          <a:stretch>
            <a:fillRect/>
          </a:stretch>
        </p:blipFill>
        <p:spPr>
          <a:xfrm>
            <a:off x="1643680" y="2083735"/>
            <a:ext cx="294803" cy="294803"/>
          </a:xfrm>
          <a:prstGeom prst="rect">
            <a:avLst/>
          </a:prstGeom>
        </p:spPr>
      </p:pic>
      <p:sp>
        <p:nvSpPr>
          <p:cNvPr id="6" name="Text 3"/>
          <p:cNvSpPr/>
          <p:nvPr/>
        </p:nvSpPr>
        <p:spPr>
          <a:xfrm>
            <a:off x="566928" y="2697480"/>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React 19 + TypeScript</a:t>
            </a:r>
            <a:endParaRPr lang="en-US" sz="1250" dirty="0"/>
          </a:p>
        </p:txBody>
      </p:sp>
      <p:sp>
        <p:nvSpPr>
          <p:cNvPr id="7" name="Text 4"/>
          <p:cNvSpPr/>
          <p:nvPr/>
        </p:nvSpPr>
        <p:spPr>
          <a:xfrm>
            <a:off x="566928" y="3172968"/>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Frontend framework</a:t>
            </a:r>
            <a:endParaRPr lang="en-US" sz="1000" dirty="0"/>
          </a:p>
        </p:txBody>
      </p:sp>
      <p:sp>
        <p:nvSpPr>
          <p:cNvPr id="8" name="Shape 5"/>
          <p:cNvSpPr/>
          <p:nvPr/>
        </p:nvSpPr>
        <p:spPr>
          <a:xfrm>
            <a:off x="3326130" y="1691640"/>
            <a:ext cx="2667762" cy="1965960"/>
          </a:xfrm>
          <a:prstGeom prst="roundRect">
            <a:avLst>
              <a:gd name="adj" fmla="val 4186"/>
            </a:avLst>
          </a:prstGeom>
          <a:solidFill>
            <a:srgbClr val="F4F6FB"/>
          </a:solidFill>
          <a:ln w="12700">
            <a:solidFill>
              <a:srgbClr val="E1E6F0"/>
            </a:solidFill>
            <a:prstDash val="solid"/>
          </a:ln>
        </p:spPr>
      </p:sp>
      <p:sp>
        <p:nvSpPr>
          <p:cNvPr id="9" name="Shape 6"/>
          <p:cNvSpPr/>
          <p:nvPr/>
        </p:nvSpPr>
        <p:spPr>
          <a:xfrm>
            <a:off x="437654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crm_deck/icons/zap_white.png">    </p:cNvPr>
          <p:cNvPicPr>
            <a:picLocks noChangeAspect="1"/>
          </p:cNvPicPr>
          <p:nvPr/>
        </p:nvPicPr>
        <p:blipFill>
          <a:blip r:embed="rId2"/>
          <a:stretch>
            <a:fillRect/>
          </a:stretch>
        </p:blipFill>
        <p:spPr>
          <a:xfrm>
            <a:off x="4512610" y="2083735"/>
            <a:ext cx="294803" cy="294803"/>
          </a:xfrm>
          <a:prstGeom prst="rect">
            <a:avLst/>
          </a:prstGeom>
        </p:spPr>
      </p:pic>
      <p:sp>
        <p:nvSpPr>
          <p:cNvPr id="11" name="Text 7"/>
          <p:cNvSpPr/>
          <p:nvPr/>
        </p:nvSpPr>
        <p:spPr>
          <a:xfrm>
            <a:off x="3435858" y="2697480"/>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Vite</a:t>
            </a:r>
            <a:endParaRPr lang="en-US" sz="1250" dirty="0"/>
          </a:p>
        </p:txBody>
      </p:sp>
      <p:sp>
        <p:nvSpPr>
          <p:cNvPr id="12" name="Text 8"/>
          <p:cNvSpPr/>
          <p:nvPr/>
        </p:nvSpPr>
        <p:spPr>
          <a:xfrm>
            <a:off x="3435858" y="3172968"/>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Build tooling</a:t>
            </a:r>
            <a:endParaRPr lang="en-US" sz="1000" dirty="0"/>
          </a:p>
        </p:txBody>
      </p:sp>
      <p:sp>
        <p:nvSpPr>
          <p:cNvPr id="13" name="Shape 9"/>
          <p:cNvSpPr/>
          <p:nvPr/>
        </p:nvSpPr>
        <p:spPr>
          <a:xfrm>
            <a:off x="6195060" y="1691640"/>
            <a:ext cx="2667762" cy="1965960"/>
          </a:xfrm>
          <a:prstGeom prst="roundRect">
            <a:avLst>
              <a:gd name="adj" fmla="val 4186"/>
            </a:avLst>
          </a:prstGeom>
          <a:solidFill>
            <a:srgbClr val="F4F6FB"/>
          </a:solidFill>
          <a:ln w="12700">
            <a:solidFill>
              <a:srgbClr val="E1E6F0"/>
            </a:solidFill>
            <a:prstDash val="solid"/>
          </a:ln>
        </p:spPr>
      </p:sp>
      <p:sp>
        <p:nvSpPr>
          <p:cNvPr id="14" name="Shape 10"/>
          <p:cNvSpPr/>
          <p:nvPr/>
        </p:nvSpPr>
        <p:spPr>
          <a:xfrm>
            <a:off x="724547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crm_deck/icons/layers_white.png">    </p:cNvPr>
          <p:cNvPicPr>
            <a:picLocks noChangeAspect="1"/>
          </p:cNvPicPr>
          <p:nvPr/>
        </p:nvPicPr>
        <p:blipFill>
          <a:blip r:embed="rId3"/>
          <a:stretch>
            <a:fillRect/>
          </a:stretch>
        </p:blipFill>
        <p:spPr>
          <a:xfrm>
            <a:off x="7381540" y="2083735"/>
            <a:ext cx="294803" cy="294803"/>
          </a:xfrm>
          <a:prstGeom prst="rect">
            <a:avLst/>
          </a:prstGeom>
        </p:spPr>
      </p:pic>
      <p:sp>
        <p:nvSpPr>
          <p:cNvPr id="16" name="Text 11"/>
          <p:cNvSpPr/>
          <p:nvPr/>
        </p:nvSpPr>
        <p:spPr>
          <a:xfrm>
            <a:off x="6304788" y="2697480"/>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Tailwind CSS</a:t>
            </a:r>
            <a:endParaRPr lang="en-US" sz="1250" dirty="0"/>
          </a:p>
        </p:txBody>
      </p:sp>
      <p:sp>
        <p:nvSpPr>
          <p:cNvPr id="17" name="Text 12"/>
          <p:cNvSpPr/>
          <p:nvPr/>
        </p:nvSpPr>
        <p:spPr>
          <a:xfrm>
            <a:off x="6304788" y="3172968"/>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Styling system</a:t>
            </a:r>
            <a:endParaRPr lang="en-US" sz="1000" dirty="0"/>
          </a:p>
        </p:txBody>
      </p:sp>
      <p:sp>
        <p:nvSpPr>
          <p:cNvPr id="18" name="Shape 13"/>
          <p:cNvSpPr/>
          <p:nvPr/>
        </p:nvSpPr>
        <p:spPr>
          <a:xfrm>
            <a:off x="9063990" y="1691640"/>
            <a:ext cx="2667762" cy="1965960"/>
          </a:xfrm>
          <a:prstGeom prst="roundRect">
            <a:avLst>
              <a:gd name="adj" fmla="val 4186"/>
            </a:avLst>
          </a:prstGeom>
          <a:solidFill>
            <a:srgbClr val="F4F6FB"/>
          </a:solidFill>
          <a:ln w="12700">
            <a:solidFill>
              <a:srgbClr val="E1E6F0"/>
            </a:solidFill>
            <a:prstDash val="solid"/>
          </a:ln>
        </p:spPr>
      </p:sp>
      <p:sp>
        <p:nvSpPr>
          <p:cNvPr id="19" name="Shape 14"/>
          <p:cNvSpPr/>
          <p:nvPr/>
        </p:nvSpPr>
        <p:spPr>
          <a:xfrm>
            <a:off x="10114407"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crm_deck/icons/cpu_white.png">    </p:cNvPr>
          <p:cNvPicPr>
            <a:picLocks noChangeAspect="1"/>
          </p:cNvPicPr>
          <p:nvPr/>
        </p:nvPicPr>
        <p:blipFill>
          <a:blip r:embed="rId4"/>
          <a:stretch>
            <a:fillRect/>
          </a:stretch>
        </p:blipFill>
        <p:spPr>
          <a:xfrm>
            <a:off x="10250470" y="2083735"/>
            <a:ext cx="294803" cy="294803"/>
          </a:xfrm>
          <a:prstGeom prst="rect">
            <a:avLst/>
          </a:prstGeom>
        </p:spPr>
      </p:pic>
      <p:sp>
        <p:nvSpPr>
          <p:cNvPr id="21" name="Text 15"/>
          <p:cNvSpPr/>
          <p:nvPr/>
        </p:nvSpPr>
        <p:spPr>
          <a:xfrm>
            <a:off x="9173718" y="2697480"/>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Express (Node.js)</a:t>
            </a:r>
            <a:endParaRPr lang="en-US" sz="1250" dirty="0"/>
          </a:p>
        </p:txBody>
      </p:sp>
      <p:sp>
        <p:nvSpPr>
          <p:cNvPr id="22" name="Text 16"/>
          <p:cNvSpPr/>
          <p:nvPr/>
        </p:nvSpPr>
        <p:spPr>
          <a:xfrm>
            <a:off x="9173718" y="3172968"/>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API server</a:t>
            </a:r>
            <a:endParaRPr lang="en-US" sz="1000" dirty="0"/>
          </a:p>
        </p:txBody>
      </p:sp>
      <p:sp>
        <p:nvSpPr>
          <p:cNvPr id="23" name="Shape 17"/>
          <p:cNvSpPr/>
          <p:nvPr/>
        </p:nvSpPr>
        <p:spPr>
          <a:xfrm>
            <a:off x="457200" y="3858768"/>
            <a:ext cx="2667762" cy="1965960"/>
          </a:xfrm>
          <a:prstGeom prst="roundRect">
            <a:avLst>
              <a:gd name="adj" fmla="val 4186"/>
            </a:avLst>
          </a:prstGeom>
          <a:solidFill>
            <a:srgbClr val="F4F6FB"/>
          </a:solidFill>
          <a:ln w="12700">
            <a:solidFill>
              <a:srgbClr val="E1E6F0"/>
            </a:solidFill>
            <a:prstDash val="solid"/>
          </a:ln>
        </p:spPr>
      </p:sp>
      <p:sp>
        <p:nvSpPr>
          <p:cNvPr id="24" name="Shape 18"/>
          <p:cNvSpPr/>
          <p:nvPr/>
        </p:nvSpPr>
        <p:spPr>
          <a:xfrm>
            <a:off x="150761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crm_deck/icons/database_white.png">    </p:cNvPr>
          <p:cNvPicPr>
            <a:picLocks noChangeAspect="1"/>
          </p:cNvPicPr>
          <p:nvPr/>
        </p:nvPicPr>
        <p:blipFill>
          <a:blip r:embed="rId5"/>
          <a:stretch>
            <a:fillRect/>
          </a:stretch>
        </p:blipFill>
        <p:spPr>
          <a:xfrm>
            <a:off x="1643680" y="4250863"/>
            <a:ext cx="294803" cy="294803"/>
          </a:xfrm>
          <a:prstGeom prst="rect">
            <a:avLst/>
          </a:prstGeom>
        </p:spPr>
      </p:pic>
      <p:sp>
        <p:nvSpPr>
          <p:cNvPr id="26" name="Text 19"/>
          <p:cNvSpPr/>
          <p:nvPr/>
        </p:nvSpPr>
        <p:spPr>
          <a:xfrm>
            <a:off x="566928" y="4864608"/>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SQLite</a:t>
            </a:r>
            <a:endParaRPr lang="en-US" sz="1250" dirty="0"/>
          </a:p>
        </p:txBody>
      </p:sp>
      <p:sp>
        <p:nvSpPr>
          <p:cNvPr id="27" name="Text 20"/>
          <p:cNvSpPr/>
          <p:nvPr/>
        </p:nvSpPr>
        <p:spPr>
          <a:xfrm>
            <a:off x="566928" y="5340096"/>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Real on-disk database</a:t>
            </a:r>
            <a:endParaRPr lang="en-US" sz="1000" dirty="0"/>
          </a:p>
        </p:txBody>
      </p:sp>
      <p:sp>
        <p:nvSpPr>
          <p:cNvPr id="28" name="Shape 21"/>
          <p:cNvSpPr/>
          <p:nvPr/>
        </p:nvSpPr>
        <p:spPr>
          <a:xfrm>
            <a:off x="3326130" y="3858768"/>
            <a:ext cx="2667762" cy="1965960"/>
          </a:xfrm>
          <a:prstGeom prst="roundRect">
            <a:avLst>
              <a:gd name="adj" fmla="val 4186"/>
            </a:avLst>
          </a:prstGeom>
          <a:solidFill>
            <a:srgbClr val="F4F6FB"/>
          </a:solidFill>
          <a:ln w="12700">
            <a:solidFill>
              <a:srgbClr val="E1E6F0"/>
            </a:solidFill>
            <a:prstDash val="solid"/>
          </a:ln>
        </p:spPr>
      </p:sp>
      <p:sp>
        <p:nvSpPr>
          <p:cNvPr id="29" name="Shape 22"/>
          <p:cNvSpPr/>
          <p:nvPr/>
        </p:nvSpPr>
        <p:spPr>
          <a:xfrm>
            <a:off x="437654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crm_deck/icons/chart_white.png">    </p:cNvPr>
          <p:cNvPicPr>
            <a:picLocks noChangeAspect="1"/>
          </p:cNvPicPr>
          <p:nvPr/>
        </p:nvPicPr>
        <p:blipFill>
          <a:blip r:embed="rId6"/>
          <a:stretch>
            <a:fillRect/>
          </a:stretch>
        </p:blipFill>
        <p:spPr>
          <a:xfrm>
            <a:off x="4512610" y="4250863"/>
            <a:ext cx="294803" cy="294803"/>
          </a:xfrm>
          <a:prstGeom prst="rect">
            <a:avLst/>
          </a:prstGeom>
        </p:spPr>
      </p:pic>
      <p:sp>
        <p:nvSpPr>
          <p:cNvPr id="31" name="Text 23"/>
          <p:cNvSpPr/>
          <p:nvPr/>
        </p:nvSpPr>
        <p:spPr>
          <a:xfrm>
            <a:off x="3435858" y="4864608"/>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Recharts</a:t>
            </a:r>
            <a:endParaRPr lang="en-US" sz="1250" dirty="0"/>
          </a:p>
        </p:txBody>
      </p:sp>
      <p:sp>
        <p:nvSpPr>
          <p:cNvPr id="32" name="Text 24"/>
          <p:cNvSpPr/>
          <p:nvPr/>
        </p:nvSpPr>
        <p:spPr>
          <a:xfrm>
            <a:off x="3435858" y="5340096"/>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Data visualization</a:t>
            </a:r>
            <a:endParaRPr lang="en-US" sz="1000" dirty="0"/>
          </a:p>
        </p:txBody>
      </p:sp>
      <p:sp>
        <p:nvSpPr>
          <p:cNvPr id="33" name="Shape 25"/>
          <p:cNvSpPr/>
          <p:nvPr/>
        </p:nvSpPr>
        <p:spPr>
          <a:xfrm>
            <a:off x="6195060" y="3858768"/>
            <a:ext cx="2667762" cy="1965960"/>
          </a:xfrm>
          <a:prstGeom prst="roundRect">
            <a:avLst>
              <a:gd name="adj" fmla="val 4186"/>
            </a:avLst>
          </a:prstGeom>
          <a:solidFill>
            <a:srgbClr val="F4F6FB"/>
          </a:solidFill>
          <a:ln w="12700">
            <a:solidFill>
              <a:srgbClr val="E1E6F0"/>
            </a:solidFill>
            <a:prstDash val="solid"/>
          </a:ln>
        </p:spPr>
      </p:sp>
      <p:sp>
        <p:nvSpPr>
          <p:cNvPr id="34" name="Shape 26"/>
          <p:cNvSpPr/>
          <p:nvPr/>
        </p:nvSpPr>
        <p:spPr>
          <a:xfrm>
            <a:off x="7245477"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5" name="Image 6" descr="/home/claude/crm_deck/icons/activity_white.png">    </p:cNvPr>
          <p:cNvPicPr>
            <a:picLocks noChangeAspect="1"/>
          </p:cNvPicPr>
          <p:nvPr/>
        </p:nvPicPr>
        <p:blipFill>
          <a:blip r:embed="rId7"/>
          <a:stretch>
            <a:fillRect/>
          </a:stretch>
        </p:blipFill>
        <p:spPr>
          <a:xfrm>
            <a:off x="7381540" y="4250863"/>
            <a:ext cx="294803" cy="294803"/>
          </a:xfrm>
          <a:prstGeom prst="rect">
            <a:avLst/>
          </a:prstGeom>
        </p:spPr>
      </p:pic>
      <p:sp>
        <p:nvSpPr>
          <p:cNvPr id="36" name="Text 27"/>
          <p:cNvSpPr/>
          <p:nvPr/>
        </p:nvSpPr>
        <p:spPr>
          <a:xfrm>
            <a:off x="6304788" y="4864608"/>
            <a:ext cx="2448306" cy="502920"/>
          </a:xfrm>
          <a:prstGeom prst="rect">
            <a:avLst/>
          </a:prstGeom>
          <a:noFill/>
          <a:ln/>
        </p:spPr>
        <p:txBody>
          <a:bodyPr wrap="square" lIns="0" tIns="0" rIns="0" bIns="0" rtlCol="0" anchor="t"/>
          <a:lstStyle/>
          <a:p>
            <a:pPr algn="ctr" indent="0" marL="0">
              <a:lnSpc>
                <a:spcPts val="1400"/>
              </a:lnSpc>
              <a:buNone/>
            </a:pPr>
            <a:r>
              <a:rPr lang="en-US" sz="1250" b="1" dirty="0">
                <a:solidFill>
                  <a:srgbClr val="1B1F2E"/>
                </a:solidFill>
                <a:latin typeface="Cambria" pitchFamily="34" charset="0"/>
                <a:ea typeface="Cambria" pitchFamily="34" charset="-122"/>
                <a:cs typeface="Cambria" pitchFamily="34" charset="-120"/>
              </a:rPr>
              <a:t>Framer Motion</a:t>
            </a:r>
            <a:endParaRPr lang="en-US" sz="1250" dirty="0"/>
          </a:p>
        </p:txBody>
      </p:sp>
      <p:sp>
        <p:nvSpPr>
          <p:cNvPr id="37" name="Text 28"/>
          <p:cNvSpPr/>
          <p:nvPr/>
        </p:nvSpPr>
        <p:spPr>
          <a:xfrm>
            <a:off x="6304788" y="5340096"/>
            <a:ext cx="2448306" cy="411480"/>
          </a:xfrm>
          <a:prstGeom prst="rect">
            <a:avLst/>
          </a:prstGeom>
          <a:noFill/>
          <a:ln/>
        </p:spPr>
        <p:txBody>
          <a:bodyPr wrap="square" lIns="0" tIns="0" rIns="0" bIns="0" rtlCol="0" anchor="t"/>
          <a:lstStyle/>
          <a:p>
            <a:pPr algn="ctr" indent="0" marL="0">
              <a:buNone/>
            </a:pPr>
            <a:r>
              <a:rPr lang="en-US" sz="1000" dirty="0">
                <a:solidFill>
                  <a:srgbClr val="6B7280"/>
                </a:solidFill>
                <a:latin typeface="Calibri" pitchFamily="34" charset="0"/>
                <a:ea typeface="Calibri" pitchFamily="34" charset="-122"/>
                <a:cs typeface="Calibri" pitchFamily="34" charset="-120"/>
              </a:rPr>
              <a:t>UI animation</a:t>
            </a:r>
            <a:endParaRPr lang="en-US" sz="1000" dirty="0"/>
          </a:p>
        </p:txBody>
      </p:sp>
      <p:sp>
        <p:nvSpPr>
          <p:cNvPr id="38" name="Text 2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39" name="Text 3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Your Data, Fully Owned and Portable</a:t>
            </a:r>
            <a:endParaRPr lang="en-US" sz="3200" dirty="0"/>
          </a:p>
        </p:txBody>
      </p:sp>
      <p:sp>
        <p:nvSpPr>
          <p:cNvPr id="3" name="Shape 1"/>
          <p:cNvSpPr/>
          <p:nvPr/>
        </p:nvSpPr>
        <p:spPr>
          <a:xfrm>
            <a:off x="548640" y="1691640"/>
            <a:ext cx="11091672" cy="1051560"/>
          </a:xfrm>
          <a:prstGeom prst="roundRect">
            <a:avLst>
              <a:gd name="adj" fmla="val 6957"/>
            </a:avLst>
          </a:prstGeom>
          <a:solidFill>
            <a:srgbClr val="F4F6FB"/>
          </a:solidFill>
          <a:ln w="12700">
            <a:solidFill>
              <a:srgbClr val="E1E6F0"/>
            </a:solidFill>
            <a:prstDash val="solid"/>
          </a:ln>
        </p:spPr>
      </p:sp>
      <p:sp>
        <p:nvSpPr>
          <p:cNvPr id="4" name="Shape 2"/>
          <p:cNvSpPr/>
          <p:nvPr/>
        </p:nvSpPr>
        <p:spPr>
          <a:xfrm>
            <a:off x="822960" y="192024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crm_deck/icons/database_white.png">    </p:cNvPr>
          <p:cNvPicPr>
            <a:picLocks noChangeAspect="1"/>
          </p:cNvPicPr>
          <p:nvPr/>
        </p:nvPicPr>
        <p:blipFill>
          <a:blip r:embed="rId1"/>
          <a:stretch>
            <a:fillRect/>
          </a:stretch>
        </p:blipFill>
        <p:spPr>
          <a:xfrm>
            <a:off x="965606" y="2062886"/>
            <a:ext cx="309067" cy="309067"/>
          </a:xfrm>
          <a:prstGeom prst="rect">
            <a:avLst/>
          </a:prstGeom>
        </p:spPr>
      </p:pic>
      <p:sp>
        <p:nvSpPr>
          <p:cNvPr id="6" name="Text 3"/>
          <p:cNvSpPr/>
          <p:nvPr/>
        </p:nvSpPr>
        <p:spPr>
          <a:xfrm>
            <a:off x="1691640" y="1810512"/>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Full REST API</a:t>
            </a:r>
            <a:endParaRPr lang="en-US" sz="1600" dirty="0"/>
          </a:p>
        </p:txBody>
      </p:sp>
      <p:sp>
        <p:nvSpPr>
          <p:cNvPr id="7" name="Text 4"/>
          <p:cNvSpPr/>
          <p:nvPr/>
        </p:nvSpPr>
        <p:spPr>
          <a:xfrm>
            <a:off x="1691640" y="2194560"/>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Under /api for every entity — contacts, companies, deals, tasks, and workflows.</a:t>
            </a:r>
            <a:endParaRPr lang="en-US" sz="1300" dirty="0"/>
          </a:p>
        </p:txBody>
      </p:sp>
      <p:sp>
        <p:nvSpPr>
          <p:cNvPr id="8" name="Shape 5"/>
          <p:cNvSpPr/>
          <p:nvPr/>
        </p:nvSpPr>
        <p:spPr>
          <a:xfrm>
            <a:off x="548640" y="2907792"/>
            <a:ext cx="11091672" cy="1051560"/>
          </a:xfrm>
          <a:prstGeom prst="roundRect">
            <a:avLst>
              <a:gd name="adj" fmla="val 6957"/>
            </a:avLst>
          </a:prstGeom>
          <a:solidFill>
            <a:srgbClr val="F4F6FB"/>
          </a:solidFill>
          <a:ln w="12700">
            <a:solidFill>
              <a:srgbClr val="E1E6F0"/>
            </a:solidFill>
            <a:prstDash val="solid"/>
          </a:ln>
        </p:spPr>
      </p:sp>
      <p:sp>
        <p:nvSpPr>
          <p:cNvPr id="9" name="Shape 6"/>
          <p:cNvSpPr/>
          <p:nvPr/>
        </p:nvSpPr>
        <p:spPr>
          <a:xfrm>
            <a:off x="822960" y="3136392"/>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crm_deck/icons/download_white.png">    </p:cNvPr>
          <p:cNvPicPr>
            <a:picLocks noChangeAspect="1"/>
          </p:cNvPicPr>
          <p:nvPr/>
        </p:nvPicPr>
        <p:blipFill>
          <a:blip r:embed="rId2"/>
          <a:stretch>
            <a:fillRect/>
          </a:stretch>
        </p:blipFill>
        <p:spPr>
          <a:xfrm>
            <a:off x="965606" y="3279038"/>
            <a:ext cx="309067" cy="309067"/>
          </a:xfrm>
          <a:prstGeom prst="rect">
            <a:avLst/>
          </a:prstGeom>
        </p:spPr>
      </p:pic>
      <p:sp>
        <p:nvSpPr>
          <p:cNvPr id="11" name="Text 7"/>
          <p:cNvSpPr/>
          <p:nvPr/>
        </p:nvSpPr>
        <p:spPr>
          <a:xfrm>
            <a:off x="1691640" y="3026664"/>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CSV Import/Export</a:t>
            </a:r>
            <a:endParaRPr lang="en-US" sz="1600" dirty="0"/>
          </a:p>
        </p:txBody>
      </p:sp>
      <p:sp>
        <p:nvSpPr>
          <p:cNvPr id="12" name="Text 8"/>
          <p:cNvSpPr/>
          <p:nvPr/>
        </p:nvSpPr>
        <p:spPr>
          <a:xfrm>
            <a:off x="1691640" y="3410712"/>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Built in for bulk data movement, in and out.</a:t>
            </a:r>
            <a:endParaRPr lang="en-US" sz="1300" dirty="0"/>
          </a:p>
        </p:txBody>
      </p:sp>
      <p:sp>
        <p:nvSpPr>
          <p:cNvPr id="13" name="Shape 9"/>
          <p:cNvSpPr/>
          <p:nvPr/>
        </p:nvSpPr>
        <p:spPr>
          <a:xfrm>
            <a:off x="548640" y="4123944"/>
            <a:ext cx="11091672" cy="1051560"/>
          </a:xfrm>
          <a:prstGeom prst="roundRect">
            <a:avLst>
              <a:gd name="adj" fmla="val 6957"/>
            </a:avLst>
          </a:prstGeom>
          <a:solidFill>
            <a:srgbClr val="F4F6FB"/>
          </a:solidFill>
          <a:ln w="12700">
            <a:solidFill>
              <a:srgbClr val="E1E6F0"/>
            </a:solidFill>
            <a:prstDash val="solid"/>
          </a:ln>
        </p:spPr>
      </p:sp>
      <p:sp>
        <p:nvSpPr>
          <p:cNvPr id="14" name="Shape 10"/>
          <p:cNvSpPr/>
          <p:nvPr/>
        </p:nvSpPr>
        <p:spPr>
          <a:xfrm>
            <a:off x="822960" y="4352544"/>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crm_deck/icons/sliders_white.png">    </p:cNvPr>
          <p:cNvPicPr>
            <a:picLocks noChangeAspect="1"/>
          </p:cNvPicPr>
          <p:nvPr/>
        </p:nvPicPr>
        <p:blipFill>
          <a:blip r:embed="rId3"/>
          <a:stretch>
            <a:fillRect/>
          </a:stretch>
        </p:blipFill>
        <p:spPr>
          <a:xfrm>
            <a:off x="965606" y="4495190"/>
            <a:ext cx="309067" cy="309067"/>
          </a:xfrm>
          <a:prstGeom prst="rect">
            <a:avLst/>
          </a:prstGeom>
        </p:spPr>
      </p:pic>
      <p:sp>
        <p:nvSpPr>
          <p:cNvPr id="16" name="Text 11"/>
          <p:cNvSpPr/>
          <p:nvPr/>
        </p:nvSpPr>
        <p:spPr>
          <a:xfrm>
            <a:off x="1691640" y="4242816"/>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Custom Fields</a:t>
            </a:r>
            <a:endParaRPr lang="en-US" sz="1600" dirty="0"/>
          </a:p>
        </p:txBody>
      </p:sp>
      <p:sp>
        <p:nvSpPr>
          <p:cNvPr id="17" name="Text 12"/>
          <p:cNvSpPr/>
          <p:nvPr/>
        </p:nvSpPr>
        <p:spPr>
          <a:xfrm>
            <a:off x="1691640" y="4626864"/>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Adapt the schema to your business without touching code.</a:t>
            </a:r>
            <a:endParaRPr lang="en-US" sz="1300" dirty="0"/>
          </a:p>
        </p:txBody>
      </p:sp>
      <p:sp>
        <p:nvSpPr>
          <p:cNvPr id="18" name="Shape 13"/>
          <p:cNvSpPr/>
          <p:nvPr/>
        </p:nvSpPr>
        <p:spPr>
          <a:xfrm>
            <a:off x="548640" y="5340096"/>
            <a:ext cx="11091672" cy="1051560"/>
          </a:xfrm>
          <a:prstGeom prst="roundRect">
            <a:avLst>
              <a:gd name="adj" fmla="val 6957"/>
            </a:avLst>
          </a:prstGeom>
          <a:solidFill>
            <a:srgbClr val="F4F6FB"/>
          </a:solidFill>
          <a:ln w="12700">
            <a:solidFill>
              <a:srgbClr val="E1E6F0"/>
            </a:solidFill>
            <a:prstDash val="solid"/>
          </a:ln>
        </p:spPr>
      </p:sp>
      <p:sp>
        <p:nvSpPr>
          <p:cNvPr id="19" name="Shape 14"/>
          <p:cNvSpPr/>
          <p:nvPr/>
        </p:nvSpPr>
        <p:spPr>
          <a:xfrm>
            <a:off x="822960" y="5568696"/>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crm_deck/icons/shield_white.png">    </p:cNvPr>
          <p:cNvPicPr>
            <a:picLocks noChangeAspect="1"/>
          </p:cNvPicPr>
          <p:nvPr/>
        </p:nvPicPr>
        <p:blipFill>
          <a:blip r:embed="rId4"/>
          <a:stretch>
            <a:fillRect/>
          </a:stretch>
        </p:blipFill>
        <p:spPr>
          <a:xfrm>
            <a:off x="965606" y="5711342"/>
            <a:ext cx="309067" cy="309067"/>
          </a:xfrm>
          <a:prstGeom prst="rect">
            <a:avLst/>
          </a:prstGeom>
        </p:spPr>
      </p:pic>
      <p:sp>
        <p:nvSpPr>
          <p:cNvPr id="21" name="Text 15"/>
          <p:cNvSpPr/>
          <p:nvPr/>
        </p:nvSpPr>
        <p:spPr>
          <a:xfrm>
            <a:off x="1691640" y="5458968"/>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Server-Generated IDs &amp; Timestamps</a:t>
            </a:r>
            <a:endParaRPr lang="en-US" sz="1600" dirty="0"/>
          </a:p>
        </p:txBody>
      </p:sp>
      <p:sp>
        <p:nvSpPr>
          <p:cNvPr id="22" name="Text 16"/>
          <p:cNvSpPr/>
          <p:nvPr/>
        </p:nvSpPr>
        <p:spPr>
          <a:xfrm>
            <a:off x="1691640" y="5843016"/>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Ensures consistent, reliable records across the system.</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ANALYTECHS CRM</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Analytechs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Analytechs CRM Overview</dc:title>
  <dc:subject>PptxGenJS Presentation</dc:subject>
  <dc:creator>Analytechs</dc:creator>
  <cp:lastModifiedBy>Analytechs</cp:lastModifiedBy>
  <cp:revision>1</cp:revision>
  <dcterms:created xsi:type="dcterms:W3CDTF">2026-08-16T10:22:11Z</dcterms:created>
  <dcterms:modified xsi:type="dcterms:W3CDTF">2026-08-16T10:22:11Z</dcterms:modified>
</cp:coreProperties>
</file>