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1645920"/>
            <a:ext cx="137160" cy="347472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1645920"/>
            <a:ext cx="1005840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0284C7"/>
                </a:solidFill>
                <a:latin typeface="Verdana"/>
              </a:defRPr>
            </a:pPr>
            <a:r>
              <a:t>INSTITUTIONAL CRYPTO TRADING TERMINAL</a:t>
            </a:r>
          </a:p>
          <a:p>
            <a:pPr>
              <a:defRPr sz="3600" b="1">
                <a:solidFill>
                  <a:srgbClr val="FFFFFF"/>
                </a:solidFill>
                <a:latin typeface="Georgia"/>
              </a:defRPr>
            </a:pPr>
            <a:r>
              <a:t>Analytechs Crypto Scalper Pro</a:t>
            </a:r>
          </a:p>
          <a:p>
            <a:pPr>
              <a:defRPr sz="1600">
                <a:solidFill>
                  <a:srgbClr val="64748B"/>
                </a:solidFill>
                <a:latin typeface="Verdana"/>
              </a:defRPr>
            </a:pPr>
            <a:r>
              <a:t>Comprehensive System Manual, Technical Architecture, Risk Standards &amp; Q&amp;A</a:t>
            </a:r>
          </a:p>
          <a:p>
            <a:br/>
            <a:pPr>
              <a:defRPr sz="1200">
                <a:solidFill>
                  <a:srgbClr val="CBD5E1"/>
                </a:solidFill>
                <a:latin typeface="Verdana"/>
              </a:defRPr>
            </a:pPr>
            <a:r>
              <a:t>• 24/7 IBKR Paxos Connectivity   • Real-Time Signal Engine   • Server-Side Unified Risk Gate</a:t>
            </a:r>
            <a:br/>
            <a:r>
              <a:t>• Claude AI Learning Loop   • Replay Backtester &amp; Grid Optimizer   • Cryptographic Audit Log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97280" y="5303520"/>
            <a:ext cx="9966960" cy="731520"/>
          </a:xfrm>
          <a:prstGeom prst="roundRect">
            <a:avLst/>
          </a:prstGeom>
          <a:solidFill>
            <a:srgbClr val="1E293B"/>
          </a:solidFill>
          <a:ln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280160" y="544068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Verdana"/>
              </a:defRPr>
            </a:pPr>
            <a:r>
              <a:t>Enterprise Inquiries &amp; Support: available at polyapps-ai.com  |  email us at sales@polyapps-ai.com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Verdana"/>
              </a:defRPr>
            </a:pPr>
            <a:r>
              <a:t>ANALYTECHS SCALPER PRO — TECHNICAL MANUAL</a:t>
            </a:r>
          </a:p>
          <a:p>
            <a:pPr>
              <a:defRPr sz="2200" b="1">
                <a:solidFill>
                  <a:srgbClr val="0F172A"/>
                </a:solidFill>
                <a:latin typeface="Georgia"/>
              </a:defRPr>
            </a:pPr>
            <a:r>
              <a:t>Executive Summary &amp; Single-User Terminal Architecture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PolyApps AI | Analytechs Crypto Scalper Pro Manual  •  Slide 2 of 15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521208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00200"/>
            <a:ext cx="48463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Core Design Principles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011680"/>
            <a:ext cx="484632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1E293B"/>
                </a:solidFill>
              </a:defRPr>
            </a:pPr>
            <a:r>
              <a:t>• Purpose-Built Crypto Scalper: Engineered for continuous 24/7 high-frequency execution on major crypto assets (BTC, ETH, LTC, BCH).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• Single-User Institutional Control: Designed as a dedicated, single-operator desktop/server workstation prioritizing speed and data ownership.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• Direct IBKR Paxos Venue Integration: Uses local loopback gateway connection to Interactive Brokers Paxos crypto routing.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• Non-Custodial Data Security: All API keys, strategy configurations, and trade logs reside locally on client hardware.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• Deterministic Execution Pipeline: Zero external dependencies during live trading loops to eliminate network latency spikes.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48095" y="1463040"/>
            <a:ext cx="521208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0975" y="1600200"/>
            <a:ext cx="48463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System Architecture Stack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0975" y="2011680"/>
            <a:ext cx="484632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1E293B"/>
                </a:solidFill>
              </a:defRPr>
            </a:pPr>
            <a:r>
              <a:t>1. Technical Signal Engine</a:t>
            </a:r>
            <a:br/>
            <a:r>
              <a:t>   Real-time multi-indicator calculation (EMA, RSI, MACD, BB, ATR, VWAP, CVD) &amp; triple-driver reversal detection.</a:t>
            </a:r>
          </a:p>
          <a:p>
            <a:br/>
            <a:pPr>
              <a:defRPr sz="1200">
                <a:solidFill>
                  <a:srgbClr val="1E293B"/>
                </a:solidFill>
              </a:defRPr>
            </a:pPr>
            <a:r>
              <a:t>2. Server-Side Risk Engine (checkCanTrade())</a:t>
            </a:r>
            <a:br/>
            <a:r>
              <a:t>   Mandatory, non-bypassable pre-trade validation gate enforcing loss limits, drawdown caps, and cooldowns.</a:t>
            </a:r>
          </a:p>
          <a:p>
            <a:br/>
            <a:pPr>
              <a:defRPr sz="1200">
                <a:solidFill>
                  <a:srgbClr val="1E293B"/>
                </a:solidFill>
              </a:defRPr>
            </a:pPr>
            <a:r>
              <a:t>3. AI Copilot &amp; Learning Suite</a:t>
            </a:r>
            <a:br/>
            <a:r>
              <a:t>   Claude-powered market regime analyst &amp; reflective post-trade optimizer with explicit human safety checks.</a:t>
            </a:r>
          </a:p>
          <a:p>
            <a:br/>
            <a:pPr>
              <a:defRPr sz="1200">
                <a:solidFill>
                  <a:srgbClr val="1E293B"/>
                </a:solidFill>
              </a:defRPr>
            </a:pPr>
            <a:r>
              <a:t>4. Order Routing &amp; IBKR Gateway</a:t>
            </a:r>
            <a:br/>
            <a:r>
              <a:t>   REST/WebSocket bridge handling spot orders, hotkey shortcuts (Shift+B/S/X), and CLI slash commands.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Verdana"/>
              </a:defRPr>
            </a:pPr>
            <a:r>
              <a:t>ANALYTECHS SCALPER PRO — TECHNICAL MANUAL</a:t>
            </a:r>
          </a:p>
          <a:p>
            <a:pPr>
              <a:defRPr sz="2200" b="1">
                <a:solidFill>
                  <a:srgbClr val="0F172A"/>
                </a:solidFill>
                <a:latin typeface="Georgia"/>
              </a:defRPr>
            </a:pPr>
            <a:r>
              <a:t>Real-Time Technical Signal Engine &amp; Reversal Detection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PolyApps AI | Analytechs Crypto Scalper Pro Manual  •  Slide 3 of 15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338328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00200"/>
            <a:ext cx="30175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Technical Indicator Suite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011680"/>
            <a:ext cx="301752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</a:defRPr>
            </a:pPr>
            <a:r>
              <a:t>• Exponential Moving Averages:</a:t>
            </a:r>
            <a:br/>
            <a:r>
              <a:t>  EMA 9, 21, 50, 200 trend alignment</a:t>
            </a:r>
          </a:p>
          <a:p>
            <a:pPr>
              <a:defRPr sz="1100">
                <a:solidFill>
                  <a:srgbClr val="1E293B"/>
                </a:solidFill>
              </a:defRPr>
            </a:pPr>
            <a:r>
              <a:t>• Relative Strength Index:</a:t>
            </a:r>
            <a:br/>
            <a:r>
              <a:t>  RSI 14 with overbought/oversold bands</a:t>
            </a:r>
          </a:p>
          <a:p>
            <a:pPr>
              <a:defRPr sz="1100">
                <a:solidFill>
                  <a:srgbClr val="1E293B"/>
                </a:solidFill>
              </a:defRPr>
            </a:pPr>
            <a:r>
              <a:t>• MACD (12, 26, 9):</a:t>
            </a:r>
            <a:br/>
            <a:r>
              <a:t>  Histogram momentum &amp; crossovers</a:t>
            </a:r>
          </a:p>
          <a:p>
            <a:pPr>
              <a:defRPr sz="1100">
                <a:solidFill>
                  <a:srgbClr val="1E293B"/>
                </a:solidFill>
              </a:defRPr>
            </a:pPr>
            <a:r>
              <a:t>• Bollinger Bands (20, 2):</a:t>
            </a:r>
            <a:br/>
            <a:r>
              <a:t>  Volatility squeeze &amp; expansion</a:t>
            </a:r>
          </a:p>
          <a:p>
            <a:pPr>
              <a:defRPr sz="1100">
                <a:solidFill>
                  <a:srgbClr val="1E293B"/>
                </a:solidFill>
              </a:defRPr>
            </a:pPr>
            <a:r>
              <a:t>• Average True Range (ATR 14):</a:t>
            </a:r>
            <a:br/>
            <a:r>
              <a:t>  Dynamic volatility-based stop scaling</a:t>
            </a:r>
          </a:p>
          <a:p>
            <a:pPr>
              <a:defRPr sz="1100">
                <a:solidFill>
                  <a:srgbClr val="1E293B"/>
                </a:solidFill>
              </a:defRPr>
            </a:pPr>
            <a:r>
              <a:t>• Session VWAP &amp; CVD:</a:t>
            </a:r>
            <a:br/>
            <a:r>
              <a:t>  Volume-weighted price &amp; order delta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3750" y="1463040"/>
            <a:ext cx="338328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86630" y="1600200"/>
            <a:ext cx="30175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Reversal Detector Drivers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86630" y="2011680"/>
            <a:ext cx="301752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</a:defRPr>
            </a:pPr>
            <a:r>
              <a:t>1. Volume Spike Driver:</a:t>
            </a:r>
            <a:br/>
            <a:r>
              <a:t>   Detects institutional volume anomalies &gt;3x 20-period average.</a:t>
            </a:r>
          </a:p>
          <a:p>
            <a:pPr>
              <a:defRPr sz="1100">
                <a:solidFill>
                  <a:srgbClr val="1E293B"/>
                </a:solidFill>
              </a:defRPr>
            </a:pPr>
            <a:r>
              <a:t>2. Momentum Divergence:</a:t>
            </a:r>
            <a:br/>
            <a:r>
              <a:t>   Identifies bullish/bearish price vs RSI/CVD divergence.</a:t>
            </a:r>
          </a:p>
          <a:p>
            <a:pPr>
              <a:defRPr sz="1100">
                <a:solidFill>
                  <a:srgbClr val="1E293B"/>
                </a:solidFill>
              </a:defRPr>
            </a:pPr>
            <a:r>
              <a:t>3. Key Level Breach:</a:t>
            </a:r>
            <a:br/>
            <a:r>
              <a:t>   Monitors breaches of session high/low, VWAP, or S/R zones.</a:t>
            </a:r>
          </a:p>
          <a:p>
            <a:pPr>
              <a:defRPr sz="1100">
                <a:solidFill>
                  <a:srgbClr val="1E293B"/>
                </a:solidFill>
              </a:defRPr>
            </a:pPr>
            <a:r>
              <a:t>• Confluence Rule:</a:t>
            </a:r>
            <a:br/>
            <a:r>
              <a:t>  Signals trigger only when 2+ drivers align within a 3-bar window.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76895" y="1463040"/>
            <a:ext cx="338328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59775" y="1600200"/>
            <a:ext cx="30175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Signal Generation Workflow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59775" y="2011680"/>
            <a:ext cx="301752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</a:defRPr>
            </a:pPr>
            <a:r>
              <a:t>Step 1: Tick / Bar Data Ingestion</a:t>
            </a:r>
            <a:br/>
            <a:r>
              <a:t>Real-time L1/L2 order book feed from IBKR Paxos.</a:t>
            </a:r>
          </a:p>
          <a:p>
            <a:br/>
            <a:pPr>
              <a:defRPr sz="1100">
                <a:solidFill>
                  <a:srgbClr val="1E293B"/>
                </a:solidFill>
              </a:defRPr>
            </a:pPr>
            <a:r>
              <a:t>Step 2: Vectorized Math Calculation</a:t>
            </a:r>
            <a:br/>
            <a:r>
              <a:t>Sub-millisecond update of all 7 core technical indicators.</a:t>
            </a:r>
          </a:p>
          <a:p>
            <a:br/>
            <a:pPr>
              <a:defRPr sz="1100">
                <a:solidFill>
                  <a:srgbClr val="1E293B"/>
                </a:solidFill>
              </a:defRPr>
            </a:pPr>
            <a:r>
              <a:t>Step 3: Regime Filter</a:t>
            </a:r>
            <a:br/>
            <a:r>
              <a:t>Classifies market state (Trending, Ranging, Squeeze).</a:t>
            </a:r>
          </a:p>
          <a:p>
            <a:br/>
            <a:pPr>
              <a:defRPr sz="1100">
                <a:solidFill>
                  <a:srgbClr val="1E293B"/>
                </a:solidFill>
              </a:defRPr>
            </a:pPr>
            <a:r>
              <a:t>Step 4: Signal Dispatch</a:t>
            </a:r>
            <a:br/>
            <a:r>
              <a:t>Evaluates Scalp vs Reversal setup &amp; dispatches candidate order.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Verdana"/>
              </a:defRPr>
            </a:pPr>
            <a:r>
              <a:t>ANALYTECHS SCALPER PRO — TECHNICAL MANUAL</a:t>
            </a:r>
          </a:p>
          <a:p>
            <a:pPr>
              <a:defRPr sz="2200" b="1">
                <a:solidFill>
                  <a:srgbClr val="0F172A"/>
                </a:solidFill>
                <a:latin typeface="Georgia"/>
              </a:defRPr>
            </a:pPr>
            <a:r>
              <a:t>Unified Server-Side Risk Gate: checkCanTrade()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PolyApps AI | Analytechs Crypto Scalper Pro Manual  •  Slide 4 of 15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10728655" cy="1005840"/>
          </a:xfrm>
          <a:prstGeom prst="roundRect">
            <a:avLst/>
          </a:prstGeom>
          <a:solidFill>
            <a:srgbClr val="E0F2FE"/>
          </a:solidFill>
          <a:ln w="1270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00200"/>
            <a:ext cx="1036289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Centralized Pre-Trade Safeguard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874519"/>
            <a:ext cx="1036289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0F172A"/>
                </a:solidFill>
              </a:defRPr>
            </a:pPr>
            <a:r>
              <a:t>ALL execution paths (Manual UI buttons, Shift+B/S/X hotkeys, Auto-Execute engine, AI signals) MUST pass through checkCanTrade() before reaching IBKR order routing. No exceptions.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651760"/>
            <a:ext cx="5272430" cy="1645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788920"/>
            <a:ext cx="490667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Daily Loss Limit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154680"/>
            <a:ext cx="490667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</a:defRPr>
            </a:pPr>
            <a:r>
              <a:t>Hard USD/percentage stop. Trading halts immediately for the session once breached.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6830" y="2651760"/>
            <a:ext cx="5272430" cy="1645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69710" y="2788920"/>
            <a:ext cx="490667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Trailing Drawdown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69710" y="3154680"/>
            <a:ext cx="490667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</a:defRPr>
            </a:pPr>
            <a:r>
              <a:t>Monitors peak-to-trough account equity. Protects realized intra-day profits.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4480560"/>
            <a:ext cx="5272430" cy="1645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4617720"/>
            <a:ext cx="490667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Post-Loss Cooldown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4983480"/>
            <a:ext cx="490667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</a:defRPr>
            </a:pPr>
            <a:r>
              <a:t>Enforces a forced pause (e.g., 15 mins) after N consecutive losses to stop tilt.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86830" y="4480560"/>
            <a:ext cx="5272430" cy="1645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69710" y="4617720"/>
            <a:ext cx="490667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Max Open Position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69710" y="4983480"/>
            <a:ext cx="490667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</a:defRPr>
            </a:pPr>
            <a:r>
              <a:t>Strict cap on gross exposure per asset (BTC/ETH/LTC/BCH) and total account.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Verdana"/>
              </a:defRPr>
            </a:pPr>
            <a:r>
              <a:t>ANALYTECHS SCALPER PRO — TECHNICAL MANUAL</a:t>
            </a:r>
          </a:p>
          <a:p>
            <a:pPr>
              <a:defRPr sz="2200" b="1">
                <a:solidFill>
                  <a:srgbClr val="0F172A"/>
                </a:solidFill>
                <a:latin typeface="Georgia"/>
              </a:defRPr>
            </a:pPr>
            <a:r>
              <a:t>Claude AI Suite &amp; Sub-Second Jev Quick-Check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PolyApps AI | Analytechs Crypto Scalper Pro Manual  •  Slide 5 of 15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521208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00200"/>
            <a:ext cx="48463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Claude Market Copilot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011680"/>
            <a:ext cx="484632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1E293B"/>
                </a:solidFill>
              </a:defRPr>
            </a:pPr>
            <a:r>
              <a:t>• Context-Grounded LLM Diagnostics:</a:t>
            </a:r>
            <a:br/>
            <a:r>
              <a:t>  Analyzes market structure, current indicator confluence, and order book imbalance.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• Natural Language Querying:</a:t>
            </a:r>
            <a:br/>
            <a:r>
              <a:t>  Ask terminal queries like '/ai regime summary' or '/ai diagnose trade'.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• Zero Hallucination Guardrails:</a:t>
            </a:r>
            <a:br/>
            <a:r>
              <a:t>  Grounded strictly in local order book data and terminal technical indicators.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• Strategy Explanations:</a:t>
            </a:r>
            <a:br/>
            <a:r>
              <a:t>  Translates complex signal confluences into concise plain-English trade rationales.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48095" y="1463040"/>
            <a:ext cx="521208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0975" y="1600200"/>
            <a:ext cx="48463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Jev Sub-Second Quick-Check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0975" y="2011680"/>
            <a:ext cx="484632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1E293B"/>
                </a:solidFill>
              </a:defRPr>
            </a:pPr>
            <a:r>
              <a:t>• Sub-Second Coherence Read:</a:t>
            </a:r>
            <a:br/>
            <a:r>
              <a:t>  Ultra-fast pre-flight check executed immediately prior to order submission.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• Microstructure Liquidity Check:</a:t>
            </a:r>
            <a:br/>
            <a:r>
              <a:t>  Verifies order book depth and bid-ask spread stability to prevent slippage.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• Fast Reject Protection:</a:t>
            </a:r>
            <a:br/>
            <a:r>
              <a:t>  Aborts order execution in &lt;50ms if order book spread widens beyond tolerance.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• Synergy with Claude:</a:t>
            </a:r>
            <a:br/>
            <a:r>
              <a:t>  Jev handles millisecond execution safety; Claude handles macro regime classification.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Verdana"/>
              </a:defRPr>
            </a:pPr>
            <a:r>
              <a:t>ANALYTECHS SCALPER PRO — TECHNICAL MANUAL</a:t>
            </a:r>
          </a:p>
          <a:p>
            <a:pPr>
              <a:defRPr sz="2200" b="1">
                <a:solidFill>
                  <a:srgbClr val="0F172A"/>
                </a:solidFill>
                <a:latin typeface="Georgia"/>
              </a:defRPr>
            </a:pPr>
            <a:r>
              <a:t>AI Learning Loop &amp; Mandatory Safety Guardrails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PolyApps AI | Analytechs Crypto Scalper Pro Manual  •  Slide 6 of 15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10728655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00200"/>
            <a:ext cx="1036289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Reflective Post-Trade Optimization Loop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920240"/>
            <a:ext cx="1036289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0284C7"/>
                </a:solidFill>
              </a:defRPr>
            </a:pPr>
            <a:r>
              <a:t>1. Trade Execution Logging  --&gt;  2. Outcome Analysis (Win/Loss/Slippage)  --&gt;  3. Parameter Proposal</a:t>
            </a:r>
          </a:p>
          <a:p>
            <a:br/>
            <a:pPr>
              <a:defRPr sz="1100">
                <a:solidFill>
                  <a:srgbClr val="1E293B"/>
                </a:solidFill>
              </a:defRPr>
            </a:pPr>
            <a:r>
              <a:t>• Automated Performance Reflection: The AI continuously reviews past N trades against market volatility.</a:t>
            </a:r>
          </a:p>
          <a:p>
            <a:pPr>
              <a:defRPr sz="1100">
                <a:solidFill>
                  <a:srgbClr val="1E293B"/>
                </a:solidFill>
              </a:defRPr>
            </a:pPr>
            <a:r>
              <a:t>• Parameter Optimization: Recommends tightening or loosening indicator thresholds, trailing stop distances, or cooldown durations based on empirical trade metrics.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749039"/>
            <a:ext cx="10728655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26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886199"/>
            <a:ext cx="1036289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Strict Safety Guardrail: 'LOOSEN RISK' Confirmation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206240"/>
            <a:ext cx="10362895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DC2626"/>
                </a:solidFill>
              </a:defRPr>
            </a:pPr>
            <a:r>
              <a:t>MANDATORY HUMAN OVERRIDE FOR RISK LOOSENING</a:t>
            </a:r>
          </a:p>
          <a:p>
            <a:pPr>
              <a:defRPr sz="1100">
                <a:solidFill>
                  <a:srgbClr val="1E293B"/>
                </a:solidFill>
              </a:defRPr>
            </a:pPr>
            <a:r>
              <a:t>• Autonomous Restriction: The AI is permitted to autonomously TIGHTEN risk limits (e.g. lower daily loss limit) without approval.</a:t>
            </a:r>
          </a:p>
          <a:p>
            <a:pPr>
              <a:defRPr sz="1100">
                <a:solidFill>
                  <a:srgbClr val="1E293B"/>
                </a:solidFill>
              </a:defRPr>
            </a:pPr>
            <a:r>
              <a:t>• Explicit Human Gate: Any AI proposal to LOOSEN risk parameters (e.g. increase position size, expand stop loss) CANNOT apply automatically.</a:t>
            </a:r>
          </a:p>
          <a:p>
            <a:pPr>
              <a:defRPr sz="1100">
                <a:solidFill>
                  <a:srgbClr val="1E293B"/>
                </a:solidFill>
              </a:defRPr>
            </a:pPr>
            <a:r>
              <a:t>• Typed Safety Requirement: The operator MUST explicitly type the string 'LOOSEN RISK' in the terminal prompt to confirm loosened parameters.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Verdana"/>
              </a:defRPr>
            </a:pPr>
            <a:r>
              <a:t>ANALYTECHS SCALPER PRO — TECHNICAL MANUAL</a:t>
            </a:r>
          </a:p>
          <a:p>
            <a:pPr>
              <a:defRPr sz="2200" b="1">
                <a:solidFill>
                  <a:srgbClr val="0F172A"/>
                </a:solidFill>
                <a:latin typeface="Georgia"/>
              </a:defRPr>
            </a:pPr>
            <a:r>
              <a:t>Deterministic Backtesting &amp; 300-Combination Grid Optimizer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PolyApps AI | Analytechs Crypto Scalper Pro Manual  •  Slide 7 of 15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521208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00200"/>
            <a:ext cx="48463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Deterministic Replay Backtester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011680"/>
            <a:ext cx="484632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1E293B"/>
                </a:solidFill>
              </a:defRPr>
            </a:pPr>
            <a:r>
              <a:t>• Identical Execution Math:</a:t>
            </a:r>
            <a:br/>
            <a:r>
              <a:t>  Uses the exact same modular signal and risk codebase as live execution.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• Historical Replay Accuracy:</a:t>
            </a:r>
            <a:br/>
            <a:r>
              <a:t>  Simulates tick and 1-second bar resolution with simulated spread and fee models.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• Zero Lookahead Bias:</a:t>
            </a:r>
            <a:br/>
            <a:r>
              <a:t>  Strict chronological iteration guarantees backtest results mirror live conditions.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• Performance Metrics Output:</a:t>
            </a:r>
            <a:br/>
            <a:r>
              <a:t>  Sharpe Ratio, Profit Factor, Max Drawdown, Win Rate, and Average Trade Duration.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48095" y="1463040"/>
            <a:ext cx="521208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0975" y="1600200"/>
            <a:ext cx="48463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300-Combination Strategy Optimizer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0975" y="2011680"/>
            <a:ext cx="484632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1E293B"/>
                </a:solidFill>
              </a:defRPr>
            </a:pPr>
            <a:r>
              <a:t>• Multi-Parameter Grid Search:</a:t>
            </a:r>
            <a:br/>
            <a:r>
              <a:t>  Evaluates up to 300 parameter combinations per optimization run.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• Parallel Multi-Core Processing:</a:t>
            </a:r>
            <a:br/>
            <a:r>
              <a:t>  Utilizes local CPU cores for rapid backtest iteration.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• Overfitting Protection:</a:t>
            </a:r>
            <a:br/>
            <a:r>
              <a:t>  Out-of-sample forward validation splits to prevent curve-fitting.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• Direct Strategy Import:</a:t>
            </a:r>
            <a:br/>
            <a:r>
              <a:t>  Export optimal parameter sets directly into live configuration files.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Verdana"/>
              </a:defRPr>
            </a:pPr>
            <a:r>
              <a:t>ANALYTECHS SCALPER PRO — TECHNICAL MANUAL</a:t>
            </a:r>
          </a:p>
          <a:p>
            <a:pPr>
              <a:defRPr sz="2200" b="1">
                <a:solidFill>
                  <a:srgbClr val="0F172A"/>
                </a:solidFill>
                <a:latin typeface="Georgia"/>
              </a:defRPr>
            </a:pPr>
            <a:r>
              <a:t>Order Execution: Workstation Hotkeys &amp; Slash Commands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PolyApps AI | Analytechs Crypto Scalper Pro Manual  •  Slide 8 of 15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521208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00200"/>
            <a:ext cx="48463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Instant Hotkey Controls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011680"/>
            <a:ext cx="484632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1E293B"/>
                </a:solidFill>
              </a:defRPr>
            </a:pPr>
            <a:r>
              <a:t>Shift + B  --&gt;  Instant Buy / Long Scalp</a:t>
            </a:r>
            <a:br/>
            <a:r>
              <a:t>Submits market order at current ask with predefined default sizing.</a:t>
            </a:r>
          </a:p>
          <a:p>
            <a:br/>
            <a:pPr>
              <a:defRPr sz="1200">
                <a:solidFill>
                  <a:srgbClr val="1E293B"/>
                </a:solidFill>
              </a:defRPr>
            </a:pPr>
            <a:r>
              <a:t>Shift + S  --&gt;  Instant Sell / Short Scalp</a:t>
            </a:r>
            <a:br/>
            <a:r>
              <a:t>Submits market order at current bid with predefined default sizing.</a:t>
            </a:r>
          </a:p>
          <a:p>
            <a:br/>
            <a:pPr>
              <a:defRPr sz="1200">
                <a:solidFill>
                  <a:srgbClr val="1E293B"/>
                </a:solidFill>
              </a:defRPr>
            </a:pPr>
            <a:r>
              <a:t>Shift + X  --&gt;  Emergency Flatten All</a:t>
            </a:r>
            <a:br/>
            <a:r>
              <a:t>Cancels all working orders and closes open positions across all pairs immediately.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48095" y="1463040"/>
            <a:ext cx="521208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0975" y="1600200"/>
            <a:ext cx="48463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Slash Command Line Interface (CLI)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0975" y="2011680"/>
            <a:ext cx="484632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1E293B"/>
                </a:solidFill>
              </a:defRPr>
            </a:pPr>
            <a:r>
              <a:t>/buy [symbol] [qty]  --  Execute targeted buy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/sell [symbol] [qty] --  Execute targeted sell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/flatten [symbol]    --  Close specific pair positions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/risk set daily_loss=500 -- Update risk limit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/status             --  Display account equity &amp; metrics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/ai query           --  Prompt Claude Copilot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Verdana"/>
              </a:defRPr>
            </a:pPr>
            <a:r>
              <a:t>ANALYTECHS SCALPER PRO — TECHNICAL MANUAL</a:t>
            </a:r>
          </a:p>
          <a:p>
            <a:pPr>
              <a:defRPr sz="2200" b="1">
                <a:solidFill>
                  <a:srgbClr val="0F172A"/>
                </a:solidFill>
                <a:latin typeface="Georgia"/>
              </a:defRPr>
            </a:pPr>
            <a:r>
              <a:t>Algorithmic Execution: Grid, DCA &amp; TWAP Engines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PolyApps AI | Analytechs Crypto Scalper Pro Manual  •  Slide 9 of 15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10728655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00200"/>
            <a:ext cx="1036289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Grid Trading Engine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920240"/>
            <a:ext cx="1036289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1E293B"/>
                </a:solidFill>
              </a:defRPr>
            </a:pPr>
            <a:r>
              <a:t>Automated market-making algorithm placing staggered buy/sell limit orders across defined price bands to capture range-bound market chop.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017520"/>
            <a:ext cx="10728655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154680"/>
            <a:ext cx="1036289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DCA (Dollar-Cost Averaging)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474720"/>
            <a:ext cx="1036289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1E293B"/>
                </a:solidFill>
              </a:defRPr>
            </a:pPr>
            <a:r>
              <a:t>Systematic position building algorithm executing fractional entries on predetermined price dips or time intervals with dynamic risk scaling.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4572000"/>
            <a:ext cx="10728655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4709160"/>
            <a:ext cx="1036289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TWAP (Time-Weighted Avg Price)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029200"/>
            <a:ext cx="1036289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1E293B"/>
                </a:solidFill>
              </a:defRPr>
            </a:pPr>
            <a:r>
              <a:t>Slices large institutional orders into uniform sub-orders across specified time horizons to minimize market footprint and slippage.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Verdana"/>
              </a:defRPr>
            </a:pPr>
            <a:r>
              <a:t>ANALYTECHS SCALPER PRO — TECHNICAL MANUAL</a:t>
            </a:r>
          </a:p>
          <a:p>
            <a:pPr>
              <a:defRPr sz="2200" b="1">
                <a:solidFill>
                  <a:srgbClr val="0F172A"/>
                </a:solidFill>
                <a:latin typeface="Georgia"/>
              </a:defRPr>
            </a:pPr>
            <a:r>
              <a:t>Multi-Symbol Portfolio Scalping &amp; Pair Management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PolyApps AI | Analytechs Crypto Scalper Pro Manual  •  Slide 10 of 15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521208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00200"/>
            <a:ext cx="48463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Supported Asset Pairs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011680"/>
            <a:ext cx="484632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1E293B"/>
                </a:solidFill>
              </a:defRPr>
            </a:pPr>
            <a:r>
              <a:t>• BTC/USD (Bitcoin): Primary market benchmark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• ETH/USD (Ethereum): High-volatility scalping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• LTC/USD (Litecoin): Liquid secondary instrument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• BCH/USD (Bitcoin Cash): Active momentum trading</a:t>
            </a:r>
          </a:p>
          <a:p>
            <a:br/>
            <a:pPr>
              <a:defRPr sz="1200">
                <a:solidFill>
                  <a:srgbClr val="1E293B"/>
                </a:solidFill>
              </a:defRPr>
            </a:pPr>
            <a:r>
              <a:t>• Simultaneous Monitoring: Terminal runs parallel thread workers for all 4 pairs simultaneously.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48095" y="1463040"/>
            <a:ext cx="521208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0975" y="1600200"/>
            <a:ext cx="48463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Global Portfolio Controls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0975" y="2011680"/>
            <a:ext cx="484632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1E293B"/>
                </a:solidFill>
              </a:defRPr>
            </a:pPr>
            <a:r>
              <a:t>• Global Loss Aggregation:</a:t>
            </a:r>
            <a:br/>
            <a:r>
              <a:t>  checkCanTrade() evaluates cumulative drawdown across all active currency pairs.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• Cross-Asset Margin Cap:</a:t>
            </a:r>
            <a:br/>
            <a:r>
              <a:t>  Limits aggregate gross exposure to protect total IBKR account margin.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• Pair Correlation Guard:</a:t>
            </a:r>
            <a:br/>
            <a:r>
              <a:t>  Prevents opening correlated long positions in BTC and ETH during macro breakdowns.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Verdana"/>
              </a:defRPr>
            </a:pPr>
            <a:r>
              <a:t>ANALYTECHS SCALPER PRO — TECHNICAL MANUAL</a:t>
            </a:r>
          </a:p>
          <a:p>
            <a:pPr>
              <a:defRPr sz="2200" b="1">
                <a:solidFill>
                  <a:srgbClr val="0F172A"/>
                </a:solidFill>
                <a:latin typeface="Georgia"/>
              </a:defRPr>
            </a:pPr>
            <a:r>
              <a:t>Institutional Security &amp; Hash-Chained Audit Logging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PolyApps AI | Analytechs Crypto Scalper Pro Manual  •  Slide 11 of 15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521208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00200"/>
            <a:ext cx="48463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Cryptographic Audit Log (audit.log)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011680"/>
            <a:ext cx="484632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1E293B"/>
                </a:solidFill>
              </a:defRPr>
            </a:pPr>
            <a:r>
              <a:t>• Hash-Chained Verification:</a:t>
            </a:r>
            <a:br/>
            <a:r>
              <a:t>  Every trade order, system signal, and risk parameter change is cryptographically hashed with SHA-256.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• Tamper-Evident Logs:</a:t>
            </a:r>
            <a:br/>
            <a:r>
              <a:t>  Any manual editing of historical log files breaks the hash chain, revealing tampering instantly.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• Institutional Compliance:</a:t>
            </a:r>
            <a:br/>
            <a:r>
              <a:t>  Provides verifiable proof of compliance with risk policies for audits.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48095" y="1463040"/>
            <a:ext cx="521208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0975" y="1600200"/>
            <a:ext cx="48463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Non-Custodial Credentials &amp; Privacy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0975" y="2011680"/>
            <a:ext cx="484632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1E293B"/>
                </a:solidFill>
              </a:defRPr>
            </a:pPr>
            <a:r>
              <a:t>• Local Key Storage:</a:t>
            </a:r>
            <a:br/>
            <a:r>
              <a:t>  IBKR API credentials and keys are encrypted locally using AES-256.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• Zero Telemetry / Air-Gapped Option:</a:t>
            </a:r>
            <a:br/>
            <a:r>
              <a:t>  No proprietary trading data or strategy logic is transmitted to external cloud servers.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• Dedicated Loopback Routing:</a:t>
            </a:r>
            <a:br/>
            <a:r>
              <a:t>  Communicates strictly with local IBKR Gateway (127.0.0.1) via secure WebSocket.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Verdana"/>
              </a:defRPr>
            </a:pPr>
            <a:r>
              <a:t>ANALYTECHS SCALPER PRO — TECHNICAL MANUAL</a:t>
            </a:r>
          </a:p>
          <a:p>
            <a:pPr>
              <a:defRPr sz="2200" b="1">
                <a:solidFill>
                  <a:srgbClr val="0F172A"/>
                </a:solidFill>
                <a:latin typeface="Georgia"/>
              </a:defRPr>
            </a:pPr>
            <a:r>
              <a:t>Comprehensive Q&amp;A &amp; Technical FAQs (Part 1)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PolyApps AI | Analytechs Crypto Scalper Pro Manual  •  Slide 12 of 15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10728655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00200"/>
            <a:ext cx="1036289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Q1: How does Scalper Pro ensure risk limits cannot be bypassed by hotkeys or algorithms?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920240"/>
            <a:ext cx="1036289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</a:defRPr>
            </a:pPr>
            <a:r>
              <a:t>A: All execution channels (UI buttons, Shift hotkeys, Auto-Execute, AI triggers) route through the exact same server-side checkCanTrade() gate before transmitting orders to IBKR.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017520"/>
            <a:ext cx="10728655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154680"/>
            <a:ext cx="1036289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Q2: What prevents the AI Learning Loop from making reckless strategy changes?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474720"/>
            <a:ext cx="1036289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</a:defRPr>
            </a:pPr>
            <a:r>
              <a:t>A: Hardcoded safety guardrails permit autonomous tightening of risk, but require the operator to manually type the exact string 'LOOSEN RISK' before any loosened parameters take effect.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4572000"/>
            <a:ext cx="10728655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4709160"/>
            <a:ext cx="1036289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Q3: Can Scalper Pro run 24/7 without operator intervention?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029200"/>
            <a:ext cx="1036289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</a:defRPr>
            </a:pPr>
            <a:r>
              <a:t>A: Yes. The Auto-Execute engine alongside active risk guardrails manages continuous trading. However, daily profit/loss resets and connection heartbeats are continuously monitored.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Verdana"/>
              </a:defRPr>
            </a:pPr>
            <a:r>
              <a:t>ANALYTECHS SCALPER PRO — TECHNICAL MANUAL</a:t>
            </a:r>
          </a:p>
          <a:p>
            <a:pPr>
              <a:defRPr sz="2200" b="1">
                <a:solidFill>
                  <a:srgbClr val="0F172A"/>
                </a:solidFill>
                <a:latin typeface="Georgia"/>
              </a:defRPr>
            </a:pPr>
            <a:r>
              <a:t>Comprehensive Q&amp;A &amp; Technical FAQs (Part 2)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PolyApps AI | Analytechs Crypto Scalper Pro Manual  •  Slide 13 of 15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10728655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00200"/>
            <a:ext cx="1036289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Q4: Is the backtester vulnerable to signal slippage vs live execution?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920240"/>
            <a:ext cx="1036289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</a:defRPr>
            </a:pPr>
            <a:r>
              <a:t>A: No. The backtest replay engine shares identical C++/Python code modules as the live execution engine, utilizing tick/bar level depth to mirror real order book execution.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017520"/>
            <a:ext cx="10728655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154680"/>
            <a:ext cx="1036289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Q5: How does the system handle IBKR Paxos API connection drops?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474720"/>
            <a:ext cx="1036289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</a:defRPr>
            </a:pPr>
            <a:r>
              <a:t>A: The terminal maintains a continuous local heartbeat ping. If connection drops, all pending orders are immediately canceled and execution freezes until re-established.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4572000"/>
            <a:ext cx="10728655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4709160"/>
            <a:ext cx="1036289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Q6: Where are audit logs and credentials stored?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029200"/>
            <a:ext cx="1036289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</a:defRPr>
            </a:pPr>
            <a:r>
              <a:t>A: Everything is stored locally on client hardware in AES-256 encrypted configuration files and SHA-256 hash-chained audit.log files for total non-custodial privacy.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Verdana"/>
              </a:defRPr>
            </a:pPr>
            <a:r>
              <a:t>ANALYTECHS SCALPER PRO — TECHNICAL MANUAL</a:t>
            </a:r>
          </a:p>
          <a:p>
            <a:pPr>
              <a:defRPr sz="2200" b="1">
                <a:solidFill>
                  <a:srgbClr val="0F172A"/>
                </a:solidFill>
                <a:latin typeface="Georgia"/>
              </a:defRPr>
            </a:pPr>
            <a:r>
              <a:t>Enterprise Deployment &amp; Pre-Flight Checklist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PolyApps AI | Analytechs Crypto Scalper Pro Manual  •  Slide 14 of 15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521208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00200"/>
            <a:ext cx="48463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Pre-Flight Checklist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011680"/>
            <a:ext cx="484632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1E293B"/>
                </a:solidFill>
              </a:defRPr>
            </a:pPr>
            <a:r>
              <a:t>[ ] 1. IBKR TWS / Gateway setup with Paxos crypto trading permissions enabled.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[ ] 2. Local loopback connection (127.0.0.1:7497 / 4002) verified active.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[ ] 3. Risk parameter configuration (Daily Loss, Max Drawdown) saved in settings.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[ ] 4. API keys encrypted locally via master key passphrase.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[ ] 5. Initial dry-run backtest or paper-trading execution test completed.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48095" y="1463040"/>
            <a:ext cx="521208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0975" y="1600200"/>
            <a:ext cx="48463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Georgia"/>
              </a:defRPr>
            </a:pPr>
            <a:r>
              <a:t>Recommended Hardware / OS Specs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0975" y="2011680"/>
            <a:ext cx="484632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1E293B"/>
                </a:solidFill>
              </a:defRPr>
            </a:pPr>
            <a:r>
              <a:t>• Operating System:</a:t>
            </a:r>
            <a:br/>
            <a:r>
              <a:t>  Windows 11 / Ubuntu 22.04 LTS / macOS Ventura+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• CPU:</a:t>
            </a:r>
            <a:br/>
            <a:r>
              <a:t>  8-Core 3.0GHz+ (AMD Ryzen 7 / Intel i7 / Apple M-Series)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• Memory:</a:t>
            </a:r>
            <a:br/>
            <a:r>
              <a:t>  16 GB RAM minimum (32 GB recommended for grid optimizer)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• Network:</a:t>
            </a:r>
            <a:br/>
            <a:r>
              <a:t>  Low-latency wired fiber connection (&lt;20ms to IBKR servers)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1371600" y="1097280"/>
            <a:ext cx="9448495" cy="4663440"/>
          </a:xfrm>
          <a:prstGeom prst="roundRect">
            <a:avLst/>
          </a:prstGeom>
          <a:solidFill>
            <a:srgbClr val="1E293B"/>
          </a:solidFill>
          <a:ln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645920" y="1463040"/>
            <a:ext cx="8899855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0284C7"/>
                </a:solidFill>
                <a:latin typeface="Verdana"/>
              </a:defRPr>
            </a:pPr>
            <a:r>
              <a:t>POLYAPPS AI — ENTERPRISE SOLUTIONS</a:t>
            </a:r>
          </a:p>
          <a:p>
            <a:pPr>
              <a:defRPr sz="3200" b="1">
                <a:solidFill>
                  <a:srgbClr val="FFFFFF"/>
                </a:solidFill>
                <a:latin typeface="Georgia"/>
              </a:defRPr>
            </a:pPr>
            <a:r>
              <a:t>Analytechs Crypto Scalper Pro</a:t>
            </a:r>
          </a:p>
          <a:p>
            <a:pPr>
              <a:defRPr sz="1400">
                <a:solidFill>
                  <a:srgbClr val="64748B"/>
                </a:solidFill>
                <a:latin typeface="Verdana"/>
              </a:defRPr>
            </a:pPr>
            <a:r>
              <a:t>Empowering Institutional Crypto Trading with Uncompromising Speed, Security &amp; Intelligence.</a:t>
            </a:r>
          </a:p>
          <a:p>
            <a:br/>
            <a:br/>
            <a:pPr>
              <a:defRPr sz="1400" b="1">
                <a:solidFill>
                  <a:srgbClr val="FFFFFF"/>
                </a:solidFill>
                <a:latin typeface="Verdana"/>
              </a:defRPr>
            </a:pPr>
            <a:r>
              <a:t>Available Online &amp; Contact Details:</a:t>
            </a:r>
          </a:p>
          <a:p>
            <a:pPr>
              <a:defRPr sz="2200" b="1">
                <a:solidFill>
                  <a:srgbClr val="0284C7"/>
                </a:solidFill>
                <a:latin typeface="Georgia"/>
              </a:defRPr>
            </a:pPr>
            <a:r>
              <a:t>available at polyapps-ai.com</a:t>
            </a:r>
            <a:br/>
            <a:r>
              <a:t>email us at sales@polyapps-ai.com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PolyApps AI | Analytechs Crypto Scalper Pro Manual  •  Slide 15 of 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