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charts/chart2.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charts/chart3.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4.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charts/chart5.xml" ContentType="application/vnd.openxmlformats-officedocument.drawingml.chart+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10143A"/>
                </a:solidFill>
                <a:latin typeface="Calibri"/>
              </a:defRPr>
            </a:pPr>
            <a:r>
              <a:rPr sz="1200" b="0" i="0" u="none" strike="noStrike">
                <a:solidFill>
                  <a:srgbClr val="10143A"/>
                </a:solidFill>
                <a:latin typeface="Calibri"/>
              </a:rPr>
              <a:t>Illustrative DCF Enterprise Value Build ($M)</a:t>
            </a:r>
          </a:p>
        </c:rich>
      </c:tx>
      <c:layout/>
      <c:overlay val="0"/>
    </c:title>
    <c:autoTitleDeleted val="0"/>
    <c:plotArea>
      <c:layout/>
      <c:barChart>
        <c:barDir val="col"/>
        <c:grouping val="clustered"/>
        <c:varyColors val="0"/>
        <c:ser>
          <c:idx val="0"/>
          <c:order val="0"/>
          <c:tx>
            <c:strRef>
              <c:f>Sheet1!$B$1</c:f>
              <c:strCache>
                <c:ptCount val="1"/>
                <c:pt idx="0">
                  <c:v>Enterprise Value ($M)</c:v>
                </c:pt>
              </c:strCache>
            </c:strRef>
          </c:tx>
          <c:spPr>
            <a:solidFill>
              <a:srgbClr val="6366F1"/>
            </a:solidFill>
            <a:effectLst/>
          </c:spPr>
          <c:invertIfNegative val="0"/>
          <c:dLbls>
            <c:numFmt formatCode="#,##0" sourceLinked="0"/>
            <c:txPr>
              <a:bodyPr/>
              <a:lstStyle/>
              <a:p>
                <a:pPr>
                  <a:defRPr b="0" i="0" strike="noStrike" sz="1100" u="none">
                    <a:solidFill>
                      <a:srgbClr val="10143A"/>
                    </a:solidFill>
                    <a:latin typeface="Arial"/>
                  </a:defRPr>
                </a:pPr>
              </a:p>
            </c:txPr>
            <c:showLegendKey val="0"/>
            <c:showVal val="1"/>
            <c:showCatName val="0"/>
            <c:showSerName val="0"/>
            <c:showPercent val="0"/>
            <c:showBubbleSize val="0"/>
            <c:showLeaderLines val="0"/>
          </c:dLbls>
          <c:cat>
            <c:multiLvlStrRef>
              <c:f>Sheet1!$A$2:$A$4</c:f>
              <c:multiLvlStrCache>
                <c:ptCount val="3"/>
                <c:lvl>
                  <c:pt idx="0">
                    <c:v>PV of Cash Flows</c:v>
                  </c:pt>
                  <c:pt idx="1">
                    <c:v>PV of Terminal Value</c:v>
                  </c:pt>
                  <c:pt idx="2">
                    <c:v>Blended EV</c:v>
                  </c:pt>
                </c:lvl>
              </c:multiLvlStrCache>
            </c:multiLvlStrRef>
          </c:cat>
          <c:val>
            <c:numRef>
              <c:f>Sheet1!$B$2:$B$4</c:f>
              <c:numCache>
                <c:formatCode>General</c:formatCode>
                <c:ptCount val="3"/>
                <c:pt idx="0">
                  <c:v>62</c:v>
                </c:pt>
                <c:pt idx="1">
                  <c:v>108</c:v>
                </c:pt>
                <c:pt idx="2">
                  <c:v>170</c:v>
                </c:pt>
              </c:numCache>
            </c:numRef>
          </c:val>
        </c:ser>
        <c:dLbls>
          <c:numFmt formatCode="#,##0" sourceLinked="0"/>
          <c:txPr>
            <a:bodyPr/>
            <a:lstStyle/>
            <a:p>
              <a:pPr>
                <a:defRPr b="0" i="0" strike="noStrike" sz="1100" u="none">
                  <a:solidFill>
                    <a:srgbClr val="10143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5B6B8C"/>
                </a:solidFill>
                <a:latin typeface="Arial"/>
              </a:defRPr>
            </a:pPr>
            <a:endParaRPr lang="en-US"/>
          </a:p>
        </c:txPr>
        <c:crossAx val="2094734552"/>
        <c:crosses val="autoZero"/>
        <c:auto val="1"/>
        <c:lblAlgn val="ctr"/>
        <c:noMultiLvlLbl val="1"/>
      </c:catAx>
      <c:valAx>
        <c:axId val="2094734552"/>
        <c:scaling>
          <c:orientation val="minMax"/>
          <c:min val="0"/>
        </c:scaling>
        <c:delete val="0"/>
        <c:axPos val="l"/>
        <c:majorGridlines>
          <c:spPr>
            <a:ln w="12700" cap="flat">
              <a:solidFill>
                <a:srgbClr val="E1E6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B6B8C"/>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10143A"/>
                </a:solidFill>
                <a:latin typeface="Calibri"/>
              </a:defRPr>
            </a:pPr>
            <a:r>
              <a:rPr sz="1200" b="0" i="0" u="none" strike="noStrike">
                <a:solidFill>
                  <a:srgbClr val="10143A"/>
                </a:solidFill>
                <a:latin typeface="Calibri"/>
              </a:rPr>
              <a:t>Monte Carlo Outcome Distribution (illustrative)</a:t>
            </a:r>
          </a:p>
        </c:rich>
      </c:tx>
      <c:layout/>
      <c:overlay val="0"/>
    </c:title>
    <c:autoTitleDeleted val="0"/>
    <c:plotArea>
      <c:layout/>
      <c:lineChart>
        <c:varyColors val="0"/>
        <c:ser>
          <c:idx val="0"/>
          <c:order val="0"/>
          <c:tx>
            <c:strRef>
              <c:f>Sheet1!$B$1</c:f>
              <c:strCache>
                <c:ptCount val="1"/>
                <c:pt idx="0">
                  <c:v>Simulated Outcome Density</c:v>
                </c:pt>
              </c:strCache>
            </c:strRef>
          </c:tx>
          <c:spPr>
            <a:solidFill>
              <a:srgbClr val="6366F1"/>
            </a:solidFill>
            <a:ln w="31750" cap="flat">
              <a:solidFill>
                <a:srgbClr val="6366F1"/>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none"/>
            <c:size val="6"/>
            <c:spPr>
              <a:solidFill>
                <a:srgbClr val="6366F1"/>
              </a:solidFill>
              <a:ln w="9525" cap="flat">
                <a:solidFill>
                  <a:srgbClr val="6366F1"/>
                </a:solidFill>
                <a:prstDash val="solid"/>
                <a:round/>
              </a:ln>
              <a:effectLst/>
            </c:spPr>
          </c:marker>
          <c:cat>
            <c:multiLvlStrRef>
              <c:f>Sheet1!$A$2:$A$14</c:f>
              <c:multiLvlStrCache>
                <c:ptCount val="13"/>
                <c:lvl>
                  <c:pt idx="0">
                    <c:v>-3</c:v>
                  </c:pt>
                  <c:pt idx="1">
                    <c:v>-2.5</c:v>
                  </c:pt>
                  <c:pt idx="2">
                    <c:v>-2</c:v>
                  </c:pt>
                  <c:pt idx="3">
                    <c:v>-1.5</c:v>
                  </c:pt>
                  <c:pt idx="4">
                    <c:v>-1</c:v>
                  </c:pt>
                  <c:pt idx="5">
                    <c:v>-0.5</c:v>
                  </c:pt>
                  <c:pt idx="6">
                    <c:v>0</c:v>
                  </c:pt>
                  <c:pt idx="7">
                    <c:v>0.5</c:v>
                  </c:pt>
                  <c:pt idx="8">
                    <c:v>1</c:v>
                  </c:pt>
                  <c:pt idx="9">
                    <c:v>1.5</c:v>
                  </c:pt>
                  <c:pt idx="10">
                    <c:v>2</c:v>
                  </c:pt>
                  <c:pt idx="11">
                    <c:v>2.5</c:v>
                  </c:pt>
                  <c:pt idx="12">
                    <c:v>3</c:v>
                  </c:pt>
                </c:lvl>
              </c:multiLvlStrCache>
            </c:multiLvlStrRef>
          </c:cat>
          <c:val>
            <c:numRef>
              <c:f>Sheet1!$B$2:$B$14</c:f>
              <c:numCache>
                <c:formatCode>General</c:formatCode>
                <c:ptCount val="13"/>
                <c:pt idx="0">
                  <c:v>1.1</c:v>
                </c:pt>
                <c:pt idx="1">
                  <c:v>4.4</c:v>
                </c:pt>
                <c:pt idx="2">
                  <c:v>13.5</c:v>
                </c:pt>
                <c:pt idx="3">
                  <c:v>32.5</c:v>
                </c:pt>
                <c:pt idx="4">
                  <c:v>60.7</c:v>
                </c:pt>
                <c:pt idx="5">
                  <c:v>88.2</c:v>
                </c:pt>
                <c:pt idx="6">
                  <c:v>100</c:v>
                </c:pt>
                <c:pt idx="7">
                  <c:v>88.2</c:v>
                </c:pt>
                <c:pt idx="8">
                  <c:v>60.7</c:v>
                </c:pt>
                <c:pt idx="9">
                  <c:v>32.5</c:v>
                </c:pt>
                <c:pt idx="10">
                  <c:v>13.5</c:v>
                </c:pt>
                <c:pt idx="11">
                  <c:v>4.4</c:v>
                </c:pt>
                <c:pt idx="12">
                  <c:v>1.1</c:v>
                </c:pt>
              </c:numCache>
            </c:numRef>
          </c:val>
          <c:smooth val="0"/>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val="1"/>
        <c:axId val="2094734554"/>
        <c:axId val="2094734552"/>
        <c:axId val="2094734556"/>
      </c:lineChart>
      <c:catAx>
        <c:axId val="2094734554"/>
        <c:scaling>
          <c:orientation val="minMax"/>
        </c:scaling>
        <c:delete val="1"/>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2"/>
        <c:crosses val="autoZero"/>
        <c:auto val="1"/>
        <c:lblAlgn val="ctr"/>
        <c:noMultiLvlLbl val="1"/>
      </c:catAx>
      <c:valAx>
        <c:axId val="2094734552"/>
        <c:scaling>
          <c:orientation val="minMax"/>
        </c:scaling>
        <c:delete val="1"/>
        <c:axPos val="l"/>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10143A"/>
                </a:solidFill>
                <a:latin typeface="Calibri"/>
              </a:defRPr>
            </a:pPr>
            <a:r>
              <a:rPr sz="1200" b="0" i="0" u="none" strike="noStrike">
                <a:solidFill>
                  <a:srgbClr val="10143A"/>
                </a:solidFill>
                <a:latin typeface="Calibri"/>
              </a:rPr>
              <a:t>Tornado: Assumption Impact on Enterprise Value</a:t>
            </a:r>
          </a:p>
        </c:rich>
      </c:tx>
      <c:layout/>
      <c:overlay val="0"/>
    </c:title>
    <c:autoTitleDeleted val="0"/>
    <c:plotArea>
      <c:layout/>
      <c:barChart>
        <c:barDir val="bar"/>
        <c:grouping val="clustered"/>
        <c:varyColors val="0"/>
        <c:ser>
          <c:idx val="0"/>
          <c:order val="0"/>
          <c:tx>
            <c:strRef>
              <c:f>Sheet1!$B$1</c:f>
              <c:strCache>
                <c:ptCount val="1"/>
                <c:pt idx="0">
                  <c:v>Impact on EV (relative)</c:v>
                </c:pt>
              </c:strCache>
            </c:strRef>
          </c:tx>
          <c:spPr>
            <a:solidFill>
              <a:srgbClr val="F0415A"/>
            </a:solidFill>
            <a:effectLst/>
          </c:spPr>
          <c:invertIfNegative val="0"/>
          <c:dLbls>
            <c:numFmt formatCode="#,##0" sourceLinked="0"/>
            <c:txPr>
              <a:bodyPr/>
              <a:lstStyle/>
              <a:p>
                <a:pPr>
                  <a:defRPr b="0" i="0" strike="noStrike" sz="1000" u="none">
                    <a:solidFill>
                      <a:srgbClr val="10143A"/>
                    </a:solidFill>
                    <a:latin typeface="Arial"/>
                  </a:defRPr>
                </a:pPr>
              </a:p>
            </c:txPr>
            <c:showLegendKey val="0"/>
            <c:showVal val="1"/>
            <c:showCatName val="0"/>
            <c:showSerName val="0"/>
            <c:showPercent val="0"/>
            <c:showBubbleSize val="0"/>
            <c:showLeaderLines val="0"/>
          </c:dLbls>
          <c:cat>
            <c:multiLvlStrRef>
              <c:f>Sheet1!$A$2:$A$6</c:f>
              <c:multiLvlStrCache>
                <c:ptCount val="5"/>
                <c:lvl>
                  <c:pt idx="0">
                    <c:v>Terminal Growth</c:v>
                  </c:pt>
                  <c:pt idx="1">
                    <c:v>WACC / Discount Rate</c:v>
                  </c:pt>
                  <c:pt idx="2">
                    <c:v>EBITDA Margin</c:v>
                  </c:pt>
                  <c:pt idx="3">
                    <c:v>Revenue Growth</c:v>
                  </c:pt>
                  <c:pt idx="4">
                    <c:v>CapEx Intensity</c:v>
                  </c:pt>
                </c:lvl>
              </c:multiLvlStrCache>
            </c:multiLvlStrRef>
          </c:cat>
          <c:val>
            <c:numRef>
              <c:f>Sheet1!$B$2:$B$6</c:f>
              <c:numCache>
                <c:formatCode>General</c:formatCode>
                <c:ptCount val="5"/>
                <c:pt idx="0">
                  <c:v>92</c:v>
                </c:pt>
                <c:pt idx="1">
                  <c:v>80</c:v>
                </c:pt>
                <c:pt idx="2">
                  <c:v>61</c:v>
                </c:pt>
                <c:pt idx="3">
                  <c:v>47</c:v>
                </c:pt>
                <c:pt idx="4">
                  <c:v>29</c:v>
                </c:pt>
              </c:numCache>
            </c:numRef>
          </c:val>
        </c:ser>
        <c:dLbls>
          <c:numFmt formatCode="#,##0" sourceLinked="0"/>
          <c:txPr>
            <a:bodyPr/>
            <a:lstStyle/>
            <a:p>
              <a:pPr>
                <a:defRPr b="0" i="0" strike="noStrike" sz="1000" u="none">
                  <a:solidFill>
                    <a:srgbClr val="10143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50" b="0" i="0" u="none" strike="noStrike">
                <a:solidFill>
                  <a:srgbClr val="10143A"/>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10143A"/>
                </a:solidFill>
                <a:latin typeface="Calibri"/>
              </a:defRPr>
            </a:pPr>
            <a:r>
              <a:rPr sz="1200" b="0" i="0" u="none" strike="noStrike">
                <a:solidFill>
                  <a:srgbClr val="10143A"/>
                </a:solidFill>
                <a:latin typeface="Calibri"/>
              </a:rPr>
              <a:t>Concluded Value — Method Weighting</a:t>
            </a:r>
          </a:p>
        </c:rich>
      </c:tx>
      <c:layout/>
      <c:overlay val="0"/>
    </c:title>
    <c:autoTitleDeleted val="0"/>
    <c:plotArea>
      <c:layout/>
      <c:pieChart>
        <c:varyColors val="1"/>
        <c:ser>
          <c:idx val="0"/>
          <c:order val="0"/>
          <c:tx>
            <c:strRef>
              <c:f>Sheet1!$B$1</c:f>
              <c:strCache>
                <c:ptCount val="1"/>
                <c:pt idx="0">
                  <c:v>Weighting</c:v>
                </c:pt>
              </c:strCache>
            </c:strRef>
          </c:tx>
          <c:spPr>
            <a:solidFill>
              <a:schemeClr val="accent1"/>
            </a:solidFill>
            <a:ln w="9525" cap="flat">
              <a:solidFill>
                <a:srgbClr val="F9F9F9"/>
              </a:solidFill>
              <a:prstDash val="solid"/>
              <a:round/>
            </a:ln>
            <a:effectLst/>
          </c:spPr>
          <c:dPt>
            <c:idx val="0"/>
            <c:bubble3D val="0"/>
            <c:spPr>
              <a:solidFill>
                <a:srgbClr val="6366F1"/>
              </a:solidFill>
              <a:effectLst/>
            </c:spPr>
          </c:dPt>
          <c:dPt>
            <c:idx val="1"/>
            <c:bubble3D val="0"/>
            <c:spPr>
              <a:solidFill>
                <a:srgbClr val="10B981"/>
              </a:solidFill>
              <a:effectLst/>
            </c:spPr>
          </c:dPt>
          <c:dPt>
            <c:idx val="2"/>
            <c:bubble3D val="0"/>
            <c:spPr>
              <a:solidFill>
                <a:srgbClr val="F59E0B"/>
              </a:solidFill>
              <a:effectLst/>
            </c:spPr>
          </c:dPt>
          <c:dPt>
            <c:idx val="3"/>
            <c:bubble3D val="0"/>
            <c:spPr>
              <a:solidFill>
                <a:srgbClr val="F0415A"/>
              </a:solidFill>
              <a:effectLst/>
            </c:spPr>
          </c:dPt>
          <c:dLbls>
            <c:dLbl>
              <c:idx val="0"/>
              <c:numFmt formatCode="0&quot;%&quot;"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dLbl>
              <c:idx val="1"/>
              <c:numFmt formatCode="0&quot;%&quot;"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dLbl>
              <c:idx val="2"/>
              <c:numFmt formatCode="0&quot;%&quot;"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dLbl>
              <c:idx val="3"/>
              <c:numFmt formatCode="0&quot;%&quot;" sourceLinked="0"/>
              <c:spPr/>
              <c:txPr>
                <a:bodyPr/>
                <a:lstStyle/>
                <a:p>
                  <a:pPr>
                    <a:defRPr sz="1100" b="0" i="0" u="none" strike="noStrike">
                      <a:solidFill>
                        <a:srgbClr val="FFFFFF"/>
                      </a:solidFill>
                      <a:latin typeface="Arial"/>
                    </a:defRPr>
                  </a:pPr>
                </a:p>
              </c:txPr>
              <c:showLegendKey val="0"/>
              <c:showVal val="1"/>
              <c:showCatName val="0"/>
              <c:showSerName val="0"/>
              <c:showPercent val="0"/>
              <c:showBubbleSize val="0"/>
            </c:dLbl>
            <c:numFmt formatCode="0&quot;%&quot;" sourceLinked="0"/>
            <c:txPr>
              <a:bodyPr/>
              <a:lstStyle/>
              <a:p>
                <a:pPr>
                  <a:defRPr sz="1800" b="0" i="0" u="none" strike="noStrike">
                    <a:solidFill>
                      <a:srgbClr val="000000"/>
                    </a:solidFill>
                    <a:latin typeface="Arial"/>
                  </a:defRPr>
                </a:pPr>
              </a:p>
            </c:txPr>
            <c:dLblPos val="ctr"/>
            <c:showLegendKey val="0"/>
            <c:showVal val="0"/>
            <c:showCatName val="1"/>
            <c:showSerName val="0"/>
            <c:showPercent val="1"/>
            <c:showBubbleSize val="0"/>
            <c:showLeaderLines val="0"/>
          </c:dLbls>
          <c:cat>
            <c:strRef>
              <c:f>Sheet1!$A$2:$A$5</c:f>
              <c:strCache>
                <c:ptCount val="4"/>
                <c:pt idx="0">
                  <c:v>DCF</c:v>
                </c:pt>
                <c:pt idx="1">
                  <c:v>Trading Comps</c:v>
                </c:pt>
                <c:pt idx="2">
                  <c:v>Precedents</c:v>
                </c:pt>
                <c:pt idx="3">
                  <c:v>LBO</c:v>
                </c:pt>
              </c:strCache>
            </c:strRef>
          </c:cat>
          <c:val>
            <c:numRef>
              <c:f>Sheet1!$B$2:$B$5</c:f>
              <c:numCache>
                <c:ptCount val="4"/>
                <c:pt idx="0">
                  <c:v>40</c:v>
                </c:pt>
                <c:pt idx="1">
                  <c:v>25</c:v>
                </c:pt>
                <c:pt idx="2">
                  <c:v>20</c:v>
                </c:pt>
                <c:pt idx="3">
                  <c:v>15</c:v>
                </c:pt>
              </c:numCache>
            </c:numRef>
          </c:val>
        </c:ser>
        <c:firstSliceAng val="0"/>
      </c:pieChart>
      <c:spPr>
        <a:noFill/>
        <a:ln>
          <a:noFill/>
        </a:ln>
        <a:effectLst/>
      </c:spPr>
    </c:plotArea>
    <c:legend>
      <c:legendPos val="r"/>
      <c:overlay val="0"/>
      <c:txPr>
        <a:bodyPr/>
        <a:lstStyle/>
        <a:p>
          <a:pPr>
            <a:defRPr sz="1100">
              <a:solidFill>
                <a:srgbClr val="10143A"/>
              </a:solidFill>
            </a:defRPr>
          </a:pPr>
          <a:endParaRPr lang="en-US"/>
        </a:p>
      </c:txPr>
    </c:legend>
    <c:plotVisOnly val="1"/>
    <c:dispBlanksAs val="span"/>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Health</c:v>
                </c:pt>
              </c:strCache>
            </c:strRef>
          </c:tx>
          <c:spPr>
            <a:solidFill>
              <a:schemeClr val="accent1"/>
            </a:solidFill>
            <a:ln w="9525" cap="flat">
              <a:solidFill>
                <a:srgbClr val="F9F9F9"/>
              </a:solidFill>
              <a:prstDash val="solid"/>
              <a:round/>
            </a:ln>
            <a:effectLst/>
          </c:spPr>
          <c:dPt>
            <c:idx val="0"/>
            <c:bubble3D val="0"/>
            <c:spPr>
              <a:solidFill>
                <a:srgbClr val="10B981"/>
              </a:solidFill>
              <a:ln w="9525" cap="flat">
                <a:solidFill>
                  <a:srgbClr val="FFFFFF"/>
                </a:solidFill>
                <a:prstDash val="solid"/>
                <a:round/>
              </a:ln>
              <a:effectLst/>
            </c:spPr>
          </c:dPt>
          <c:dPt>
            <c:idx val="1"/>
            <c:bubble3D val="0"/>
            <c:spPr>
              <a:solidFill>
                <a:srgbClr val="E1E6F2"/>
              </a:solidFill>
              <a:ln w="9525" cap="flat">
                <a:solidFill>
                  <a:srgbClr val="FFFFFF"/>
                </a:solidFill>
                <a:prstDash val="solid"/>
                <a:round/>
              </a:ln>
              <a:effectLst/>
            </c:spPr>
          </c:dPt>
          <c:dLbls>
            <c:dLbl>
              <c:idx val="0"/>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Sheet1!$A$2:$A$3</c:f>
              <c:strCache>
                <c:ptCount val="2"/>
                <c:pt idx="0">
                  <c:v>Score</c:v>
                </c:pt>
                <c:pt idx="1">
                  <c:v>Remaining</c:v>
                </c:pt>
              </c:strCache>
            </c:strRef>
          </c:cat>
          <c:val>
            <c:numRef>
              <c:f>Sheet1!$B$2:$B$3</c:f>
              <c:numCache>
                <c:ptCount val="2"/>
                <c:pt idx="0">
                  <c:v>92</c:v>
                </c:pt>
                <c:pt idx="1">
                  <c:v>8</c:v>
                </c:pt>
              </c:numCache>
            </c:numRef>
          </c:val>
        </c:ser>
        <c:firstSliceAng val="0"/>
        <c:holeSize val="72"/>
      </c:doughnutChart>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ValueMaster Pro, the A.I. co-pilot built for enterprise valuation and deal analytics. One workspace for D.C.F., Monte Carlo simulation, L.B.O. modeling, M and A synergies, and trading comps, powered by Google Gemini A.I.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 and A module goes beyond the target and models the deal itself: cash, stock, or earnout consideration, phased cost and revenue synergies, and a live pro forma E.P.S. accretion or dilution verdict that updates the instant you tune deal terms. An A.I. Synergy and Deal Advisor can even propose synergy estimates and offer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trading comps module benchmarks your valuation against the market in real time, with A.I. able to suggest peer multiples for the target's industry, a fast, defensible cross-check against the D.C.F. and precedent transaction conclusions.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L.B.O. module builds a full leveraged buyout waterfall, debt schedule, equity returns, sponsor I.R.R., and watches leverage and returns in real time, flagging automatically the moment debt to EBITDA crosses six times or the deal falls short of its hurdle 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precedents and regression module adds a statistically grounded check, benchmarking precedent transactions and regression-based multiples, that feeds directly into the final weighted synthesis.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synthesis and weighting module blends D.C.F., comps, precedents, and L.B.O. into one concluded value, with every method's weight fully transparent and adjustable, turning six competing numbers into one defensible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ValuateAI Copilot sits inside every case as a conversational, institutional-grade deal advisor, aware of your live model state and ready with one-click prompts for WACC sensitivity, M and A accretion and dilution, or benchmark multiples, powered by Google Gemini and grounded in your actual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a model ever reaches a client or a committee, the A.I. Audit engine runs a real fraud, anomaly, and logic inspection and returns a Model Health Score, Excellent, Good, Warning, or Critical, along with specific critical issues, warnings, validated strengths, and actionable recommendations.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live KPI bar keeps WACC, cost of equity, concluded enterprise value, Monte Carlo volatility, L.B.O. leverage, sponsor I.R.R., and overall model health in view at all times, backed by a real-time anomaly feed you can filter by severity and jump straight into. Nothing breaks quietly.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model is ready, one click exports a boardroom-ready Word report reflecting the exact assumptions and A.I.-audited state of the case, and the Case Library keeps every engagement searchable and reusable, so no analysis ever starts from a blank sheet.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Thirteen modules and one live case file instead of a dozen disconnected spreadsheets. Real-time anomaly detection across WACC, D.C.F., Monte Carlo, and L.B.O. An A.I. copilot and A.I. audit engine grounded in Google Gemini. And a boardroom report that's one click away. That's why deal teams are moving to ValueMaster Pro.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enterprise valuation still runs on fragile spreadsheets. Models are scattered across disconnected tabs, nobody catches a broken WACC assumption or an over-levered LBO before it reaches the board, and building one deal's full valuation picture can take days of manual rework.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 with confidence. To see ValueMaster Pro on your next case, visit polyapps-ai.com.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ValueMaster Pro replaces that spreadsheet sprawl with one live case file. Thirteen connected modules share a single case state: update one assumption, and every downstream method recalculates instantly, with real-time anomaly detection and an A.I. copilot built into every screen.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platform is organized into thirteen modules that flow in sequence: from company identity and risk inputs, through D.C.F., Monte Carlo, and sensitivity analysis, into M and A, comps, and L.B.O. modeling, and out to a synthesized valuation, a Word report, and a searchable case library.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case starts with a rigorous foundation. The Identity and SWOT module captures engagement purpose and a structured SWOT, while the WACC and CSRP module builds cost of equity line by line, from risk-free rate through company-specific and country risk, recalculating live as inputs change.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D.C.F. module builds a full free cash flow forecast around growth, margin, and terminal value. The A.I. can propose defensible starting assumptions, but every A.I.-generated input is clearly flagged so the analyst knows exactly what to verify, and the resulting blended enterprise value flows straight into the live dashboard.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handing the board a single point estimate, ValueMaster Pro runs Monte Carlo simulation across the model's key uncertainties and reports a 95 percent confidence band right on the dashboard, with real-time detection the moment volatility breaches a defined tolerance.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sensitivity module ranks every assumption by how much it actually moves enterprise value, with tornado charts, and lets you stress-test any two drivers, like discount rate against growth, in a two-way matrix. What-if becomes a documented, defensible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scenarios module lets you model bull, base, and bear cases side by side without duplicating a single workbook, so every outcome stays grounded in the same underlying assumptions engine.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chart" Target="/ppt/charts/chart5.xm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slideLayout" Target="../slideLayouts/slideLayout1.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143A"/>
        </a:solidFill>
      </p:bgPr>
    </p:bg>
    <p:spTree>
      <p:nvGrpSpPr>
        <p:cNvPr id="1" name=""/>
        <p:cNvGrpSpPr/>
        <p:nvPr/>
      </p:nvGrpSpPr>
      <p:grpSpPr>
        <a:xfrm>
          <a:off x="0" y="0"/>
          <a:ext cx="0" cy="0"/>
          <a:chOff x="0" y="0"/>
          <a:chExt cx="0" cy="0"/>
        </a:xfrm>
      </p:grpSpPr>
      <p:sp>
        <p:nvSpPr>
          <p:cNvPr id="2" name="Shape 0"/>
          <p:cNvSpPr/>
          <p:nvPr/>
        </p:nvSpPr>
        <p:spPr>
          <a:xfrm>
            <a:off x="8899855" y="-1828800"/>
            <a:ext cx="5669280" cy="5669280"/>
          </a:xfrm>
          <a:prstGeom prst="ellipse">
            <a:avLst/>
          </a:prstGeom>
          <a:solidFill>
            <a:srgbClr val="1B2158"/>
          </a:solidFill>
          <a:ln/>
        </p:spPr>
      </p:sp>
      <p:sp>
        <p:nvSpPr>
          <p:cNvPr id="3" name="Shape 1"/>
          <p:cNvSpPr/>
          <p:nvPr/>
        </p:nvSpPr>
        <p:spPr>
          <a:xfrm>
            <a:off x="-2194560" y="4480560"/>
            <a:ext cx="4389120" cy="4389120"/>
          </a:xfrm>
          <a:prstGeom prst="ellipse">
            <a:avLst/>
          </a:prstGeom>
          <a:solidFill>
            <a:srgbClr val="1B2158"/>
          </a:solidFill>
          <a:ln/>
        </p:spPr>
      </p:sp>
      <p:sp>
        <p:nvSpPr>
          <p:cNvPr id="4" name="Text 2"/>
          <p:cNvSpPr/>
          <p:nvPr/>
        </p:nvSpPr>
        <p:spPr>
          <a:xfrm>
            <a:off x="548640" y="1417320"/>
            <a:ext cx="11094415" cy="365760"/>
          </a:xfrm>
          <a:prstGeom prst="rect">
            <a:avLst/>
          </a:prstGeom>
          <a:noFill/>
          <a:ln/>
        </p:spPr>
        <p:txBody>
          <a:bodyPr wrap="square" rtlCol="0" anchor="ctr"/>
          <a:lstStyle/>
          <a:p>
            <a:pPr indent="0" marL="0">
              <a:buNone/>
            </a:pPr>
            <a:r>
              <a:rPr lang="en-US" sz="1300" b="1" spc="300" kern="0" dirty="0">
                <a:solidFill>
                  <a:srgbClr val="10B981"/>
                </a:solidFill>
                <a:latin typeface="Calibri" pitchFamily="34" charset="0"/>
                <a:ea typeface="Calibri" pitchFamily="34" charset="-122"/>
                <a:cs typeface="Calibri" pitchFamily="34" charset="-120"/>
              </a:rPr>
              <a:t>ENTERPRISE VALUATION, REBUILT FOR AI</a:t>
            </a:r>
            <a:endParaRPr lang="en-US" sz="1300" dirty="0"/>
          </a:p>
        </p:txBody>
      </p:sp>
      <p:sp>
        <p:nvSpPr>
          <p:cNvPr id="5" name="Text 3"/>
          <p:cNvSpPr/>
          <p:nvPr/>
        </p:nvSpPr>
        <p:spPr>
          <a:xfrm>
            <a:off x="548640" y="1874520"/>
            <a:ext cx="11094415" cy="1554480"/>
          </a:xfrm>
          <a:prstGeom prst="rect">
            <a:avLst/>
          </a:prstGeom>
          <a:noFill/>
          <a:ln/>
        </p:spPr>
        <p:txBody>
          <a:bodyPr wrap="square" rtlCol="0" anchor="ctr"/>
          <a:lstStyle/>
          <a:p>
            <a:pPr indent="0" marL="0">
              <a:buNone/>
            </a:pPr>
            <a:r>
              <a:rPr lang="en-US" sz="6600" b="1" dirty="0">
                <a:solidFill>
                  <a:srgbClr val="FFFFFF"/>
                </a:solidFill>
                <a:latin typeface="Cambria" pitchFamily="34" charset="0"/>
                <a:ea typeface="Cambria" pitchFamily="34" charset="-122"/>
                <a:cs typeface="Cambria" pitchFamily="34" charset="-120"/>
              </a:rPr>
              <a:t>ValueMaster Pro</a:t>
            </a:r>
            <a:endParaRPr lang="en-US" sz="6600" dirty="0"/>
          </a:p>
        </p:txBody>
      </p:sp>
      <p:sp>
        <p:nvSpPr>
          <p:cNvPr id="6" name="Text 4"/>
          <p:cNvSpPr/>
          <p:nvPr/>
        </p:nvSpPr>
        <p:spPr>
          <a:xfrm>
            <a:off x="548640" y="3429000"/>
            <a:ext cx="8778240" cy="640080"/>
          </a:xfrm>
          <a:prstGeom prst="rect">
            <a:avLst/>
          </a:prstGeom>
          <a:noFill/>
          <a:ln/>
        </p:spPr>
        <p:txBody>
          <a:bodyPr wrap="square" rtlCol="0" anchor="ctr"/>
          <a:lstStyle/>
          <a:p>
            <a:pPr indent="0" marL="0">
              <a:buNone/>
            </a:pPr>
            <a:r>
              <a:rPr lang="en-US" sz="2200" dirty="0">
                <a:solidFill>
                  <a:srgbClr val="CBD9F5"/>
                </a:solidFill>
                <a:latin typeface="Calibri" pitchFamily="34" charset="0"/>
                <a:ea typeface="Calibri" pitchFamily="34" charset="-122"/>
                <a:cs typeface="Calibri" pitchFamily="34" charset="-120"/>
              </a:rPr>
              <a:t>The AI Co-Pilot for Enterprise Valuation &amp; Deal Analytics</a:t>
            </a:r>
            <a:endParaRPr lang="en-US" sz="2200" dirty="0"/>
          </a:p>
        </p:txBody>
      </p:sp>
      <p:sp>
        <p:nvSpPr>
          <p:cNvPr id="7" name="Text 5"/>
          <p:cNvSpPr/>
          <p:nvPr/>
        </p:nvSpPr>
        <p:spPr>
          <a:xfrm>
            <a:off x="548640" y="4160520"/>
            <a:ext cx="9601200" cy="365760"/>
          </a:xfrm>
          <a:prstGeom prst="rect">
            <a:avLst/>
          </a:prstGeom>
          <a:noFill/>
          <a:ln/>
        </p:spPr>
        <p:txBody>
          <a:bodyPr wrap="square" rtlCol="0" anchor="ctr"/>
          <a:lstStyle/>
          <a:p>
            <a:pPr indent="0" marL="0">
              <a:buNone/>
            </a:pPr>
            <a:r>
              <a:rPr lang="en-US" sz="1200" b="1" spc="100" kern="0" dirty="0">
                <a:solidFill>
                  <a:srgbClr val="A9B7DE"/>
                </a:solidFill>
                <a:latin typeface="Calibri" pitchFamily="34" charset="0"/>
                <a:ea typeface="Calibri" pitchFamily="34" charset="-122"/>
                <a:cs typeface="Calibri" pitchFamily="34" charset="-120"/>
              </a:rPr>
              <a:t>DCF  ·  MONTE CARLO  ·  LBO  ·  M&amp;A  ·  TRADING COMPS  —  ONE LIVE WORKSPACE</a:t>
            </a:r>
            <a:endParaRPr lang="en-US" sz="1200" dirty="0"/>
          </a:p>
        </p:txBody>
      </p:sp>
      <p:sp>
        <p:nvSpPr>
          <p:cNvPr id="8" name="Text 6"/>
          <p:cNvSpPr/>
          <p:nvPr/>
        </p:nvSpPr>
        <p:spPr>
          <a:xfrm>
            <a:off x="548640" y="6080760"/>
            <a:ext cx="7315200" cy="320040"/>
          </a:xfrm>
          <a:prstGeom prst="rect">
            <a:avLst/>
          </a:prstGeom>
          <a:noFill/>
          <a:ln/>
        </p:spPr>
        <p:txBody>
          <a:bodyPr wrap="square" rtlCol="0" anchor="ctr"/>
          <a:lstStyle/>
          <a:p>
            <a:pPr indent="0" marL="0">
              <a:buNone/>
            </a:pPr>
            <a:r>
              <a:rPr lang="en-US" sz="1100" dirty="0">
                <a:solidFill>
                  <a:srgbClr val="8B98C4"/>
                </a:solidFill>
                <a:latin typeface="Calibri" pitchFamily="34" charset="0"/>
                <a:ea typeface="Calibri" pitchFamily="34" charset="-122"/>
                <a:cs typeface="Calibri" pitchFamily="34" charset="-120"/>
              </a:rPr>
              <a:t>Powered by Google Gemini AI &amp; U.S. Treasury FiscalData</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07</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10143A"/>
                </a:solidFill>
                <a:latin typeface="Cambria" pitchFamily="34" charset="0"/>
                <a:ea typeface="Cambria" pitchFamily="34" charset="-122"/>
                <a:cs typeface="Cambria" pitchFamily="34" charset="-120"/>
              </a:rPr>
              <a:t>Model the Deal, Not Just the Target</a:t>
            </a:r>
            <a:endParaRPr lang="en-US" sz="2800" dirty="0"/>
          </a:p>
        </p:txBody>
      </p:sp>
      <p:sp>
        <p:nvSpPr>
          <p:cNvPr id="4" name="Shape 2"/>
          <p:cNvSpPr/>
          <p:nvPr/>
        </p:nvSpPr>
        <p:spPr>
          <a:xfrm>
            <a:off x="548640" y="2185416"/>
            <a:ext cx="82296" cy="82296"/>
          </a:xfrm>
          <a:prstGeom prst="ellipse">
            <a:avLst/>
          </a:prstGeom>
          <a:solidFill>
            <a:srgbClr val="6366F1"/>
          </a:solidFill>
          <a:ln/>
        </p:spPr>
      </p:sp>
      <p:sp>
        <p:nvSpPr>
          <p:cNvPr id="5" name="Text 3"/>
          <p:cNvSpPr/>
          <p:nvPr/>
        </p:nvSpPr>
        <p:spPr>
          <a:xfrm>
            <a:off x="804672" y="2057400"/>
            <a:ext cx="6144768" cy="484632"/>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Structure consideration as cash, stock, or an earnout blend</a:t>
            </a:r>
            <a:endParaRPr lang="en-US" sz="1350" dirty="0"/>
          </a:p>
        </p:txBody>
      </p:sp>
      <p:sp>
        <p:nvSpPr>
          <p:cNvPr id="6" name="Shape 4"/>
          <p:cNvSpPr/>
          <p:nvPr/>
        </p:nvSpPr>
        <p:spPr>
          <a:xfrm>
            <a:off x="548640" y="2715768"/>
            <a:ext cx="82296" cy="82296"/>
          </a:xfrm>
          <a:prstGeom prst="ellipse">
            <a:avLst/>
          </a:prstGeom>
          <a:solidFill>
            <a:srgbClr val="6366F1"/>
          </a:solidFill>
          <a:ln/>
        </p:spPr>
      </p:sp>
      <p:sp>
        <p:nvSpPr>
          <p:cNvPr id="7" name="Text 5"/>
          <p:cNvSpPr/>
          <p:nvPr/>
        </p:nvSpPr>
        <p:spPr>
          <a:xfrm>
            <a:off x="804672" y="2587752"/>
            <a:ext cx="6144768" cy="484632"/>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Phase in cost and revenue synergies year by year</a:t>
            </a:r>
            <a:endParaRPr lang="en-US" sz="1350" dirty="0"/>
          </a:p>
        </p:txBody>
      </p:sp>
      <p:sp>
        <p:nvSpPr>
          <p:cNvPr id="8" name="Shape 6"/>
          <p:cNvSpPr/>
          <p:nvPr/>
        </p:nvSpPr>
        <p:spPr>
          <a:xfrm>
            <a:off x="548640" y="3246120"/>
            <a:ext cx="82296" cy="82296"/>
          </a:xfrm>
          <a:prstGeom prst="ellipse">
            <a:avLst/>
          </a:prstGeom>
          <a:solidFill>
            <a:srgbClr val="6366F1"/>
          </a:solidFill>
          <a:ln/>
        </p:spPr>
      </p:sp>
      <p:sp>
        <p:nvSpPr>
          <p:cNvPr id="9" name="Text 7"/>
          <p:cNvSpPr/>
          <p:nvPr/>
        </p:nvSpPr>
        <p:spPr>
          <a:xfrm>
            <a:off x="804672" y="3118104"/>
            <a:ext cx="6144768" cy="484632"/>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Live pro forma EPS accretion / dilution verdict updates as deal terms change</a:t>
            </a:r>
            <a:endParaRPr lang="en-US" sz="1350" dirty="0"/>
          </a:p>
        </p:txBody>
      </p:sp>
      <p:sp>
        <p:nvSpPr>
          <p:cNvPr id="10" name="Shape 8"/>
          <p:cNvSpPr/>
          <p:nvPr/>
        </p:nvSpPr>
        <p:spPr>
          <a:xfrm>
            <a:off x="548640" y="3776472"/>
            <a:ext cx="82296" cy="82296"/>
          </a:xfrm>
          <a:prstGeom prst="ellipse">
            <a:avLst/>
          </a:prstGeom>
          <a:solidFill>
            <a:srgbClr val="6366F1"/>
          </a:solidFill>
          <a:ln/>
        </p:spPr>
      </p:sp>
      <p:sp>
        <p:nvSpPr>
          <p:cNvPr id="11" name="Text 9"/>
          <p:cNvSpPr/>
          <p:nvPr/>
        </p:nvSpPr>
        <p:spPr>
          <a:xfrm>
            <a:off x="804672" y="3648456"/>
            <a:ext cx="6144768" cy="484632"/>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AI Synergy &amp; Deal Advisor can propose synergy estimates and offer price</a:t>
            </a:r>
            <a:endParaRPr lang="en-US" sz="1350" dirty="0"/>
          </a:p>
        </p:txBody>
      </p:sp>
      <p:sp>
        <p:nvSpPr>
          <p:cNvPr id="12" name="Shape 10"/>
          <p:cNvSpPr/>
          <p:nvPr/>
        </p:nvSpPr>
        <p:spPr>
          <a:xfrm>
            <a:off x="7863840" y="2103120"/>
            <a:ext cx="3779215" cy="3566160"/>
          </a:xfrm>
          <a:prstGeom prst="roundRect">
            <a:avLst>
              <a:gd name="adj" fmla="val 2564"/>
            </a:avLst>
          </a:prstGeom>
          <a:solidFill>
            <a:srgbClr val="10143A"/>
          </a:solidFill>
          <a:ln/>
        </p:spPr>
      </p:sp>
      <p:sp>
        <p:nvSpPr>
          <p:cNvPr id="13" name="Text 11"/>
          <p:cNvSpPr/>
          <p:nvPr/>
        </p:nvSpPr>
        <p:spPr>
          <a:xfrm>
            <a:off x="8138160" y="2423160"/>
            <a:ext cx="3230575" cy="320040"/>
          </a:xfrm>
          <a:prstGeom prst="rect">
            <a:avLst/>
          </a:prstGeom>
          <a:noFill/>
          <a:ln/>
        </p:spPr>
        <p:txBody>
          <a:bodyPr wrap="square" rtlCol="0" anchor="ctr"/>
          <a:lstStyle/>
          <a:p>
            <a:pPr indent="0" marL="0">
              <a:buNone/>
            </a:pPr>
            <a:r>
              <a:rPr lang="en-US" sz="1100" b="1" spc="200" kern="0" dirty="0">
                <a:solidFill>
                  <a:srgbClr val="CBD9F5"/>
                </a:solidFill>
                <a:latin typeface="Calibri" pitchFamily="34" charset="0"/>
                <a:ea typeface="Calibri" pitchFamily="34" charset="-122"/>
                <a:cs typeface="Calibri" pitchFamily="34" charset="-120"/>
              </a:rPr>
              <a:t>DEAL VERDICT</a:t>
            </a:r>
            <a:endParaRPr lang="en-US" sz="1100" dirty="0"/>
          </a:p>
        </p:txBody>
      </p:sp>
      <p:sp>
        <p:nvSpPr>
          <p:cNvPr id="14" name="Shape 12"/>
          <p:cNvSpPr/>
          <p:nvPr/>
        </p:nvSpPr>
        <p:spPr>
          <a:xfrm>
            <a:off x="8138160" y="2880360"/>
            <a:ext cx="3230575" cy="685800"/>
          </a:xfrm>
          <a:prstGeom prst="roundRect">
            <a:avLst>
              <a:gd name="adj" fmla="val 49333"/>
            </a:avLst>
          </a:prstGeom>
          <a:solidFill>
            <a:srgbClr val="10B981"/>
          </a:solidFill>
          <a:ln/>
        </p:spPr>
      </p:sp>
      <p:sp>
        <p:nvSpPr>
          <p:cNvPr id="15" name="Text 13"/>
          <p:cNvSpPr/>
          <p:nvPr/>
        </p:nvSpPr>
        <p:spPr>
          <a:xfrm>
            <a:off x="8138160" y="2880360"/>
            <a:ext cx="3230575" cy="685800"/>
          </a:xfrm>
          <a:prstGeom prst="rect">
            <a:avLst/>
          </a:prstGeom>
          <a:noFill/>
          <a:ln/>
        </p:spPr>
        <p:txBody>
          <a:bodyPr wrap="square"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ACCRETIVE</a:t>
            </a:r>
            <a:endParaRPr lang="en-US" sz="2200" dirty="0"/>
          </a:p>
        </p:txBody>
      </p:sp>
      <p:sp>
        <p:nvSpPr>
          <p:cNvPr id="16" name="Text 14"/>
          <p:cNvSpPr/>
          <p:nvPr/>
        </p:nvSpPr>
        <p:spPr>
          <a:xfrm>
            <a:off x="8138160" y="3749040"/>
            <a:ext cx="3230575" cy="457200"/>
          </a:xfrm>
          <a:prstGeom prst="rect">
            <a:avLst/>
          </a:prstGeom>
          <a:noFill/>
          <a:ln/>
        </p:spPr>
        <p:txBody>
          <a:bodyPr wrap="square" rtlCol="0" anchor="ctr"/>
          <a:lstStyle/>
          <a:p>
            <a:pPr algn="ctr" indent="0" marL="0">
              <a:buNone/>
            </a:pPr>
            <a:r>
              <a:rPr lang="en-US" sz="1600" b="1" dirty="0">
                <a:solidFill>
                  <a:srgbClr val="10B981"/>
                </a:solidFill>
                <a:latin typeface="Calibri" pitchFamily="34" charset="0"/>
                <a:ea typeface="Calibri" pitchFamily="34" charset="-122"/>
                <a:cs typeface="Calibri" pitchFamily="34" charset="-120"/>
              </a:rPr>
              <a:t>+$0.34 EPS  (+7.1%)</a:t>
            </a:r>
            <a:endParaRPr lang="en-US" sz="1600" dirty="0"/>
          </a:p>
        </p:txBody>
      </p:sp>
      <p:sp>
        <p:nvSpPr>
          <p:cNvPr id="17" name="Text 15"/>
          <p:cNvSpPr/>
          <p:nvPr/>
        </p:nvSpPr>
        <p:spPr>
          <a:xfrm>
            <a:off x="8138160" y="4251960"/>
            <a:ext cx="3230575" cy="548640"/>
          </a:xfrm>
          <a:prstGeom prst="rect">
            <a:avLst/>
          </a:prstGeom>
          <a:noFill/>
          <a:ln/>
        </p:spPr>
        <p:txBody>
          <a:bodyPr wrap="square" rtlCol="0" anchor="t"/>
          <a:lstStyle/>
          <a:p>
            <a:pPr algn="ctr" indent="0" marL="0">
              <a:buNone/>
            </a:pPr>
            <a:r>
              <a:rPr lang="en-US" sz="1050" i="1" dirty="0">
                <a:solidFill>
                  <a:srgbClr val="CBD9F5"/>
                </a:solidFill>
                <a:latin typeface="Calibri" pitchFamily="34" charset="0"/>
                <a:ea typeface="Calibri" pitchFamily="34" charset="-122"/>
                <a:cs typeface="Calibri" pitchFamily="34" charset="-120"/>
              </a:rPr>
              <a:t>Pro forma EPS accretion / (dilution), illustrative</a:t>
            </a:r>
            <a:endParaRPr lang="en-US" sz="1050" dirty="0"/>
          </a:p>
        </p:txBody>
      </p:sp>
      <p:sp>
        <p:nvSpPr>
          <p:cNvPr id="18" name="Text 16"/>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10 / 20</a:t>
            </a:r>
            <a:endParaRPr lang="en-US" sz="900" dirty="0"/>
          </a:p>
        </p:txBody>
      </p:sp>
      <p:sp>
        <p:nvSpPr>
          <p:cNvPr id="19" name="Text 17"/>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08</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700" b="1" dirty="0">
                <a:solidFill>
                  <a:srgbClr val="10143A"/>
                </a:solidFill>
                <a:latin typeface="Cambria" pitchFamily="34" charset="0"/>
                <a:ea typeface="Cambria" pitchFamily="34" charset="-122"/>
                <a:cs typeface="Cambria" pitchFamily="34" charset="-120"/>
              </a:rPr>
              <a:t>Benchmark Against the Market in Real Time</a:t>
            </a:r>
            <a:endParaRPr lang="en-US" sz="2700" dirty="0"/>
          </a:p>
        </p:txBody>
      </p:sp>
      <p:sp>
        <p:nvSpPr>
          <p:cNvPr id="4" name="Shape 2"/>
          <p:cNvSpPr/>
          <p:nvPr/>
        </p:nvSpPr>
        <p:spPr>
          <a:xfrm>
            <a:off x="548640" y="2103120"/>
            <a:ext cx="1463040" cy="1463040"/>
          </a:xfrm>
          <a:prstGeom prst="ellipse">
            <a:avLst/>
          </a:prstGeom>
          <a:solidFill>
            <a:srgbClr val="6366F1"/>
          </a:solidFill>
          <a:ln/>
        </p:spPr>
      </p:sp>
      <p:pic>
        <p:nvPicPr>
          <p:cNvPr id="5" name="Image 0" descr="preencoded.png">    </p:cNvPr>
          <p:cNvPicPr>
            <a:picLocks noChangeAspect="1"/>
          </p:cNvPicPr>
          <p:nvPr/>
        </p:nvPicPr>
        <p:blipFill>
          <a:blip r:embed="rId1"/>
          <a:stretch>
            <a:fillRect/>
          </a:stretch>
        </p:blipFill>
        <p:spPr>
          <a:xfrm>
            <a:off x="738835" y="2293315"/>
            <a:ext cx="1082650" cy="1082650"/>
          </a:xfrm>
          <a:prstGeom prst="rect">
            <a:avLst/>
          </a:prstGeom>
        </p:spPr>
      </p:pic>
      <p:sp>
        <p:nvSpPr>
          <p:cNvPr id="6" name="Shape 3"/>
          <p:cNvSpPr/>
          <p:nvPr/>
        </p:nvSpPr>
        <p:spPr>
          <a:xfrm>
            <a:off x="2468880" y="2322576"/>
            <a:ext cx="82296" cy="82296"/>
          </a:xfrm>
          <a:prstGeom prst="ellipse">
            <a:avLst/>
          </a:prstGeom>
          <a:solidFill>
            <a:srgbClr val="6366F1"/>
          </a:solidFill>
          <a:ln/>
        </p:spPr>
      </p:sp>
      <p:sp>
        <p:nvSpPr>
          <p:cNvPr id="7" name="Text 4"/>
          <p:cNvSpPr/>
          <p:nvPr/>
        </p:nvSpPr>
        <p:spPr>
          <a:xfrm>
            <a:off x="2724912" y="219456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Pull and apply peer trading multiples for a defensible market check</a:t>
            </a:r>
            <a:endParaRPr lang="en-US" sz="1500" dirty="0"/>
          </a:p>
        </p:txBody>
      </p:sp>
      <p:sp>
        <p:nvSpPr>
          <p:cNvPr id="8" name="Shape 5"/>
          <p:cNvSpPr/>
          <p:nvPr/>
        </p:nvSpPr>
        <p:spPr>
          <a:xfrm>
            <a:off x="2468880" y="3099816"/>
            <a:ext cx="82296" cy="82296"/>
          </a:xfrm>
          <a:prstGeom prst="ellipse">
            <a:avLst/>
          </a:prstGeom>
          <a:solidFill>
            <a:srgbClr val="6366F1"/>
          </a:solidFill>
          <a:ln/>
        </p:spPr>
      </p:sp>
      <p:sp>
        <p:nvSpPr>
          <p:cNvPr id="9" name="Text 6"/>
          <p:cNvSpPr/>
          <p:nvPr/>
        </p:nvSpPr>
        <p:spPr>
          <a:xfrm>
            <a:off x="2724912" y="297180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AI can suggest benchmark peer multiples for the target’s industry</a:t>
            </a:r>
            <a:endParaRPr lang="en-US" sz="1500" dirty="0"/>
          </a:p>
        </p:txBody>
      </p:sp>
      <p:sp>
        <p:nvSpPr>
          <p:cNvPr id="10" name="Shape 7"/>
          <p:cNvSpPr/>
          <p:nvPr/>
        </p:nvSpPr>
        <p:spPr>
          <a:xfrm>
            <a:off x="2468880" y="3877056"/>
            <a:ext cx="82296" cy="82296"/>
          </a:xfrm>
          <a:prstGeom prst="ellipse">
            <a:avLst/>
          </a:prstGeom>
          <a:solidFill>
            <a:srgbClr val="6366F1"/>
          </a:solidFill>
          <a:ln/>
        </p:spPr>
      </p:sp>
      <p:sp>
        <p:nvSpPr>
          <p:cNvPr id="11" name="Text 8"/>
          <p:cNvSpPr/>
          <p:nvPr/>
        </p:nvSpPr>
        <p:spPr>
          <a:xfrm>
            <a:off x="2724912" y="374904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Cross-validates the DCF and precedent transaction conclusions</a:t>
            </a:r>
            <a:endParaRPr lang="en-US" sz="1500" dirty="0"/>
          </a:p>
        </p:txBody>
      </p:sp>
      <p:sp>
        <p:nvSpPr>
          <p:cNvPr id="12" name="Text 9"/>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11 / 20</a:t>
            </a:r>
            <a:endParaRPr lang="en-US" sz="900" dirty="0"/>
          </a:p>
        </p:txBody>
      </p:sp>
      <p:sp>
        <p:nvSpPr>
          <p:cNvPr id="13" name="Text 10"/>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09</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700" b="1" dirty="0">
                <a:solidFill>
                  <a:srgbClr val="10143A"/>
                </a:solidFill>
                <a:latin typeface="Cambria" pitchFamily="34" charset="0"/>
                <a:ea typeface="Cambria" pitchFamily="34" charset="-122"/>
                <a:cs typeface="Cambria" pitchFamily="34" charset="-120"/>
              </a:rPr>
              <a:t>Underwrite the Deal a Sponsor Would Actually Do</a:t>
            </a:r>
            <a:endParaRPr lang="en-US" sz="2700" dirty="0"/>
          </a:p>
        </p:txBody>
      </p:sp>
      <p:sp>
        <p:nvSpPr>
          <p:cNvPr id="4" name="Shape 2"/>
          <p:cNvSpPr/>
          <p:nvPr/>
        </p:nvSpPr>
        <p:spPr>
          <a:xfrm>
            <a:off x="548640" y="2185416"/>
            <a:ext cx="82296" cy="82296"/>
          </a:xfrm>
          <a:prstGeom prst="ellipse">
            <a:avLst/>
          </a:prstGeom>
          <a:solidFill>
            <a:srgbClr val="6366F1"/>
          </a:solidFill>
          <a:ln/>
        </p:spPr>
      </p:sp>
      <p:sp>
        <p:nvSpPr>
          <p:cNvPr id="5" name="Text 3"/>
          <p:cNvSpPr/>
          <p:nvPr/>
        </p:nvSpPr>
        <p:spPr>
          <a:xfrm>
            <a:off x="804672" y="2057400"/>
            <a:ext cx="5596128" cy="594360"/>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Full leveraged buyout waterfall with debt schedule and equity returns</a:t>
            </a:r>
            <a:endParaRPr lang="en-US" sz="1350" dirty="0"/>
          </a:p>
        </p:txBody>
      </p:sp>
      <p:sp>
        <p:nvSpPr>
          <p:cNvPr id="6" name="Shape 4"/>
          <p:cNvSpPr/>
          <p:nvPr/>
        </p:nvSpPr>
        <p:spPr>
          <a:xfrm>
            <a:off x="548640" y="2825496"/>
            <a:ext cx="82296" cy="82296"/>
          </a:xfrm>
          <a:prstGeom prst="ellipse">
            <a:avLst/>
          </a:prstGeom>
          <a:solidFill>
            <a:srgbClr val="6366F1"/>
          </a:solidFill>
          <a:ln/>
        </p:spPr>
      </p:sp>
      <p:sp>
        <p:nvSpPr>
          <p:cNvPr id="7" name="Text 5"/>
          <p:cNvSpPr/>
          <p:nvPr/>
        </p:nvSpPr>
        <p:spPr>
          <a:xfrm>
            <a:off x="804672" y="2697480"/>
            <a:ext cx="5596128" cy="594360"/>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Debt/EBITDA and Sponsor IRR tracked live against a defined hurdle rate</a:t>
            </a:r>
            <a:endParaRPr lang="en-US" sz="1350" dirty="0"/>
          </a:p>
        </p:txBody>
      </p:sp>
      <p:sp>
        <p:nvSpPr>
          <p:cNvPr id="8" name="Shape 6"/>
          <p:cNvSpPr/>
          <p:nvPr/>
        </p:nvSpPr>
        <p:spPr>
          <a:xfrm>
            <a:off x="548640" y="3465576"/>
            <a:ext cx="82296" cy="82296"/>
          </a:xfrm>
          <a:prstGeom prst="ellipse">
            <a:avLst/>
          </a:prstGeom>
          <a:solidFill>
            <a:srgbClr val="6366F1"/>
          </a:solidFill>
          <a:ln/>
        </p:spPr>
      </p:sp>
      <p:sp>
        <p:nvSpPr>
          <p:cNvPr id="9" name="Text 7"/>
          <p:cNvSpPr/>
          <p:nvPr/>
        </p:nvSpPr>
        <p:spPr>
          <a:xfrm>
            <a:off x="804672" y="3337560"/>
            <a:ext cx="5596128" cy="594360"/>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Automatic boundary alert above 6.0x leverage or when returns fall short of hurdle</a:t>
            </a:r>
            <a:endParaRPr lang="en-US" sz="1350" dirty="0"/>
          </a:p>
        </p:txBody>
      </p:sp>
      <p:sp>
        <p:nvSpPr>
          <p:cNvPr id="10" name="Shape 8"/>
          <p:cNvSpPr/>
          <p:nvPr/>
        </p:nvSpPr>
        <p:spPr>
          <a:xfrm>
            <a:off x="6675120" y="2057400"/>
            <a:ext cx="2331720" cy="3749040"/>
          </a:xfrm>
          <a:prstGeom prst="roundRect">
            <a:avLst>
              <a:gd name="adj" fmla="val 3922"/>
            </a:avLst>
          </a:prstGeom>
          <a:solidFill>
            <a:srgbClr val="F5F7FC"/>
          </a:solidFill>
          <a:ln w="12700">
            <a:solidFill>
              <a:srgbClr val="E1E6F2"/>
            </a:solidFill>
            <a:prstDash val="solid"/>
          </a:ln>
        </p:spPr>
      </p:sp>
      <p:sp>
        <p:nvSpPr>
          <p:cNvPr id="11" name="Text 9"/>
          <p:cNvSpPr/>
          <p:nvPr/>
        </p:nvSpPr>
        <p:spPr>
          <a:xfrm>
            <a:off x="6812280" y="2286000"/>
            <a:ext cx="2057400" cy="457200"/>
          </a:xfrm>
          <a:prstGeom prst="rect">
            <a:avLst/>
          </a:prstGeom>
          <a:noFill/>
          <a:ln/>
        </p:spPr>
        <p:txBody>
          <a:bodyPr wrap="square" rtlCol="0" anchor="ctr"/>
          <a:lstStyle/>
          <a:p>
            <a:pPr algn="ctr" indent="0" marL="0">
              <a:buNone/>
            </a:pPr>
            <a:r>
              <a:rPr lang="en-US" sz="1050" b="1" dirty="0">
                <a:solidFill>
                  <a:srgbClr val="5B6B8C"/>
                </a:solidFill>
                <a:latin typeface="Calibri" pitchFamily="34" charset="0"/>
                <a:ea typeface="Calibri" pitchFamily="34" charset="-122"/>
                <a:cs typeface="Calibri" pitchFamily="34" charset="-120"/>
              </a:rPr>
              <a:t>DEBT / EBITDA</a:t>
            </a:r>
            <a:endParaRPr lang="en-US" sz="1050" dirty="0"/>
          </a:p>
        </p:txBody>
      </p:sp>
      <p:sp>
        <p:nvSpPr>
          <p:cNvPr id="12" name="Text 10"/>
          <p:cNvSpPr/>
          <p:nvPr/>
        </p:nvSpPr>
        <p:spPr>
          <a:xfrm>
            <a:off x="6812280" y="2743200"/>
            <a:ext cx="2057400" cy="685800"/>
          </a:xfrm>
          <a:prstGeom prst="rect">
            <a:avLst/>
          </a:prstGeom>
          <a:noFill/>
          <a:ln/>
        </p:spPr>
        <p:txBody>
          <a:bodyPr wrap="square" rtlCol="0" anchor="ctr"/>
          <a:lstStyle/>
          <a:p>
            <a:pPr algn="ctr" indent="0" marL="0">
              <a:buNone/>
            </a:pPr>
            <a:r>
              <a:rPr lang="en-US" sz="3000" b="1" dirty="0">
                <a:solidFill>
                  <a:srgbClr val="10B981"/>
                </a:solidFill>
                <a:latin typeface="Cambria" pitchFamily="34" charset="0"/>
                <a:ea typeface="Cambria" pitchFamily="34" charset="-122"/>
                <a:cs typeface="Cambria" pitchFamily="34" charset="-120"/>
              </a:rPr>
              <a:t>4.2x</a:t>
            </a:r>
            <a:endParaRPr lang="en-US" sz="3000" dirty="0"/>
          </a:p>
        </p:txBody>
      </p:sp>
      <p:sp>
        <p:nvSpPr>
          <p:cNvPr id="13" name="Shape 11"/>
          <p:cNvSpPr/>
          <p:nvPr/>
        </p:nvSpPr>
        <p:spPr>
          <a:xfrm>
            <a:off x="6858000" y="3611880"/>
            <a:ext cx="1965960" cy="256032"/>
          </a:xfrm>
          <a:prstGeom prst="roundRect">
            <a:avLst>
              <a:gd name="adj" fmla="val 50000"/>
            </a:avLst>
          </a:prstGeom>
          <a:solidFill>
            <a:srgbClr val="E1E6F2"/>
          </a:solidFill>
          <a:ln/>
        </p:spPr>
      </p:sp>
      <p:sp>
        <p:nvSpPr>
          <p:cNvPr id="14" name="Shape 12"/>
          <p:cNvSpPr/>
          <p:nvPr/>
        </p:nvSpPr>
        <p:spPr>
          <a:xfrm>
            <a:off x="6858000" y="3611880"/>
            <a:ext cx="1376172" cy="256032"/>
          </a:xfrm>
          <a:prstGeom prst="roundRect">
            <a:avLst>
              <a:gd name="adj" fmla="val 50000"/>
            </a:avLst>
          </a:prstGeom>
          <a:solidFill>
            <a:srgbClr val="10B981"/>
          </a:solidFill>
          <a:ln/>
        </p:spPr>
      </p:sp>
      <p:sp>
        <p:nvSpPr>
          <p:cNvPr id="15" name="Text 13"/>
          <p:cNvSpPr/>
          <p:nvPr/>
        </p:nvSpPr>
        <p:spPr>
          <a:xfrm>
            <a:off x="6812280" y="4023360"/>
            <a:ext cx="2057400" cy="365760"/>
          </a:xfrm>
          <a:prstGeom prst="rect">
            <a:avLst/>
          </a:prstGeom>
          <a:noFill/>
          <a:ln/>
        </p:spPr>
        <p:txBody>
          <a:bodyPr wrap="square" rtlCol="0" anchor="ctr"/>
          <a:lstStyle/>
          <a:p>
            <a:pPr algn="ctr" indent="0" marL="0">
              <a:buNone/>
            </a:pPr>
            <a:r>
              <a:rPr lang="en-US" sz="1050" dirty="0">
                <a:solidFill>
                  <a:srgbClr val="5B6B8C"/>
                </a:solidFill>
                <a:latin typeface="Calibri" pitchFamily="34" charset="0"/>
                <a:ea typeface="Calibri" pitchFamily="34" charset="-122"/>
                <a:cs typeface="Calibri" pitchFamily="34" charset="-120"/>
              </a:rPr>
              <a:t>Cap: 6.0x</a:t>
            </a:r>
            <a:endParaRPr lang="en-US" sz="1050" dirty="0"/>
          </a:p>
        </p:txBody>
      </p:sp>
      <p:sp>
        <p:nvSpPr>
          <p:cNvPr id="16" name="Shape 14"/>
          <p:cNvSpPr/>
          <p:nvPr/>
        </p:nvSpPr>
        <p:spPr>
          <a:xfrm>
            <a:off x="9189720" y="2057400"/>
            <a:ext cx="2331720" cy="3749040"/>
          </a:xfrm>
          <a:prstGeom prst="roundRect">
            <a:avLst>
              <a:gd name="adj" fmla="val 3922"/>
            </a:avLst>
          </a:prstGeom>
          <a:solidFill>
            <a:srgbClr val="F5F7FC"/>
          </a:solidFill>
          <a:ln w="12700">
            <a:solidFill>
              <a:srgbClr val="E1E6F2"/>
            </a:solidFill>
            <a:prstDash val="solid"/>
          </a:ln>
        </p:spPr>
      </p:sp>
      <p:sp>
        <p:nvSpPr>
          <p:cNvPr id="17" name="Text 15"/>
          <p:cNvSpPr/>
          <p:nvPr/>
        </p:nvSpPr>
        <p:spPr>
          <a:xfrm>
            <a:off x="9326880" y="2286000"/>
            <a:ext cx="2057400" cy="457200"/>
          </a:xfrm>
          <a:prstGeom prst="rect">
            <a:avLst/>
          </a:prstGeom>
          <a:noFill/>
          <a:ln/>
        </p:spPr>
        <p:txBody>
          <a:bodyPr wrap="square" rtlCol="0" anchor="ctr"/>
          <a:lstStyle/>
          <a:p>
            <a:pPr algn="ctr" indent="0" marL="0">
              <a:buNone/>
            </a:pPr>
            <a:r>
              <a:rPr lang="en-US" sz="1050" b="1" dirty="0">
                <a:solidFill>
                  <a:srgbClr val="5B6B8C"/>
                </a:solidFill>
                <a:latin typeface="Calibri" pitchFamily="34" charset="0"/>
                <a:ea typeface="Calibri" pitchFamily="34" charset="-122"/>
                <a:cs typeface="Calibri" pitchFamily="34" charset="-120"/>
              </a:rPr>
              <a:t>SPONSOR IRR</a:t>
            </a:r>
            <a:endParaRPr lang="en-US" sz="1050" dirty="0"/>
          </a:p>
        </p:txBody>
      </p:sp>
      <p:sp>
        <p:nvSpPr>
          <p:cNvPr id="18" name="Text 16"/>
          <p:cNvSpPr/>
          <p:nvPr/>
        </p:nvSpPr>
        <p:spPr>
          <a:xfrm>
            <a:off x="9326880" y="2743200"/>
            <a:ext cx="2057400" cy="685800"/>
          </a:xfrm>
          <a:prstGeom prst="rect">
            <a:avLst/>
          </a:prstGeom>
          <a:noFill/>
          <a:ln/>
        </p:spPr>
        <p:txBody>
          <a:bodyPr wrap="square" rtlCol="0" anchor="ctr"/>
          <a:lstStyle/>
          <a:p>
            <a:pPr algn="ctr" indent="0" marL="0">
              <a:buNone/>
            </a:pPr>
            <a:r>
              <a:rPr lang="en-US" sz="3000" b="1" dirty="0">
                <a:solidFill>
                  <a:srgbClr val="10B981"/>
                </a:solidFill>
                <a:latin typeface="Cambria" pitchFamily="34" charset="0"/>
                <a:ea typeface="Cambria" pitchFamily="34" charset="-122"/>
                <a:cs typeface="Cambria" pitchFamily="34" charset="-120"/>
              </a:rPr>
              <a:t>24.6%</a:t>
            </a:r>
            <a:endParaRPr lang="en-US" sz="3000" dirty="0"/>
          </a:p>
        </p:txBody>
      </p:sp>
      <p:sp>
        <p:nvSpPr>
          <p:cNvPr id="19" name="Shape 17"/>
          <p:cNvSpPr/>
          <p:nvPr/>
        </p:nvSpPr>
        <p:spPr>
          <a:xfrm>
            <a:off x="9372600" y="3611880"/>
            <a:ext cx="1965960" cy="256032"/>
          </a:xfrm>
          <a:prstGeom prst="roundRect">
            <a:avLst>
              <a:gd name="adj" fmla="val 50000"/>
            </a:avLst>
          </a:prstGeom>
          <a:solidFill>
            <a:srgbClr val="E1E6F2"/>
          </a:solidFill>
          <a:ln/>
        </p:spPr>
      </p:sp>
      <p:sp>
        <p:nvSpPr>
          <p:cNvPr id="20" name="Shape 18"/>
          <p:cNvSpPr/>
          <p:nvPr/>
        </p:nvSpPr>
        <p:spPr>
          <a:xfrm>
            <a:off x="9372600" y="3611880"/>
            <a:ext cx="1612087" cy="256032"/>
          </a:xfrm>
          <a:prstGeom prst="roundRect">
            <a:avLst>
              <a:gd name="adj" fmla="val 50000"/>
            </a:avLst>
          </a:prstGeom>
          <a:solidFill>
            <a:srgbClr val="10B981"/>
          </a:solidFill>
          <a:ln/>
        </p:spPr>
      </p:sp>
      <p:sp>
        <p:nvSpPr>
          <p:cNvPr id="21" name="Text 19"/>
          <p:cNvSpPr/>
          <p:nvPr/>
        </p:nvSpPr>
        <p:spPr>
          <a:xfrm>
            <a:off x="9326880" y="4023360"/>
            <a:ext cx="2057400" cy="365760"/>
          </a:xfrm>
          <a:prstGeom prst="rect">
            <a:avLst/>
          </a:prstGeom>
          <a:noFill/>
          <a:ln/>
        </p:spPr>
        <p:txBody>
          <a:bodyPr wrap="square" rtlCol="0" anchor="ctr"/>
          <a:lstStyle/>
          <a:p>
            <a:pPr algn="ctr" indent="0" marL="0">
              <a:buNone/>
            </a:pPr>
            <a:r>
              <a:rPr lang="en-US" sz="1050" dirty="0">
                <a:solidFill>
                  <a:srgbClr val="5B6B8C"/>
                </a:solidFill>
                <a:latin typeface="Calibri" pitchFamily="34" charset="0"/>
                <a:ea typeface="Calibri" pitchFamily="34" charset="-122"/>
                <a:cs typeface="Calibri" pitchFamily="34" charset="-120"/>
              </a:rPr>
              <a:t>Hurdle: 20.0%</a:t>
            </a:r>
            <a:endParaRPr lang="en-US" sz="1050" dirty="0"/>
          </a:p>
        </p:txBody>
      </p:sp>
      <p:sp>
        <p:nvSpPr>
          <p:cNvPr id="22" name="Text 20"/>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12 / 20</a:t>
            </a:r>
            <a:endParaRPr lang="en-US" sz="900" dirty="0"/>
          </a:p>
        </p:txBody>
      </p:sp>
      <p:sp>
        <p:nvSpPr>
          <p:cNvPr id="23" name="Text 21"/>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10</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700" b="1" dirty="0">
                <a:solidFill>
                  <a:srgbClr val="10143A"/>
                </a:solidFill>
                <a:latin typeface="Cambria" pitchFamily="34" charset="0"/>
                <a:ea typeface="Cambria" pitchFamily="34" charset="-122"/>
                <a:cs typeface="Cambria" pitchFamily="34" charset="-120"/>
              </a:rPr>
              <a:t>Ground the Model in Statistical Rigor</a:t>
            </a:r>
            <a:endParaRPr lang="en-US" sz="2700" dirty="0"/>
          </a:p>
        </p:txBody>
      </p:sp>
      <p:sp>
        <p:nvSpPr>
          <p:cNvPr id="4" name="Shape 2"/>
          <p:cNvSpPr/>
          <p:nvPr/>
        </p:nvSpPr>
        <p:spPr>
          <a:xfrm>
            <a:off x="548640" y="2103120"/>
            <a:ext cx="1463040" cy="1463040"/>
          </a:xfrm>
          <a:prstGeom prst="ellipse">
            <a:avLst/>
          </a:prstGeom>
          <a:solidFill>
            <a:srgbClr val="6366F1"/>
          </a:solidFill>
          <a:ln/>
        </p:spPr>
      </p:sp>
      <p:pic>
        <p:nvPicPr>
          <p:cNvPr id="5" name="Image 0" descr="preencoded.png">    </p:cNvPr>
          <p:cNvPicPr>
            <a:picLocks noChangeAspect="1"/>
          </p:cNvPicPr>
          <p:nvPr/>
        </p:nvPicPr>
        <p:blipFill>
          <a:blip r:embed="rId1"/>
          <a:stretch>
            <a:fillRect/>
          </a:stretch>
        </p:blipFill>
        <p:spPr>
          <a:xfrm>
            <a:off x="738835" y="2293315"/>
            <a:ext cx="1082650" cy="1082650"/>
          </a:xfrm>
          <a:prstGeom prst="rect">
            <a:avLst/>
          </a:prstGeom>
        </p:spPr>
      </p:pic>
      <p:sp>
        <p:nvSpPr>
          <p:cNvPr id="6" name="Shape 3"/>
          <p:cNvSpPr/>
          <p:nvPr/>
        </p:nvSpPr>
        <p:spPr>
          <a:xfrm>
            <a:off x="2468880" y="2322576"/>
            <a:ext cx="82296" cy="82296"/>
          </a:xfrm>
          <a:prstGeom prst="ellipse">
            <a:avLst/>
          </a:prstGeom>
          <a:solidFill>
            <a:srgbClr val="6366F1"/>
          </a:solidFill>
          <a:ln/>
        </p:spPr>
      </p:sp>
      <p:sp>
        <p:nvSpPr>
          <p:cNvPr id="7" name="Text 4"/>
          <p:cNvSpPr/>
          <p:nvPr/>
        </p:nvSpPr>
        <p:spPr>
          <a:xfrm>
            <a:off x="2724912" y="219456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Precedent transaction benchmarking alongside regression-based multiple analysis</a:t>
            </a:r>
            <a:endParaRPr lang="en-US" sz="1500" dirty="0"/>
          </a:p>
        </p:txBody>
      </p:sp>
      <p:sp>
        <p:nvSpPr>
          <p:cNvPr id="8" name="Shape 5"/>
          <p:cNvSpPr/>
          <p:nvPr/>
        </p:nvSpPr>
        <p:spPr>
          <a:xfrm>
            <a:off x="2468880" y="3099816"/>
            <a:ext cx="82296" cy="82296"/>
          </a:xfrm>
          <a:prstGeom prst="ellipse">
            <a:avLst/>
          </a:prstGeom>
          <a:solidFill>
            <a:srgbClr val="6366F1"/>
          </a:solidFill>
          <a:ln/>
        </p:spPr>
      </p:sp>
      <p:sp>
        <p:nvSpPr>
          <p:cNvPr id="9" name="Text 6"/>
          <p:cNvSpPr/>
          <p:nvPr/>
        </p:nvSpPr>
        <p:spPr>
          <a:xfrm>
            <a:off x="2724912" y="297180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Adds a statistically grounded check to the qualitative and market-based methods</a:t>
            </a:r>
            <a:endParaRPr lang="en-US" sz="1500" dirty="0"/>
          </a:p>
        </p:txBody>
      </p:sp>
      <p:sp>
        <p:nvSpPr>
          <p:cNvPr id="10" name="Shape 7"/>
          <p:cNvSpPr/>
          <p:nvPr/>
        </p:nvSpPr>
        <p:spPr>
          <a:xfrm>
            <a:off x="2468880" y="3877056"/>
            <a:ext cx="82296" cy="82296"/>
          </a:xfrm>
          <a:prstGeom prst="ellipse">
            <a:avLst/>
          </a:prstGeom>
          <a:solidFill>
            <a:srgbClr val="6366F1"/>
          </a:solidFill>
          <a:ln/>
        </p:spPr>
      </p:sp>
      <p:sp>
        <p:nvSpPr>
          <p:cNvPr id="11" name="Text 8"/>
          <p:cNvSpPr/>
          <p:nvPr/>
        </p:nvSpPr>
        <p:spPr>
          <a:xfrm>
            <a:off x="2724912" y="374904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Feeds directly into the weighted synthesis</a:t>
            </a:r>
            <a:endParaRPr lang="en-US" sz="1500" dirty="0"/>
          </a:p>
        </p:txBody>
      </p:sp>
      <p:sp>
        <p:nvSpPr>
          <p:cNvPr id="12" name="Text 9"/>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13 / 20</a:t>
            </a:r>
            <a:endParaRPr lang="en-US" sz="900" dirty="0"/>
          </a:p>
        </p:txBody>
      </p:sp>
      <p:sp>
        <p:nvSpPr>
          <p:cNvPr id="13" name="Text 10"/>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11</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700" b="1" dirty="0">
                <a:solidFill>
                  <a:srgbClr val="10143A"/>
                </a:solidFill>
                <a:latin typeface="Cambria" pitchFamily="34" charset="0"/>
                <a:ea typeface="Cambria" pitchFamily="34" charset="-122"/>
                <a:cs typeface="Cambria" pitchFamily="34" charset="-120"/>
              </a:rPr>
              <a:t>One Defensible Number, Not Six Competing Ones</a:t>
            </a:r>
            <a:endParaRPr lang="en-US" sz="2700" dirty="0"/>
          </a:p>
        </p:txBody>
      </p:sp>
      <p:sp>
        <p:nvSpPr>
          <p:cNvPr id="4" name="Shape 2"/>
          <p:cNvSpPr/>
          <p:nvPr/>
        </p:nvSpPr>
        <p:spPr>
          <a:xfrm>
            <a:off x="548640" y="2185416"/>
            <a:ext cx="82296" cy="82296"/>
          </a:xfrm>
          <a:prstGeom prst="ellipse">
            <a:avLst/>
          </a:prstGeom>
          <a:solidFill>
            <a:srgbClr val="6366F1"/>
          </a:solidFill>
          <a:ln/>
        </p:spPr>
      </p:sp>
      <p:sp>
        <p:nvSpPr>
          <p:cNvPr id="5" name="Text 3"/>
          <p:cNvSpPr/>
          <p:nvPr/>
        </p:nvSpPr>
        <p:spPr>
          <a:xfrm>
            <a:off x="804672" y="2057400"/>
            <a:ext cx="5230368" cy="640080"/>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Weight DCF, comps, precedents, and LBO into a single concluded value</a:t>
            </a:r>
            <a:endParaRPr lang="en-US" sz="1350" dirty="0"/>
          </a:p>
        </p:txBody>
      </p:sp>
      <p:sp>
        <p:nvSpPr>
          <p:cNvPr id="6" name="Shape 4"/>
          <p:cNvSpPr/>
          <p:nvPr/>
        </p:nvSpPr>
        <p:spPr>
          <a:xfrm>
            <a:off x="548640" y="2871216"/>
            <a:ext cx="82296" cy="82296"/>
          </a:xfrm>
          <a:prstGeom prst="ellipse">
            <a:avLst/>
          </a:prstGeom>
          <a:solidFill>
            <a:srgbClr val="6366F1"/>
          </a:solidFill>
          <a:ln/>
        </p:spPr>
      </p:sp>
      <p:sp>
        <p:nvSpPr>
          <p:cNvPr id="7" name="Text 5"/>
          <p:cNvSpPr/>
          <p:nvPr/>
        </p:nvSpPr>
        <p:spPr>
          <a:xfrm>
            <a:off x="804672" y="2743200"/>
            <a:ext cx="5230368" cy="640080"/>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Every method's contribution is transparent and adjustable</a:t>
            </a:r>
            <a:endParaRPr lang="en-US" sz="1350" dirty="0"/>
          </a:p>
        </p:txBody>
      </p:sp>
      <p:sp>
        <p:nvSpPr>
          <p:cNvPr id="8" name="Shape 6"/>
          <p:cNvSpPr/>
          <p:nvPr/>
        </p:nvSpPr>
        <p:spPr>
          <a:xfrm>
            <a:off x="548640" y="3557016"/>
            <a:ext cx="82296" cy="82296"/>
          </a:xfrm>
          <a:prstGeom prst="ellipse">
            <a:avLst/>
          </a:prstGeom>
          <a:solidFill>
            <a:srgbClr val="6366F1"/>
          </a:solidFill>
          <a:ln/>
        </p:spPr>
      </p:sp>
      <p:sp>
        <p:nvSpPr>
          <p:cNvPr id="9" name="Text 7"/>
          <p:cNvSpPr/>
          <p:nvPr/>
        </p:nvSpPr>
        <p:spPr>
          <a:xfrm>
            <a:off x="804672" y="3429000"/>
            <a:ext cx="5230368" cy="640080"/>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The concluded value is what the board — and the AI audit — actually sees</a:t>
            </a:r>
            <a:endParaRPr lang="en-US" sz="1350" dirty="0"/>
          </a:p>
        </p:txBody>
      </p:sp>
      <p:graphicFrame>
        <p:nvGraphicFramePr>
          <p:cNvPr id="10" name="Chart 0" descr=""/>
          <p:cNvGraphicFramePr/>
          <p:nvPr/>
        </p:nvGraphicFramePr>
        <p:xfrm>
          <a:off x="6583680" y="1920240"/>
          <a:ext cx="4937760" cy="4023360"/>
        </p:xfrm>
        <a:graphic xmlns:a="http://schemas.openxmlformats.org/drawingml/2006/main">
          <a:graphicData uri="http://schemas.openxmlformats.org/drawingml/2006/chart">
            <c:chart xmlns:c="http://schemas.openxmlformats.org/drawingml/2006/chart" r:id="rId1"/>
          </a:graphicData>
        </a:graphic>
      </p:graphicFrame>
      <p:sp>
        <p:nvSpPr>
          <p:cNvPr id="11" name="Text 8"/>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14 / 20</a:t>
            </a:r>
            <a:endParaRPr lang="en-US" sz="900" dirty="0"/>
          </a:p>
        </p:txBody>
      </p:sp>
      <p:sp>
        <p:nvSpPr>
          <p:cNvPr id="12" name="Text 9"/>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0143A"/>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10B981"/>
                </a:solidFill>
                <a:latin typeface="Calibri" pitchFamily="34" charset="0"/>
                <a:ea typeface="Calibri" pitchFamily="34" charset="-122"/>
                <a:cs typeface="Calibri" pitchFamily="34" charset="-120"/>
              </a:rPr>
              <a:t>AI COPILOT</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600" b="1" dirty="0">
                <a:solidFill>
                  <a:srgbClr val="FFFFFF"/>
                </a:solidFill>
                <a:latin typeface="Cambria" pitchFamily="34" charset="0"/>
                <a:ea typeface="Cambria" pitchFamily="34" charset="-122"/>
                <a:cs typeface="Cambria" pitchFamily="34" charset="-120"/>
              </a:rPr>
              <a:t>ValuateAI Copilot — Your Institutional Deal Advisor</a:t>
            </a:r>
            <a:endParaRPr lang="en-US" sz="2600" dirty="0"/>
          </a:p>
        </p:txBody>
      </p:sp>
      <p:sp>
        <p:nvSpPr>
          <p:cNvPr id="4" name="Shape 2"/>
          <p:cNvSpPr/>
          <p:nvPr/>
        </p:nvSpPr>
        <p:spPr>
          <a:xfrm>
            <a:off x="548640" y="2231136"/>
            <a:ext cx="82296" cy="82296"/>
          </a:xfrm>
          <a:prstGeom prst="ellipse">
            <a:avLst/>
          </a:prstGeom>
          <a:solidFill>
            <a:srgbClr val="10B981"/>
          </a:solidFill>
          <a:ln/>
        </p:spPr>
      </p:sp>
      <p:sp>
        <p:nvSpPr>
          <p:cNvPr id="5" name="Text 3"/>
          <p:cNvSpPr/>
          <p:nvPr/>
        </p:nvSpPr>
        <p:spPr>
          <a:xfrm>
            <a:off x="804672" y="2103120"/>
            <a:ext cx="5138928" cy="731520"/>
          </a:xfrm>
          <a:prstGeom prst="rect">
            <a:avLst/>
          </a:prstGeom>
          <a:noFill/>
          <a:ln/>
        </p:spPr>
        <p:txBody>
          <a:bodyPr wrap="square" rtlCol="0" anchor="t"/>
          <a:lstStyle/>
          <a:p>
            <a:pPr indent="0" marL="0">
              <a:lnSpc>
                <a:spcPct val="115000"/>
              </a:lnSpc>
              <a:buNone/>
            </a:pPr>
            <a:r>
              <a:rPr lang="en-US" sz="1350" dirty="0">
                <a:solidFill>
                  <a:srgbClr val="FFFFFF"/>
                </a:solidFill>
                <a:latin typeface="Calibri" pitchFamily="34" charset="0"/>
                <a:ea typeface="Calibri" pitchFamily="34" charset="-122"/>
                <a:cs typeface="Calibri" pitchFamily="34" charset="-120"/>
              </a:rPr>
              <a:t>Conversational assistant embedded in every case, aware of your live model state</a:t>
            </a:r>
            <a:endParaRPr lang="en-US" sz="1350" dirty="0"/>
          </a:p>
        </p:txBody>
      </p:sp>
      <p:sp>
        <p:nvSpPr>
          <p:cNvPr id="6" name="Shape 4"/>
          <p:cNvSpPr/>
          <p:nvPr/>
        </p:nvSpPr>
        <p:spPr>
          <a:xfrm>
            <a:off x="548640" y="3008376"/>
            <a:ext cx="82296" cy="82296"/>
          </a:xfrm>
          <a:prstGeom prst="ellipse">
            <a:avLst/>
          </a:prstGeom>
          <a:solidFill>
            <a:srgbClr val="10B981"/>
          </a:solidFill>
          <a:ln/>
        </p:spPr>
      </p:sp>
      <p:sp>
        <p:nvSpPr>
          <p:cNvPr id="7" name="Text 5"/>
          <p:cNvSpPr/>
          <p:nvPr/>
        </p:nvSpPr>
        <p:spPr>
          <a:xfrm>
            <a:off x="804672" y="2880360"/>
            <a:ext cx="5138928" cy="731520"/>
          </a:xfrm>
          <a:prstGeom prst="rect">
            <a:avLst/>
          </a:prstGeom>
          <a:noFill/>
          <a:ln/>
        </p:spPr>
        <p:txBody>
          <a:bodyPr wrap="square" rtlCol="0" anchor="t"/>
          <a:lstStyle/>
          <a:p>
            <a:pPr indent="0" marL="0">
              <a:lnSpc>
                <a:spcPct val="115000"/>
              </a:lnSpc>
              <a:buNone/>
            </a:pPr>
            <a:r>
              <a:rPr lang="en-US" sz="1350" dirty="0">
                <a:solidFill>
                  <a:srgbClr val="FFFFFF"/>
                </a:solidFill>
                <a:latin typeface="Calibri" pitchFamily="34" charset="0"/>
                <a:ea typeface="Calibri" pitchFamily="34" charset="-122"/>
                <a:cs typeface="Calibri" pitchFamily="34" charset="-120"/>
              </a:rPr>
              <a:t>One-click prompts for WACC sensitivity, M&amp;A accretion/dilution, and peer benchmarking</a:t>
            </a:r>
            <a:endParaRPr lang="en-US" sz="1350" dirty="0"/>
          </a:p>
        </p:txBody>
      </p:sp>
      <p:sp>
        <p:nvSpPr>
          <p:cNvPr id="8" name="Shape 6"/>
          <p:cNvSpPr/>
          <p:nvPr/>
        </p:nvSpPr>
        <p:spPr>
          <a:xfrm>
            <a:off x="548640" y="3785616"/>
            <a:ext cx="82296" cy="82296"/>
          </a:xfrm>
          <a:prstGeom prst="ellipse">
            <a:avLst/>
          </a:prstGeom>
          <a:solidFill>
            <a:srgbClr val="10B981"/>
          </a:solidFill>
          <a:ln/>
        </p:spPr>
      </p:sp>
      <p:sp>
        <p:nvSpPr>
          <p:cNvPr id="9" name="Text 7"/>
          <p:cNvSpPr/>
          <p:nvPr/>
        </p:nvSpPr>
        <p:spPr>
          <a:xfrm>
            <a:off x="804672" y="3657600"/>
            <a:ext cx="5138928" cy="731520"/>
          </a:xfrm>
          <a:prstGeom prst="rect">
            <a:avLst/>
          </a:prstGeom>
          <a:noFill/>
          <a:ln/>
        </p:spPr>
        <p:txBody>
          <a:bodyPr wrap="square" rtlCol="0" anchor="t"/>
          <a:lstStyle/>
          <a:p>
            <a:pPr indent="0" marL="0">
              <a:lnSpc>
                <a:spcPct val="115000"/>
              </a:lnSpc>
              <a:buNone/>
            </a:pPr>
            <a:r>
              <a:rPr lang="en-US" sz="1350" dirty="0">
                <a:solidFill>
                  <a:srgbClr val="FFFFFF"/>
                </a:solidFill>
                <a:latin typeface="Calibri" pitchFamily="34" charset="0"/>
                <a:ea typeface="Calibri" pitchFamily="34" charset="-122"/>
                <a:cs typeface="Calibri" pitchFamily="34" charset="-120"/>
              </a:rPr>
              <a:t>Powered by Google Gemini, grounded in your actual case data — not generic advice</a:t>
            </a:r>
            <a:endParaRPr lang="en-US" sz="1350" dirty="0"/>
          </a:p>
        </p:txBody>
      </p:sp>
      <p:sp>
        <p:nvSpPr>
          <p:cNvPr id="10" name="Shape 8"/>
          <p:cNvSpPr/>
          <p:nvPr/>
        </p:nvSpPr>
        <p:spPr>
          <a:xfrm>
            <a:off x="6583680" y="1920240"/>
            <a:ext cx="5029200" cy="4114800"/>
          </a:xfrm>
          <a:prstGeom prst="roundRect">
            <a:avLst>
              <a:gd name="adj" fmla="val 2667"/>
            </a:avLst>
          </a:prstGeom>
          <a:solidFill>
            <a:srgbClr val="1B2158"/>
          </a:solidFill>
          <a:ln w="12700">
            <a:solidFill>
              <a:srgbClr val="2E3670"/>
            </a:solidFill>
            <a:prstDash val="solid"/>
          </a:ln>
        </p:spPr>
      </p:sp>
      <p:sp>
        <p:nvSpPr>
          <p:cNvPr id="11" name="Shape 9"/>
          <p:cNvSpPr/>
          <p:nvPr/>
        </p:nvSpPr>
        <p:spPr>
          <a:xfrm>
            <a:off x="6812280" y="2194560"/>
            <a:ext cx="4389120" cy="777240"/>
          </a:xfrm>
          <a:prstGeom prst="roundRect">
            <a:avLst>
              <a:gd name="adj" fmla="val 10588"/>
            </a:avLst>
          </a:prstGeom>
          <a:solidFill>
            <a:srgbClr val="242C68"/>
          </a:solidFill>
          <a:ln/>
        </p:spPr>
      </p:sp>
      <p:sp>
        <p:nvSpPr>
          <p:cNvPr id="12" name="Text 10"/>
          <p:cNvSpPr/>
          <p:nvPr/>
        </p:nvSpPr>
        <p:spPr>
          <a:xfrm>
            <a:off x="6976872" y="2267712"/>
            <a:ext cx="4059936" cy="630936"/>
          </a:xfrm>
          <a:prstGeom prst="rect">
            <a:avLst/>
          </a:prstGeom>
          <a:noFill/>
          <a:ln/>
        </p:spPr>
        <p:txBody>
          <a:bodyPr wrap="square" rtlCol="0" anchor="ctr"/>
          <a:lstStyle/>
          <a:p>
            <a:pPr indent="0" marL="0">
              <a:lnSpc>
                <a:spcPct val="110000"/>
              </a:lnSpc>
              <a:buNone/>
            </a:pPr>
            <a:r>
              <a:rPr lang="en-US" sz="1050" dirty="0">
                <a:solidFill>
                  <a:srgbClr val="FFFFFF"/>
                </a:solidFill>
                <a:latin typeface="Calibri" pitchFamily="34" charset="0"/>
                <a:ea typeface="Calibri" pitchFamily="34" charset="-122"/>
                <a:cs typeface="Calibri" pitchFamily="34" charset="-120"/>
              </a:rPr>
              <a:t>Hello! I am your ValueMaster AI Copilot. How can I assist with WACC, DCF, M&amp;A, or comps today?</a:t>
            </a:r>
            <a:endParaRPr lang="en-US" sz="1050" dirty="0"/>
          </a:p>
        </p:txBody>
      </p:sp>
      <p:sp>
        <p:nvSpPr>
          <p:cNvPr id="13" name="Shape 11"/>
          <p:cNvSpPr/>
          <p:nvPr/>
        </p:nvSpPr>
        <p:spPr>
          <a:xfrm>
            <a:off x="6995160" y="3172968"/>
            <a:ext cx="4389120" cy="777240"/>
          </a:xfrm>
          <a:prstGeom prst="roundRect">
            <a:avLst>
              <a:gd name="adj" fmla="val 10588"/>
            </a:avLst>
          </a:prstGeom>
          <a:solidFill>
            <a:srgbClr val="6366F1"/>
          </a:solidFill>
          <a:ln/>
        </p:spPr>
      </p:sp>
      <p:sp>
        <p:nvSpPr>
          <p:cNvPr id="14" name="Text 12"/>
          <p:cNvSpPr/>
          <p:nvPr/>
        </p:nvSpPr>
        <p:spPr>
          <a:xfrm>
            <a:off x="7159752" y="3246120"/>
            <a:ext cx="4059936" cy="630936"/>
          </a:xfrm>
          <a:prstGeom prst="rect">
            <a:avLst/>
          </a:prstGeom>
          <a:noFill/>
          <a:ln/>
        </p:spPr>
        <p:txBody>
          <a:bodyPr wrap="square" rtlCol="0" anchor="ctr"/>
          <a:lstStyle/>
          <a:p>
            <a:pPr indent="0" marL="0">
              <a:lnSpc>
                <a:spcPct val="110000"/>
              </a:lnSpc>
              <a:buNone/>
            </a:pPr>
            <a:r>
              <a:rPr lang="en-US" sz="1050" dirty="0">
                <a:solidFill>
                  <a:srgbClr val="FFFFFF"/>
                </a:solidFill>
                <a:latin typeface="Calibri" pitchFamily="34" charset="0"/>
                <a:ea typeface="Calibri" pitchFamily="34" charset="-122"/>
                <a:cs typeface="Calibri" pitchFamily="34" charset="-120"/>
              </a:rPr>
              <a:t>Evaluate M&amp;A synergy potential and EPS accretion</a:t>
            </a:r>
            <a:endParaRPr lang="en-US" sz="1050" dirty="0"/>
          </a:p>
        </p:txBody>
      </p:sp>
      <p:sp>
        <p:nvSpPr>
          <p:cNvPr id="15" name="Shape 13"/>
          <p:cNvSpPr/>
          <p:nvPr/>
        </p:nvSpPr>
        <p:spPr>
          <a:xfrm>
            <a:off x="6812280" y="4151376"/>
            <a:ext cx="4389120" cy="777240"/>
          </a:xfrm>
          <a:prstGeom prst="roundRect">
            <a:avLst>
              <a:gd name="adj" fmla="val 10588"/>
            </a:avLst>
          </a:prstGeom>
          <a:solidFill>
            <a:srgbClr val="242C68"/>
          </a:solidFill>
          <a:ln/>
        </p:spPr>
      </p:sp>
      <p:sp>
        <p:nvSpPr>
          <p:cNvPr id="16" name="Text 14"/>
          <p:cNvSpPr/>
          <p:nvPr/>
        </p:nvSpPr>
        <p:spPr>
          <a:xfrm>
            <a:off x="6976872" y="4224528"/>
            <a:ext cx="4059936" cy="630936"/>
          </a:xfrm>
          <a:prstGeom prst="rect">
            <a:avLst/>
          </a:prstGeom>
          <a:noFill/>
          <a:ln/>
        </p:spPr>
        <p:txBody>
          <a:bodyPr wrap="square" rtlCol="0" anchor="ctr"/>
          <a:lstStyle/>
          <a:p>
            <a:pPr indent="0" marL="0">
              <a:lnSpc>
                <a:spcPct val="110000"/>
              </a:lnSpc>
              <a:buNone/>
            </a:pPr>
            <a:r>
              <a:rPr lang="en-US" sz="1050" dirty="0">
                <a:solidFill>
                  <a:srgbClr val="FFFFFF"/>
                </a:solidFill>
                <a:latin typeface="Calibri" pitchFamily="34" charset="0"/>
                <a:ea typeface="Calibri" pitchFamily="34" charset="-122"/>
                <a:cs typeface="Calibri" pitchFamily="34" charset="-120"/>
              </a:rPr>
              <a:t>Analyzing deal structure and synergy phase-in against your live case…</a:t>
            </a:r>
            <a:endParaRPr lang="en-US" sz="1050" dirty="0"/>
          </a:p>
        </p:txBody>
      </p:sp>
      <p:sp>
        <p:nvSpPr>
          <p:cNvPr id="17" name="Text 15"/>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15 / 20</a:t>
            </a:r>
            <a:endParaRPr lang="en-US" sz="900" dirty="0"/>
          </a:p>
        </p:txBody>
      </p:sp>
      <p:sp>
        <p:nvSpPr>
          <p:cNvPr id="18" name="Text 16"/>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AI AUDIT</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500" b="1" dirty="0">
                <a:solidFill>
                  <a:srgbClr val="10143A"/>
                </a:solidFill>
                <a:latin typeface="Cambria" pitchFamily="34" charset="0"/>
                <a:ea typeface="Cambria" pitchFamily="34" charset="-122"/>
                <a:cs typeface="Cambria" pitchFamily="34" charset="-120"/>
              </a:rPr>
              <a:t>An AI That Checks Your Work Before Anyone Else Does</a:t>
            </a:r>
            <a:endParaRPr lang="en-US" sz="2500" dirty="0"/>
          </a:p>
        </p:txBody>
      </p:sp>
      <p:sp>
        <p:nvSpPr>
          <p:cNvPr id="4" name="Shape 2"/>
          <p:cNvSpPr/>
          <p:nvPr/>
        </p:nvSpPr>
        <p:spPr>
          <a:xfrm>
            <a:off x="548640" y="2231136"/>
            <a:ext cx="82296" cy="82296"/>
          </a:xfrm>
          <a:prstGeom prst="ellipse">
            <a:avLst/>
          </a:prstGeom>
          <a:solidFill>
            <a:srgbClr val="6366F1"/>
          </a:solidFill>
          <a:ln/>
        </p:spPr>
      </p:sp>
      <p:sp>
        <p:nvSpPr>
          <p:cNvPr id="5" name="Text 3"/>
          <p:cNvSpPr/>
          <p:nvPr/>
        </p:nvSpPr>
        <p:spPr>
          <a:xfrm>
            <a:off x="804672" y="2103120"/>
            <a:ext cx="6053328" cy="667512"/>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One-click audit sends the live model to the AI audit engine for a real fraud, anomaly &amp; logic inspection</a:t>
            </a:r>
            <a:endParaRPr lang="en-US" sz="1300" dirty="0"/>
          </a:p>
        </p:txBody>
      </p:sp>
      <p:sp>
        <p:nvSpPr>
          <p:cNvPr id="6" name="Shape 4"/>
          <p:cNvSpPr/>
          <p:nvPr/>
        </p:nvSpPr>
        <p:spPr>
          <a:xfrm>
            <a:off x="548640" y="2944368"/>
            <a:ext cx="82296" cy="82296"/>
          </a:xfrm>
          <a:prstGeom prst="ellipse">
            <a:avLst/>
          </a:prstGeom>
          <a:solidFill>
            <a:srgbClr val="6366F1"/>
          </a:solidFill>
          <a:ln/>
        </p:spPr>
      </p:sp>
      <p:sp>
        <p:nvSpPr>
          <p:cNvPr id="7" name="Text 5"/>
          <p:cNvSpPr/>
          <p:nvPr/>
        </p:nvSpPr>
        <p:spPr>
          <a:xfrm>
            <a:off x="804672" y="2816352"/>
            <a:ext cx="6053328" cy="667512"/>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Model Health Score with a clear status: Excellent, Good, Warning, or Critical</a:t>
            </a:r>
            <a:endParaRPr lang="en-US" sz="1300" dirty="0"/>
          </a:p>
        </p:txBody>
      </p:sp>
      <p:sp>
        <p:nvSpPr>
          <p:cNvPr id="8" name="Shape 6"/>
          <p:cNvSpPr/>
          <p:nvPr/>
        </p:nvSpPr>
        <p:spPr>
          <a:xfrm>
            <a:off x="548640" y="3657600"/>
            <a:ext cx="82296" cy="82296"/>
          </a:xfrm>
          <a:prstGeom prst="ellipse">
            <a:avLst/>
          </a:prstGeom>
          <a:solidFill>
            <a:srgbClr val="6366F1"/>
          </a:solidFill>
          <a:ln/>
        </p:spPr>
      </p:sp>
      <p:sp>
        <p:nvSpPr>
          <p:cNvPr id="9" name="Text 7"/>
          <p:cNvSpPr/>
          <p:nvPr/>
        </p:nvSpPr>
        <p:spPr>
          <a:xfrm>
            <a:off x="804672" y="3529584"/>
            <a:ext cx="6053328" cy="667512"/>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Surfaces critical issues, sanity-check warnings, positive validations, and actionable recommendations</a:t>
            </a:r>
            <a:endParaRPr lang="en-US" sz="1300" dirty="0"/>
          </a:p>
        </p:txBody>
      </p:sp>
      <p:graphicFrame>
        <p:nvGraphicFramePr>
          <p:cNvPr id="10" name="Chart 0" descr=""/>
          <p:cNvGraphicFramePr/>
          <p:nvPr/>
        </p:nvGraphicFramePr>
        <p:xfrm>
          <a:off x="7818120" y="1828800"/>
          <a:ext cx="3291840" cy="3291840"/>
        </p:xfrm>
        <a:graphic xmlns:a="http://schemas.openxmlformats.org/drawingml/2006/main">
          <a:graphicData uri="http://schemas.openxmlformats.org/drawingml/2006/chart">
            <c:chart xmlns:c="http://schemas.openxmlformats.org/drawingml/2006/chart" r:id="rId1"/>
          </a:graphicData>
        </a:graphic>
      </p:graphicFrame>
      <p:sp>
        <p:nvSpPr>
          <p:cNvPr id="11" name="Text 8"/>
          <p:cNvSpPr/>
          <p:nvPr/>
        </p:nvSpPr>
        <p:spPr>
          <a:xfrm>
            <a:off x="7818120" y="2880360"/>
            <a:ext cx="3291840" cy="685800"/>
          </a:xfrm>
          <a:prstGeom prst="rect">
            <a:avLst/>
          </a:prstGeom>
          <a:noFill/>
          <a:ln/>
        </p:spPr>
        <p:txBody>
          <a:bodyPr wrap="square" rtlCol="0" anchor="ctr"/>
          <a:lstStyle/>
          <a:p>
            <a:pPr algn="ctr" indent="0" marL="0">
              <a:buNone/>
            </a:pPr>
            <a:r>
              <a:rPr lang="en-US" sz="3400" b="1" dirty="0">
                <a:solidFill>
                  <a:srgbClr val="10143A"/>
                </a:solidFill>
                <a:latin typeface="Cambria" pitchFamily="34" charset="0"/>
                <a:ea typeface="Cambria" pitchFamily="34" charset="-122"/>
                <a:cs typeface="Cambria" pitchFamily="34" charset="-120"/>
              </a:rPr>
              <a:t>92</a:t>
            </a:r>
            <a:endParaRPr lang="en-US" sz="3400" dirty="0"/>
          </a:p>
        </p:txBody>
      </p:sp>
      <p:sp>
        <p:nvSpPr>
          <p:cNvPr id="12" name="Text 9"/>
          <p:cNvSpPr/>
          <p:nvPr/>
        </p:nvSpPr>
        <p:spPr>
          <a:xfrm>
            <a:off x="7818120" y="3520440"/>
            <a:ext cx="3291840" cy="320040"/>
          </a:xfrm>
          <a:prstGeom prst="rect">
            <a:avLst/>
          </a:prstGeom>
          <a:noFill/>
          <a:ln/>
        </p:spPr>
        <p:txBody>
          <a:bodyPr wrap="square" rtlCol="0" anchor="ctr"/>
          <a:lstStyle/>
          <a:p>
            <a:pPr algn="ctr" indent="0" marL="0">
              <a:buNone/>
            </a:pPr>
            <a:r>
              <a:rPr lang="en-US" sz="1100" dirty="0">
                <a:solidFill>
                  <a:srgbClr val="5B6B8C"/>
                </a:solidFill>
                <a:latin typeface="Calibri" pitchFamily="34" charset="0"/>
                <a:ea typeface="Calibri" pitchFamily="34" charset="-122"/>
                <a:cs typeface="Calibri" pitchFamily="34" charset="-120"/>
              </a:rPr>
              <a:t>/ 100</a:t>
            </a:r>
            <a:endParaRPr lang="en-US" sz="1100" dirty="0"/>
          </a:p>
        </p:txBody>
      </p:sp>
      <p:sp>
        <p:nvSpPr>
          <p:cNvPr id="13" name="Shape 10"/>
          <p:cNvSpPr/>
          <p:nvPr/>
        </p:nvSpPr>
        <p:spPr>
          <a:xfrm>
            <a:off x="8183880" y="5257800"/>
            <a:ext cx="2560320" cy="457200"/>
          </a:xfrm>
          <a:prstGeom prst="roundRect">
            <a:avLst>
              <a:gd name="adj" fmla="val 50000"/>
            </a:avLst>
          </a:prstGeom>
          <a:solidFill>
            <a:srgbClr val="10B981"/>
          </a:solidFill>
          <a:ln/>
        </p:spPr>
      </p:sp>
      <p:sp>
        <p:nvSpPr>
          <p:cNvPr id="14" name="Text 11"/>
          <p:cNvSpPr/>
          <p:nvPr/>
        </p:nvSpPr>
        <p:spPr>
          <a:xfrm>
            <a:off x="8183880" y="5257800"/>
            <a:ext cx="2560320" cy="45720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EXCELLENT</a:t>
            </a:r>
            <a:endParaRPr lang="en-US" sz="1300" dirty="0"/>
          </a:p>
        </p:txBody>
      </p:sp>
      <p:sp>
        <p:nvSpPr>
          <p:cNvPr id="15" name="Text 12"/>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16 / 20</a:t>
            </a:r>
            <a:endParaRPr lang="en-US" sz="900" dirty="0"/>
          </a:p>
        </p:txBody>
      </p:sp>
      <p:sp>
        <p:nvSpPr>
          <p:cNvPr id="16" name="Text 13"/>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REAL-TIME MONITORING</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700" b="1" dirty="0">
                <a:solidFill>
                  <a:srgbClr val="10143A"/>
                </a:solidFill>
                <a:latin typeface="Cambria" pitchFamily="34" charset="0"/>
                <a:ea typeface="Cambria" pitchFamily="34" charset="-122"/>
                <a:cs typeface="Cambria" pitchFamily="34" charset="-120"/>
              </a:rPr>
              <a:t>Nothing Breaks Quietly</a:t>
            </a:r>
            <a:endParaRPr lang="en-US" sz="2700" dirty="0"/>
          </a:p>
        </p:txBody>
      </p:sp>
      <p:sp>
        <p:nvSpPr>
          <p:cNvPr id="4" name="Shape 2"/>
          <p:cNvSpPr/>
          <p:nvPr/>
        </p:nvSpPr>
        <p:spPr>
          <a:xfrm>
            <a:off x="548640" y="1965960"/>
            <a:ext cx="1475188" cy="1234440"/>
          </a:xfrm>
          <a:prstGeom prst="roundRect">
            <a:avLst>
              <a:gd name="adj" fmla="val 5185"/>
            </a:avLst>
          </a:prstGeom>
          <a:solidFill>
            <a:srgbClr val="F5F7FC"/>
          </a:solidFill>
          <a:ln w="12700">
            <a:solidFill>
              <a:srgbClr val="E1E6F2"/>
            </a:solidFill>
            <a:prstDash val="solid"/>
          </a:ln>
        </p:spPr>
      </p:sp>
      <p:sp>
        <p:nvSpPr>
          <p:cNvPr id="5" name="Shape 3"/>
          <p:cNvSpPr/>
          <p:nvPr/>
        </p:nvSpPr>
        <p:spPr>
          <a:xfrm>
            <a:off x="1822660" y="2075688"/>
            <a:ext cx="91440" cy="91440"/>
          </a:xfrm>
          <a:prstGeom prst="ellipse">
            <a:avLst/>
          </a:prstGeom>
          <a:solidFill>
            <a:srgbClr val="10B981"/>
          </a:solidFill>
          <a:ln/>
        </p:spPr>
      </p:sp>
      <p:sp>
        <p:nvSpPr>
          <p:cNvPr id="6" name="Text 4"/>
          <p:cNvSpPr/>
          <p:nvPr/>
        </p:nvSpPr>
        <p:spPr>
          <a:xfrm>
            <a:off x="621792"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WACC</a:t>
            </a:r>
            <a:endParaRPr lang="en-US" sz="800" dirty="0"/>
          </a:p>
        </p:txBody>
      </p:sp>
      <p:sp>
        <p:nvSpPr>
          <p:cNvPr id="7" name="Text 5"/>
          <p:cNvSpPr/>
          <p:nvPr/>
        </p:nvSpPr>
        <p:spPr>
          <a:xfrm>
            <a:off x="621792"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9.4%</a:t>
            </a:r>
            <a:endParaRPr lang="en-US" sz="1600" dirty="0"/>
          </a:p>
        </p:txBody>
      </p:sp>
      <p:sp>
        <p:nvSpPr>
          <p:cNvPr id="8" name="Shape 6"/>
          <p:cNvSpPr/>
          <p:nvPr/>
        </p:nvSpPr>
        <p:spPr>
          <a:xfrm>
            <a:off x="2151844" y="1965960"/>
            <a:ext cx="1475188" cy="1234440"/>
          </a:xfrm>
          <a:prstGeom prst="roundRect">
            <a:avLst>
              <a:gd name="adj" fmla="val 5185"/>
            </a:avLst>
          </a:prstGeom>
          <a:solidFill>
            <a:srgbClr val="F5F7FC"/>
          </a:solidFill>
          <a:ln w="12700">
            <a:solidFill>
              <a:srgbClr val="E1E6F2"/>
            </a:solidFill>
            <a:prstDash val="solid"/>
          </a:ln>
        </p:spPr>
      </p:sp>
      <p:sp>
        <p:nvSpPr>
          <p:cNvPr id="9" name="Shape 7"/>
          <p:cNvSpPr/>
          <p:nvPr/>
        </p:nvSpPr>
        <p:spPr>
          <a:xfrm>
            <a:off x="3425865" y="2075688"/>
            <a:ext cx="91440" cy="91440"/>
          </a:xfrm>
          <a:prstGeom prst="ellipse">
            <a:avLst/>
          </a:prstGeom>
          <a:solidFill>
            <a:srgbClr val="10B981"/>
          </a:solidFill>
          <a:ln/>
        </p:spPr>
      </p:sp>
      <p:sp>
        <p:nvSpPr>
          <p:cNvPr id="10" name="Text 8"/>
          <p:cNvSpPr/>
          <p:nvPr/>
        </p:nvSpPr>
        <p:spPr>
          <a:xfrm>
            <a:off x="2224996"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COST OF EQUITY</a:t>
            </a:r>
            <a:endParaRPr lang="en-US" sz="800" dirty="0"/>
          </a:p>
        </p:txBody>
      </p:sp>
      <p:sp>
        <p:nvSpPr>
          <p:cNvPr id="11" name="Text 9"/>
          <p:cNvSpPr/>
          <p:nvPr/>
        </p:nvSpPr>
        <p:spPr>
          <a:xfrm>
            <a:off x="2224996"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11.8%</a:t>
            </a:r>
            <a:endParaRPr lang="en-US" sz="1600" dirty="0"/>
          </a:p>
        </p:txBody>
      </p:sp>
      <p:sp>
        <p:nvSpPr>
          <p:cNvPr id="12" name="Shape 10"/>
          <p:cNvSpPr/>
          <p:nvPr/>
        </p:nvSpPr>
        <p:spPr>
          <a:xfrm>
            <a:off x="3755049" y="1965960"/>
            <a:ext cx="1475188" cy="1234440"/>
          </a:xfrm>
          <a:prstGeom prst="roundRect">
            <a:avLst>
              <a:gd name="adj" fmla="val 5185"/>
            </a:avLst>
          </a:prstGeom>
          <a:solidFill>
            <a:srgbClr val="F5F7FC"/>
          </a:solidFill>
          <a:ln w="12700">
            <a:solidFill>
              <a:srgbClr val="E1E6F2"/>
            </a:solidFill>
            <a:prstDash val="solid"/>
          </a:ln>
        </p:spPr>
      </p:sp>
      <p:sp>
        <p:nvSpPr>
          <p:cNvPr id="13" name="Shape 11"/>
          <p:cNvSpPr/>
          <p:nvPr/>
        </p:nvSpPr>
        <p:spPr>
          <a:xfrm>
            <a:off x="5029069" y="2075688"/>
            <a:ext cx="91440" cy="91440"/>
          </a:xfrm>
          <a:prstGeom prst="ellipse">
            <a:avLst/>
          </a:prstGeom>
          <a:solidFill>
            <a:srgbClr val="10B981"/>
          </a:solidFill>
          <a:ln/>
        </p:spPr>
      </p:sp>
      <p:sp>
        <p:nvSpPr>
          <p:cNvPr id="14" name="Text 12"/>
          <p:cNvSpPr/>
          <p:nvPr/>
        </p:nvSpPr>
        <p:spPr>
          <a:xfrm>
            <a:off x="3828201"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CONCLUDED EV</a:t>
            </a:r>
            <a:endParaRPr lang="en-US" sz="800" dirty="0"/>
          </a:p>
        </p:txBody>
      </p:sp>
      <p:sp>
        <p:nvSpPr>
          <p:cNvPr id="15" name="Text 13"/>
          <p:cNvSpPr/>
          <p:nvPr/>
        </p:nvSpPr>
        <p:spPr>
          <a:xfrm>
            <a:off x="3828201"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$170M</a:t>
            </a:r>
            <a:endParaRPr lang="en-US" sz="1600" dirty="0"/>
          </a:p>
        </p:txBody>
      </p:sp>
      <p:sp>
        <p:nvSpPr>
          <p:cNvPr id="16" name="Shape 14"/>
          <p:cNvSpPr/>
          <p:nvPr/>
        </p:nvSpPr>
        <p:spPr>
          <a:xfrm>
            <a:off x="5358253" y="1965960"/>
            <a:ext cx="1475188" cy="1234440"/>
          </a:xfrm>
          <a:prstGeom prst="roundRect">
            <a:avLst>
              <a:gd name="adj" fmla="val 5185"/>
            </a:avLst>
          </a:prstGeom>
          <a:solidFill>
            <a:srgbClr val="F5F7FC"/>
          </a:solidFill>
          <a:ln w="12700">
            <a:solidFill>
              <a:srgbClr val="E1E6F2"/>
            </a:solidFill>
            <a:prstDash val="solid"/>
          </a:ln>
        </p:spPr>
      </p:sp>
      <p:sp>
        <p:nvSpPr>
          <p:cNvPr id="17" name="Shape 15"/>
          <p:cNvSpPr/>
          <p:nvPr/>
        </p:nvSpPr>
        <p:spPr>
          <a:xfrm>
            <a:off x="6632274" y="2075688"/>
            <a:ext cx="91440" cy="91440"/>
          </a:xfrm>
          <a:prstGeom prst="ellipse">
            <a:avLst/>
          </a:prstGeom>
          <a:solidFill>
            <a:srgbClr val="10B981"/>
          </a:solidFill>
          <a:ln/>
        </p:spPr>
      </p:sp>
      <p:sp>
        <p:nvSpPr>
          <p:cNvPr id="18" name="Text 16"/>
          <p:cNvSpPr/>
          <p:nvPr/>
        </p:nvSpPr>
        <p:spPr>
          <a:xfrm>
            <a:off x="5431405"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MC 95% BAND</a:t>
            </a:r>
            <a:endParaRPr lang="en-US" sz="800" dirty="0"/>
          </a:p>
        </p:txBody>
      </p:sp>
      <p:sp>
        <p:nvSpPr>
          <p:cNvPr id="19" name="Text 17"/>
          <p:cNvSpPr/>
          <p:nvPr/>
        </p:nvSpPr>
        <p:spPr>
          <a:xfrm>
            <a:off x="5431405"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±6.2%</a:t>
            </a:r>
            <a:endParaRPr lang="en-US" sz="1600" dirty="0"/>
          </a:p>
        </p:txBody>
      </p:sp>
      <p:sp>
        <p:nvSpPr>
          <p:cNvPr id="20" name="Shape 18"/>
          <p:cNvSpPr/>
          <p:nvPr/>
        </p:nvSpPr>
        <p:spPr>
          <a:xfrm>
            <a:off x="6961458" y="1965960"/>
            <a:ext cx="1475188" cy="1234440"/>
          </a:xfrm>
          <a:prstGeom prst="roundRect">
            <a:avLst>
              <a:gd name="adj" fmla="val 5185"/>
            </a:avLst>
          </a:prstGeom>
          <a:solidFill>
            <a:srgbClr val="F5F7FC"/>
          </a:solidFill>
          <a:ln w="12700">
            <a:solidFill>
              <a:srgbClr val="E1E6F2"/>
            </a:solidFill>
            <a:prstDash val="solid"/>
          </a:ln>
        </p:spPr>
      </p:sp>
      <p:sp>
        <p:nvSpPr>
          <p:cNvPr id="21" name="Shape 19"/>
          <p:cNvSpPr/>
          <p:nvPr/>
        </p:nvSpPr>
        <p:spPr>
          <a:xfrm>
            <a:off x="8235478" y="2075688"/>
            <a:ext cx="91440" cy="91440"/>
          </a:xfrm>
          <a:prstGeom prst="ellipse">
            <a:avLst/>
          </a:prstGeom>
          <a:solidFill>
            <a:srgbClr val="10B981"/>
          </a:solidFill>
          <a:ln/>
        </p:spPr>
      </p:sp>
      <p:sp>
        <p:nvSpPr>
          <p:cNvPr id="22" name="Text 20"/>
          <p:cNvSpPr/>
          <p:nvPr/>
        </p:nvSpPr>
        <p:spPr>
          <a:xfrm>
            <a:off x="7034610"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LBO LEVERAGE</a:t>
            </a:r>
            <a:endParaRPr lang="en-US" sz="800" dirty="0"/>
          </a:p>
        </p:txBody>
      </p:sp>
      <p:sp>
        <p:nvSpPr>
          <p:cNvPr id="23" name="Text 21"/>
          <p:cNvSpPr/>
          <p:nvPr/>
        </p:nvSpPr>
        <p:spPr>
          <a:xfrm>
            <a:off x="7034610"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4.2x</a:t>
            </a:r>
            <a:endParaRPr lang="en-US" sz="1600" dirty="0"/>
          </a:p>
        </p:txBody>
      </p:sp>
      <p:sp>
        <p:nvSpPr>
          <p:cNvPr id="24" name="Shape 22"/>
          <p:cNvSpPr/>
          <p:nvPr/>
        </p:nvSpPr>
        <p:spPr>
          <a:xfrm>
            <a:off x="8564662" y="1965960"/>
            <a:ext cx="1475188" cy="1234440"/>
          </a:xfrm>
          <a:prstGeom prst="roundRect">
            <a:avLst>
              <a:gd name="adj" fmla="val 5185"/>
            </a:avLst>
          </a:prstGeom>
          <a:solidFill>
            <a:srgbClr val="F5F7FC"/>
          </a:solidFill>
          <a:ln w="12700">
            <a:solidFill>
              <a:srgbClr val="E1E6F2"/>
            </a:solidFill>
            <a:prstDash val="solid"/>
          </a:ln>
        </p:spPr>
      </p:sp>
      <p:sp>
        <p:nvSpPr>
          <p:cNvPr id="25" name="Shape 23"/>
          <p:cNvSpPr/>
          <p:nvPr/>
        </p:nvSpPr>
        <p:spPr>
          <a:xfrm>
            <a:off x="9838683" y="2075688"/>
            <a:ext cx="91440" cy="91440"/>
          </a:xfrm>
          <a:prstGeom prst="ellipse">
            <a:avLst/>
          </a:prstGeom>
          <a:solidFill>
            <a:srgbClr val="10B981"/>
          </a:solidFill>
          <a:ln/>
        </p:spPr>
      </p:sp>
      <p:sp>
        <p:nvSpPr>
          <p:cNvPr id="26" name="Text 24"/>
          <p:cNvSpPr/>
          <p:nvPr/>
        </p:nvSpPr>
        <p:spPr>
          <a:xfrm>
            <a:off x="8637814"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SPONSOR IRR</a:t>
            </a:r>
            <a:endParaRPr lang="en-US" sz="800" dirty="0"/>
          </a:p>
        </p:txBody>
      </p:sp>
      <p:sp>
        <p:nvSpPr>
          <p:cNvPr id="27" name="Text 25"/>
          <p:cNvSpPr/>
          <p:nvPr/>
        </p:nvSpPr>
        <p:spPr>
          <a:xfrm>
            <a:off x="8637814"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24.6%</a:t>
            </a:r>
            <a:endParaRPr lang="en-US" sz="1600" dirty="0"/>
          </a:p>
        </p:txBody>
      </p:sp>
      <p:sp>
        <p:nvSpPr>
          <p:cNvPr id="28" name="Shape 26"/>
          <p:cNvSpPr/>
          <p:nvPr/>
        </p:nvSpPr>
        <p:spPr>
          <a:xfrm>
            <a:off x="10167867" y="1965960"/>
            <a:ext cx="1475188" cy="1234440"/>
          </a:xfrm>
          <a:prstGeom prst="roundRect">
            <a:avLst>
              <a:gd name="adj" fmla="val 5185"/>
            </a:avLst>
          </a:prstGeom>
          <a:solidFill>
            <a:srgbClr val="F5F7FC"/>
          </a:solidFill>
          <a:ln w="12700">
            <a:solidFill>
              <a:srgbClr val="E1E6F2"/>
            </a:solidFill>
            <a:prstDash val="solid"/>
          </a:ln>
        </p:spPr>
      </p:sp>
      <p:sp>
        <p:nvSpPr>
          <p:cNvPr id="29" name="Shape 27"/>
          <p:cNvSpPr/>
          <p:nvPr/>
        </p:nvSpPr>
        <p:spPr>
          <a:xfrm>
            <a:off x="11441887" y="2075688"/>
            <a:ext cx="91440" cy="91440"/>
          </a:xfrm>
          <a:prstGeom prst="ellipse">
            <a:avLst/>
          </a:prstGeom>
          <a:solidFill>
            <a:srgbClr val="10B981"/>
          </a:solidFill>
          <a:ln/>
        </p:spPr>
      </p:sp>
      <p:sp>
        <p:nvSpPr>
          <p:cNvPr id="30" name="Text 28"/>
          <p:cNvSpPr/>
          <p:nvPr/>
        </p:nvSpPr>
        <p:spPr>
          <a:xfrm>
            <a:off x="10241019" y="2075688"/>
            <a:ext cx="1328884" cy="411480"/>
          </a:xfrm>
          <a:prstGeom prst="rect">
            <a:avLst/>
          </a:prstGeom>
          <a:noFill/>
          <a:ln/>
        </p:spPr>
        <p:txBody>
          <a:bodyPr wrap="square" rtlCol="0" anchor="t"/>
          <a:lstStyle/>
          <a:p>
            <a:pPr indent="0" marL="0">
              <a:buNone/>
            </a:pPr>
            <a:r>
              <a:rPr lang="en-US" sz="800" b="1" dirty="0">
                <a:solidFill>
                  <a:srgbClr val="5B6B8C"/>
                </a:solidFill>
                <a:latin typeface="Calibri" pitchFamily="34" charset="0"/>
                <a:ea typeface="Calibri" pitchFamily="34" charset="-122"/>
                <a:cs typeface="Calibri" pitchFamily="34" charset="-120"/>
              </a:rPr>
              <a:t>MODEL HEALTH</a:t>
            </a:r>
            <a:endParaRPr lang="en-US" sz="800" dirty="0"/>
          </a:p>
        </p:txBody>
      </p:sp>
      <p:sp>
        <p:nvSpPr>
          <p:cNvPr id="31" name="Text 29"/>
          <p:cNvSpPr/>
          <p:nvPr/>
        </p:nvSpPr>
        <p:spPr>
          <a:xfrm>
            <a:off x="10241019" y="2423160"/>
            <a:ext cx="1328884" cy="548640"/>
          </a:xfrm>
          <a:prstGeom prst="rect">
            <a:avLst/>
          </a:prstGeom>
          <a:noFill/>
          <a:ln/>
        </p:spPr>
        <p:txBody>
          <a:bodyPr wrap="square" rtlCol="0" anchor="t"/>
          <a:lstStyle/>
          <a:p>
            <a:pPr indent="0" marL="0">
              <a:buNone/>
            </a:pPr>
            <a:r>
              <a:rPr lang="en-US" sz="1600" b="1" dirty="0">
                <a:solidFill>
                  <a:srgbClr val="6366F1"/>
                </a:solidFill>
                <a:latin typeface="Cambria" pitchFamily="34" charset="0"/>
                <a:ea typeface="Cambria" pitchFamily="34" charset="-122"/>
                <a:cs typeface="Cambria" pitchFamily="34" charset="-120"/>
              </a:rPr>
              <a:t>92/100</a:t>
            </a:r>
            <a:endParaRPr lang="en-US" sz="1600" dirty="0"/>
          </a:p>
        </p:txBody>
      </p:sp>
      <p:sp>
        <p:nvSpPr>
          <p:cNvPr id="32" name="Shape 30"/>
          <p:cNvSpPr/>
          <p:nvPr/>
        </p:nvSpPr>
        <p:spPr>
          <a:xfrm>
            <a:off x="548640" y="3785616"/>
            <a:ext cx="82296" cy="82296"/>
          </a:xfrm>
          <a:prstGeom prst="ellipse">
            <a:avLst/>
          </a:prstGeom>
          <a:solidFill>
            <a:srgbClr val="6366F1"/>
          </a:solidFill>
          <a:ln/>
        </p:spPr>
      </p:sp>
      <p:sp>
        <p:nvSpPr>
          <p:cNvPr id="33" name="Text 31"/>
          <p:cNvSpPr/>
          <p:nvPr/>
        </p:nvSpPr>
        <p:spPr>
          <a:xfrm>
            <a:off x="804672" y="3657600"/>
            <a:ext cx="10838383" cy="521208"/>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Live KPI bar tracks WACC, cost of equity, concluded EV, Monte Carlo volatility, LBO leverage, sponsor IRR, and model health at a glance</a:t>
            </a:r>
            <a:endParaRPr lang="en-US" sz="1350" dirty="0"/>
          </a:p>
        </p:txBody>
      </p:sp>
      <p:sp>
        <p:nvSpPr>
          <p:cNvPr id="34" name="Shape 32"/>
          <p:cNvSpPr/>
          <p:nvPr/>
        </p:nvSpPr>
        <p:spPr>
          <a:xfrm>
            <a:off x="548640" y="4352544"/>
            <a:ext cx="82296" cy="82296"/>
          </a:xfrm>
          <a:prstGeom prst="ellipse">
            <a:avLst/>
          </a:prstGeom>
          <a:solidFill>
            <a:srgbClr val="6366F1"/>
          </a:solidFill>
          <a:ln/>
        </p:spPr>
      </p:sp>
      <p:sp>
        <p:nvSpPr>
          <p:cNvPr id="35" name="Text 33"/>
          <p:cNvSpPr/>
          <p:nvPr/>
        </p:nvSpPr>
        <p:spPr>
          <a:xfrm>
            <a:off x="804672" y="4224528"/>
            <a:ext cx="10838383" cy="521208"/>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Real-time anomaly feed, filterable by Monte Carlo, LBO, or critical severity</a:t>
            </a:r>
            <a:endParaRPr lang="en-US" sz="1350" dirty="0"/>
          </a:p>
        </p:txBody>
      </p:sp>
      <p:sp>
        <p:nvSpPr>
          <p:cNvPr id="36" name="Shape 34"/>
          <p:cNvSpPr/>
          <p:nvPr/>
        </p:nvSpPr>
        <p:spPr>
          <a:xfrm>
            <a:off x="548640" y="4919472"/>
            <a:ext cx="82296" cy="82296"/>
          </a:xfrm>
          <a:prstGeom prst="ellipse">
            <a:avLst/>
          </a:prstGeom>
          <a:solidFill>
            <a:srgbClr val="6366F1"/>
          </a:solidFill>
          <a:ln/>
        </p:spPr>
      </p:sp>
      <p:sp>
        <p:nvSpPr>
          <p:cNvPr id="37" name="Text 35"/>
          <p:cNvSpPr/>
          <p:nvPr/>
        </p:nvSpPr>
        <p:spPr>
          <a:xfrm>
            <a:off x="804672" y="4791456"/>
            <a:ext cx="10838383" cy="521208"/>
          </a:xfrm>
          <a:prstGeom prst="rect">
            <a:avLst/>
          </a:prstGeom>
          <a:noFill/>
          <a:ln/>
        </p:spPr>
        <p:txBody>
          <a:bodyPr wrap="square" rtlCol="0" anchor="t"/>
          <a:lstStyle/>
          <a:p>
            <a:pPr indent="0" marL="0">
              <a:lnSpc>
                <a:spcPct val="115000"/>
              </a:lnSpc>
              <a:buNone/>
            </a:pPr>
            <a:r>
              <a:rPr lang="en-US" sz="1350" dirty="0">
                <a:solidFill>
                  <a:srgbClr val="5B6B8C"/>
                </a:solidFill>
                <a:latin typeface="Calibri" pitchFamily="34" charset="0"/>
                <a:ea typeface="Calibri" pitchFamily="34" charset="-122"/>
                <a:cs typeface="Calibri" pitchFamily="34" charset="-120"/>
              </a:rPr>
              <a:t>One click jumps from an alert straight to the module that needs attention</a:t>
            </a:r>
            <a:endParaRPr lang="en-US" sz="1350" dirty="0"/>
          </a:p>
        </p:txBody>
      </p:sp>
      <p:sp>
        <p:nvSpPr>
          <p:cNvPr id="38" name="Text 36"/>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17 / 20</a:t>
            </a:r>
            <a:endParaRPr lang="en-US" sz="900" dirty="0"/>
          </a:p>
        </p:txBody>
      </p:sp>
      <p:sp>
        <p:nvSpPr>
          <p:cNvPr id="39" name="Text 37"/>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REPORTING &amp; CASE LIBRARY</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700" b="1" dirty="0">
                <a:solidFill>
                  <a:srgbClr val="10143A"/>
                </a:solidFill>
                <a:latin typeface="Cambria" pitchFamily="34" charset="0"/>
                <a:ea typeface="Cambria" pitchFamily="34" charset="-122"/>
                <a:cs typeface="Cambria" pitchFamily="34" charset="-120"/>
              </a:rPr>
              <a:t>From Live Model to Boardroom Report — Instantly</a:t>
            </a:r>
            <a:endParaRPr lang="en-US" sz="2700" dirty="0"/>
          </a:p>
        </p:txBody>
      </p:sp>
      <p:sp>
        <p:nvSpPr>
          <p:cNvPr id="4" name="Shape 2"/>
          <p:cNvSpPr/>
          <p:nvPr/>
        </p:nvSpPr>
        <p:spPr>
          <a:xfrm>
            <a:off x="548640" y="2103120"/>
            <a:ext cx="1463040" cy="1463040"/>
          </a:xfrm>
          <a:prstGeom prst="ellipse">
            <a:avLst/>
          </a:prstGeom>
          <a:solidFill>
            <a:srgbClr val="6366F1"/>
          </a:solidFill>
          <a:ln/>
        </p:spPr>
      </p:sp>
      <p:pic>
        <p:nvPicPr>
          <p:cNvPr id="5" name="Image 0" descr="preencoded.png">    </p:cNvPr>
          <p:cNvPicPr>
            <a:picLocks noChangeAspect="1"/>
          </p:cNvPicPr>
          <p:nvPr/>
        </p:nvPicPr>
        <p:blipFill>
          <a:blip r:embed="rId1"/>
          <a:stretch>
            <a:fillRect/>
          </a:stretch>
        </p:blipFill>
        <p:spPr>
          <a:xfrm>
            <a:off x="738835" y="2293315"/>
            <a:ext cx="1082650" cy="1082650"/>
          </a:xfrm>
          <a:prstGeom prst="rect">
            <a:avLst/>
          </a:prstGeom>
        </p:spPr>
      </p:pic>
      <p:sp>
        <p:nvSpPr>
          <p:cNvPr id="6" name="Shape 3"/>
          <p:cNvSpPr/>
          <p:nvPr/>
        </p:nvSpPr>
        <p:spPr>
          <a:xfrm>
            <a:off x="2468880" y="2322576"/>
            <a:ext cx="82296" cy="82296"/>
          </a:xfrm>
          <a:prstGeom prst="ellipse">
            <a:avLst/>
          </a:prstGeom>
          <a:solidFill>
            <a:srgbClr val="6366F1"/>
          </a:solidFill>
          <a:ln/>
        </p:spPr>
      </p:sp>
      <p:sp>
        <p:nvSpPr>
          <p:cNvPr id="7" name="Text 4"/>
          <p:cNvSpPr/>
          <p:nvPr/>
        </p:nvSpPr>
        <p:spPr>
          <a:xfrm>
            <a:off x="2724912" y="219456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One-click Word (.docx) export turns the live case into a polished, boardroom-ready report</a:t>
            </a:r>
            <a:endParaRPr lang="en-US" sz="1500" dirty="0"/>
          </a:p>
        </p:txBody>
      </p:sp>
      <p:sp>
        <p:nvSpPr>
          <p:cNvPr id="8" name="Shape 5"/>
          <p:cNvSpPr/>
          <p:nvPr/>
        </p:nvSpPr>
        <p:spPr>
          <a:xfrm>
            <a:off x="2468880" y="3099816"/>
            <a:ext cx="82296" cy="82296"/>
          </a:xfrm>
          <a:prstGeom prst="ellipse">
            <a:avLst/>
          </a:prstGeom>
          <a:solidFill>
            <a:srgbClr val="6366F1"/>
          </a:solidFill>
          <a:ln/>
        </p:spPr>
      </p:sp>
      <p:sp>
        <p:nvSpPr>
          <p:cNvPr id="9" name="Text 6"/>
          <p:cNvSpPr/>
          <p:nvPr/>
        </p:nvSpPr>
        <p:spPr>
          <a:xfrm>
            <a:off x="2724912" y="297180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Case Library stores and retrieves every engagement, so no analysis starts from a blank sheet</a:t>
            </a:r>
            <a:endParaRPr lang="en-US" sz="1500" dirty="0"/>
          </a:p>
        </p:txBody>
      </p:sp>
      <p:sp>
        <p:nvSpPr>
          <p:cNvPr id="10" name="Shape 7"/>
          <p:cNvSpPr/>
          <p:nvPr/>
        </p:nvSpPr>
        <p:spPr>
          <a:xfrm>
            <a:off x="2468880" y="3877056"/>
            <a:ext cx="82296" cy="82296"/>
          </a:xfrm>
          <a:prstGeom prst="ellipse">
            <a:avLst/>
          </a:prstGeom>
          <a:solidFill>
            <a:srgbClr val="6366F1"/>
          </a:solidFill>
          <a:ln/>
        </p:spPr>
      </p:sp>
      <p:sp>
        <p:nvSpPr>
          <p:cNvPr id="11" name="Text 8"/>
          <p:cNvSpPr/>
          <p:nvPr/>
        </p:nvSpPr>
        <p:spPr>
          <a:xfrm>
            <a:off x="2724912" y="3749040"/>
            <a:ext cx="8918143" cy="731520"/>
          </a:xfrm>
          <a:prstGeom prst="rect">
            <a:avLst/>
          </a:prstGeom>
          <a:noFill/>
          <a:ln/>
        </p:spPr>
        <p:txBody>
          <a:bodyPr wrap="square" rtlCol="0" anchor="t"/>
          <a:lstStyle/>
          <a:p>
            <a:pPr indent="0" marL="0">
              <a:lnSpc>
                <a:spcPct val="115000"/>
              </a:lnSpc>
              <a:buNone/>
            </a:pPr>
            <a:r>
              <a:rPr lang="en-US" sz="1500" dirty="0">
                <a:solidFill>
                  <a:srgbClr val="5B6B8C"/>
                </a:solidFill>
                <a:latin typeface="Calibri" pitchFamily="34" charset="0"/>
                <a:ea typeface="Calibri" pitchFamily="34" charset="-122"/>
                <a:cs typeface="Calibri" pitchFamily="34" charset="-120"/>
              </a:rPr>
              <a:t>Every export reflects the exact assumptions and AI-audited state of the model at that moment</a:t>
            </a:r>
            <a:endParaRPr lang="en-US" sz="1500" dirty="0"/>
          </a:p>
        </p:txBody>
      </p:sp>
      <p:sp>
        <p:nvSpPr>
          <p:cNvPr id="12" name="Text 9"/>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18 / 20</a:t>
            </a:r>
            <a:endParaRPr lang="en-US" sz="900" dirty="0"/>
          </a:p>
        </p:txBody>
      </p:sp>
      <p:sp>
        <p:nvSpPr>
          <p:cNvPr id="13" name="Text 10"/>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0143A"/>
        </a:solidFill>
      </p:bgPr>
    </p:bg>
    <p:spTree>
      <p:nvGrpSpPr>
        <p:cNvPr id="1" name=""/>
        <p:cNvGrpSpPr/>
        <p:nvPr/>
      </p:nvGrpSpPr>
      <p:grpSpPr>
        <a:xfrm>
          <a:off x="0" y="0"/>
          <a:ext cx="0" cy="0"/>
          <a:chOff x="0" y="0"/>
          <a:chExt cx="0" cy="0"/>
        </a:xfrm>
      </p:grpSpPr>
      <p:sp>
        <p:nvSpPr>
          <p:cNvPr id="2" name="Shape 0"/>
          <p:cNvSpPr/>
          <p:nvPr/>
        </p:nvSpPr>
        <p:spPr>
          <a:xfrm>
            <a:off x="-2377440" y="-2377440"/>
            <a:ext cx="5120640" cy="5120640"/>
          </a:xfrm>
          <a:prstGeom prst="ellipse">
            <a:avLst/>
          </a:prstGeom>
          <a:solidFill>
            <a:srgbClr val="1B2158"/>
          </a:solidFill>
          <a:ln/>
        </p:spPr>
      </p:sp>
      <p:sp>
        <p:nvSpPr>
          <p:cNvPr id="3" name="Text 1"/>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10B981"/>
                </a:solidFill>
                <a:latin typeface="Calibri" pitchFamily="34" charset="0"/>
                <a:ea typeface="Calibri" pitchFamily="34" charset="-122"/>
                <a:cs typeface="Calibri" pitchFamily="34" charset="-120"/>
              </a:rPr>
              <a:t>WHY VALUEMASTER PRO</a:t>
            </a:r>
            <a:endParaRPr lang="en-US" sz="1200" dirty="0"/>
          </a:p>
        </p:txBody>
      </p:sp>
      <p:sp>
        <p:nvSpPr>
          <p:cNvPr id="4" name="Text 2"/>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FFFFFF"/>
                </a:solidFill>
                <a:latin typeface="Cambria" pitchFamily="34" charset="0"/>
                <a:ea typeface="Cambria" pitchFamily="34" charset="-122"/>
                <a:cs typeface="Cambria" pitchFamily="34" charset="-120"/>
              </a:rPr>
              <a:t>Built for Deal Teams Who Can’t Afford to Be Wrong</a:t>
            </a:r>
            <a:endParaRPr lang="en-US" sz="2800" dirty="0"/>
          </a:p>
        </p:txBody>
      </p:sp>
      <p:sp>
        <p:nvSpPr>
          <p:cNvPr id="5" name="Shape 3"/>
          <p:cNvSpPr/>
          <p:nvPr/>
        </p:nvSpPr>
        <p:spPr>
          <a:xfrm>
            <a:off x="548640" y="2148840"/>
            <a:ext cx="5364328" cy="1737360"/>
          </a:xfrm>
          <a:prstGeom prst="roundRect">
            <a:avLst>
              <a:gd name="adj" fmla="val 5263"/>
            </a:avLst>
          </a:prstGeom>
          <a:solidFill>
            <a:srgbClr val="1B2158"/>
          </a:solidFill>
          <a:ln/>
        </p:spPr>
      </p:sp>
      <p:sp>
        <p:nvSpPr>
          <p:cNvPr id="6" name="Text 4"/>
          <p:cNvSpPr/>
          <p:nvPr/>
        </p:nvSpPr>
        <p:spPr>
          <a:xfrm>
            <a:off x="822960" y="2331720"/>
            <a:ext cx="4815688" cy="685800"/>
          </a:xfrm>
          <a:prstGeom prst="rect">
            <a:avLst/>
          </a:prstGeom>
          <a:noFill/>
          <a:ln/>
        </p:spPr>
        <p:txBody>
          <a:bodyPr wrap="square" rtlCol="0" anchor="ctr"/>
          <a:lstStyle/>
          <a:p>
            <a:pPr indent="0" marL="0">
              <a:buNone/>
            </a:pPr>
            <a:r>
              <a:rPr lang="en-US" sz="3000" b="1" dirty="0">
                <a:solidFill>
                  <a:srgbClr val="10B981"/>
                </a:solidFill>
                <a:latin typeface="Cambria" pitchFamily="34" charset="0"/>
                <a:ea typeface="Cambria" pitchFamily="34" charset="-122"/>
                <a:cs typeface="Cambria" pitchFamily="34" charset="-120"/>
              </a:rPr>
              <a:t>13</a:t>
            </a:r>
            <a:endParaRPr lang="en-US" sz="3000" dirty="0"/>
          </a:p>
        </p:txBody>
      </p:sp>
      <p:sp>
        <p:nvSpPr>
          <p:cNvPr id="7" name="Text 5"/>
          <p:cNvSpPr/>
          <p:nvPr/>
        </p:nvSpPr>
        <p:spPr>
          <a:xfrm>
            <a:off x="822960" y="3017520"/>
            <a:ext cx="4815688" cy="777240"/>
          </a:xfrm>
          <a:prstGeom prst="rect">
            <a:avLst/>
          </a:prstGeom>
          <a:noFill/>
          <a:ln/>
        </p:spPr>
        <p:txBody>
          <a:bodyPr wrap="square" rtlCol="0" anchor="t"/>
          <a:lstStyle/>
          <a:p>
            <a:pPr indent="0" marL="0">
              <a:lnSpc>
                <a:spcPct val="115000"/>
              </a:lnSpc>
              <a:buNone/>
            </a:pPr>
            <a:r>
              <a:rPr lang="en-US" sz="1300" dirty="0">
                <a:solidFill>
                  <a:srgbClr val="CBD9F5"/>
                </a:solidFill>
                <a:latin typeface="Calibri" pitchFamily="34" charset="0"/>
                <a:ea typeface="Calibri" pitchFamily="34" charset="-122"/>
                <a:cs typeface="Calibri" pitchFamily="34" charset="-120"/>
              </a:rPr>
              <a:t>modules, 1 live case file</a:t>
            </a:r>
            <a:endParaRPr lang="en-US" sz="1300" dirty="0"/>
          </a:p>
        </p:txBody>
      </p:sp>
      <p:sp>
        <p:nvSpPr>
          <p:cNvPr id="8" name="Shape 6"/>
          <p:cNvSpPr/>
          <p:nvPr/>
        </p:nvSpPr>
        <p:spPr>
          <a:xfrm>
            <a:off x="6278728" y="2148840"/>
            <a:ext cx="5364328" cy="1737360"/>
          </a:xfrm>
          <a:prstGeom prst="roundRect">
            <a:avLst>
              <a:gd name="adj" fmla="val 5263"/>
            </a:avLst>
          </a:prstGeom>
          <a:solidFill>
            <a:srgbClr val="1B2158"/>
          </a:solidFill>
          <a:ln/>
        </p:spPr>
      </p:sp>
      <p:sp>
        <p:nvSpPr>
          <p:cNvPr id="9" name="Text 7"/>
          <p:cNvSpPr/>
          <p:nvPr/>
        </p:nvSpPr>
        <p:spPr>
          <a:xfrm>
            <a:off x="6553048" y="2331720"/>
            <a:ext cx="4815688" cy="685800"/>
          </a:xfrm>
          <a:prstGeom prst="rect">
            <a:avLst/>
          </a:prstGeom>
          <a:noFill/>
          <a:ln/>
        </p:spPr>
        <p:txBody>
          <a:bodyPr wrap="square" rtlCol="0" anchor="ctr"/>
          <a:lstStyle/>
          <a:p>
            <a:pPr indent="0" marL="0">
              <a:buNone/>
            </a:pPr>
            <a:r>
              <a:rPr lang="en-US" sz="3000" b="1" dirty="0">
                <a:solidFill>
                  <a:srgbClr val="10B981"/>
                </a:solidFill>
                <a:latin typeface="Cambria" pitchFamily="34" charset="0"/>
                <a:ea typeface="Cambria" pitchFamily="34" charset="-122"/>
                <a:cs typeface="Cambria" pitchFamily="34" charset="-120"/>
              </a:rPr>
              <a:t>4</a:t>
            </a:r>
            <a:endParaRPr lang="en-US" sz="3000" dirty="0"/>
          </a:p>
        </p:txBody>
      </p:sp>
      <p:sp>
        <p:nvSpPr>
          <p:cNvPr id="10" name="Text 8"/>
          <p:cNvSpPr/>
          <p:nvPr/>
        </p:nvSpPr>
        <p:spPr>
          <a:xfrm>
            <a:off x="6553048" y="3017520"/>
            <a:ext cx="4815688" cy="777240"/>
          </a:xfrm>
          <a:prstGeom prst="rect">
            <a:avLst/>
          </a:prstGeom>
          <a:noFill/>
          <a:ln/>
        </p:spPr>
        <p:txBody>
          <a:bodyPr wrap="square" rtlCol="0" anchor="t"/>
          <a:lstStyle/>
          <a:p>
            <a:pPr indent="0" marL="0">
              <a:lnSpc>
                <a:spcPct val="115000"/>
              </a:lnSpc>
              <a:buNone/>
            </a:pPr>
            <a:r>
              <a:rPr lang="en-US" sz="1300" dirty="0">
                <a:solidFill>
                  <a:srgbClr val="CBD9F5"/>
                </a:solidFill>
                <a:latin typeface="Calibri" pitchFamily="34" charset="0"/>
                <a:ea typeface="Calibri" pitchFamily="34" charset="-122"/>
                <a:cs typeface="Calibri" pitchFamily="34" charset="-120"/>
              </a:rPr>
              <a:t>risk categories monitored in real time: WACC, DCF, Monte Carlo &amp; LBO</a:t>
            </a:r>
            <a:endParaRPr lang="en-US" sz="1300" dirty="0"/>
          </a:p>
        </p:txBody>
      </p:sp>
      <p:sp>
        <p:nvSpPr>
          <p:cNvPr id="11" name="Shape 9"/>
          <p:cNvSpPr/>
          <p:nvPr/>
        </p:nvSpPr>
        <p:spPr>
          <a:xfrm>
            <a:off x="548640" y="4142232"/>
            <a:ext cx="5364328" cy="1737360"/>
          </a:xfrm>
          <a:prstGeom prst="roundRect">
            <a:avLst>
              <a:gd name="adj" fmla="val 5263"/>
            </a:avLst>
          </a:prstGeom>
          <a:solidFill>
            <a:srgbClr val="1B2158"/>
          </a:solidFill>
          <a:ln/>
        </p:spPr>
      </p:sp>
      <p:sp>
        <p:nvSpPr>
          <p:cNvPr id="12" name="Text 10"/>
          <p:cNvSpPr/>
          <p:nvPr/>
        </p:nvSpPr>
        <p:spPr>
          <a:xfrm>
            <a:off x="822960" y="4325112"/>
            <a:ext cx="4815688" cy="685800"/>
          </a:xfrm>
          <a:prstGeom prst="rect">
            <a:avLst/>
          </a:prstGeom>
          <a:noFill/>
          <a:ln/>
        </p:spPr>
        <p:txBody>
          <a:bodyPr wrap="square" rtlCol="0" anchor="ctr"/>
          <a:lstStyle/>
          <a:p>
            <a:pPr indent="0" marL="0">
              <a:buNone/>
            </a:pPr>
            <a:r>
              <a:rPr lang="en-US" sz="3000" b="1" dirty="0">
                <a:solidFill>
                  <a:srgbClr val="10B981"/>
                </a:solidFill>
                <a:latin typeface="Cambria" pitchFamily="34" charset="0"/>
                <a:ea typeface="Cambria" pitchFamily="34" charset="-122"/>
                <a:cs typeface="Cambria" pitchFamily="34" charset="-120"/>
              </a:rPr>
              <a:t>AI</a:t>
            </a:r>
            <a:endParaRPr lang="en-US" sz="3000" dirty="0"/>
          </a:p>
        </p:txBody>
      </p:sp>
      <p:sp>
        <p:nvSpPr>
          <p:cNvPr id="13" name="Text 11"/>
          <p:cNvSpPr/>
          <p:nvPr/>
        </p:nvSpPr>
        <p:spPr>
          <a:xfrm>
            <a:off x="822960" y="5010912"/>
            <a:ext cx="4815688" cy="777240"/>
          </a:xfrm>
          <a:prstGeom prst="rect">
            <a:avLst/>
          </a:prstGeom>
          <a:noFill/>
          <a:ln/>
        </p:spPr>
        <p:txBody>
          <a:bodyPr wrap="square" rtlCol="0" anchor="t"/>
          <a:lstStyle/>
          <a:p>
            <a:pPr indent="0" marL="0">
              <a:lnSpc>
                <a:spcPct val="115000"/>
              </a:lnSpc>
              <a:buNone/>
            </a:pPr>
            <a:r>
              <a:rPr lang="en-US" sz="1300" dirty="0">
                <a:solidFill>
                  <a:srgbClr val="CBD9F5"/>
                </a:solidFill>
                <a:latin typeface="Calibri" pitchFamily="34" charset="0"/>
                <a:ea typeface="Calibri" pitchFamily="34" charset="-122"/>
                <a:cs typeface="Calibri" pitchFamily="34" charset="-120"/>
              </a:rPr>
              <a:t>copilot + AI audit engine, grounded in Google Gemini</a:t>
            </a:r>
            <a:endParaRPr lang="en-US" sz="1300" dirty="0"/>
          </a:p>
        </p:txBody>
      </p:sp>
      <p:sp>
        <p:nvSpPr>
          <p:cNvPr id="14" name="Shape 12"/>
          <p:cNvSpPr/>
          <p:nvPr/>
        </p:nvSpPr>
        <p:spPr>
          <a:xfrm>
            <a:off x="6278728" y="4142232"/>
            <a:ext cx="5364328" cy="1737360"/>
          </a:xfrm>
          <a:prstGeom prst="roundRect">
            <a:avLst>
              <a:gd name="adj" fmla="val 5263"/>
            </a:avLst>
          </a:prstGeom>
          <a:solidFill>
            <a:srgbClr val="1B2158"/>
          </a:solidFill>
          <a:ln/>
        </p:spPr>
      </p:sp>
      <p:sp>
        <p:nvSpPr>
          <p:cNvPr id="15" name="Text 13"/>
          <p:cNvSpPr/>
          <p:nvPr/>
        </p:nvSpPr>
        <p:spPr>
          <a:xfrm>
            <a:off x="6553048" y="4325112"/>
            <a:ext cx="4815688" cy="685800"/>
          </a:xfrm>
          <a:prstGeom prst="rect">
            <a:avLst/>
          </a:prstGeom>
          <a:noFill/>
          <a:ln/>
        </p:spPr>
        <p:txBody>
          <a:bodyPr wrap="square" rtlCol="0" anchor="ctr"/>
          <a:lstStyle/>
          <a:p>
            <a:pPr indent="0" marL="0">
              <a:buNone/>
            </a:pPr>
            <a:r>
              <a:rPr lang="en-US" sz="3000" b="1" dirty="0">
                <a:solidFill>
                  <a:srgbClr val="10B981"/>
                </a:solidFill>
                <a:latin typeface="Cambria" pitchFamily="34" charset="0"/>
                <a:ea typeface="Cambria" pitchFamily="34" charset="-122"/>
                <a:cs typeface="Cambria" pitchFamily="34" charset="-120"/>
              </a:rPr>
              <a:t>1-CLICK</a:t>
            </a:r>
            <a:endParaRPr lang="en-US" sz="3000" dirty="0"/>
          </a:p>
        </p:txBody>
      </p:sp>
      <p:sp>
        <p:nvSpPr>
          <p:cNvPr id="16" name="Text 14"/>
          <p:cNvSpPr/>
          <p:nvPr/>
        </p:nvSpPr>
        <p:spPr>
          <a:xfrm>
            <a:off x="6553048" y="5010912"/>
            <a:ext cx="4815688" cy="777240"/>
          </a:xfrm>
          <a:prstGeom prst="rect">
            <a:avLst/>
          </a:prstGeom>
          <a:noFill/>
          <a:ln/>
        </p:spPr>
        <p:txBody>
          <a:bodyPr wrap="square" rtlCol="0" anchor="t"/>
          <a:lstStyle/>
          <a:p>
            <a:pPr indent="0" marL="0">
              <a:lnSpc>
                <a:spcPct val="115000"/>
              </a:lnSpc>
              <a:buNone/>
            </a:pPr>
            <a:r>
              <a:rPr lang="en-US" sz="1300" dirty="0">
                <a:solidFill>
                  <a:srgbClr val="CBD9F5"/>
                </a:solidFill>
                <a:latin typeface="Calibri" pitchFamily="34" charset="0"/>
                <a:ea typeface="Calibri" pitchFamily="34" charset="-122"/>
                <a:cs typeface="Calibri" pitchFamily="34" charset="-120"/>
              </a:rPr>
              <a:t>from live model to boardroom Word report</a:t>
            </a:r>
            <a:endParaRPr lang="en-US" sz="1300" dirty="0"/>
          </a:p>
        </p:txBody>
      </p:sp>
      <p:sp>
        <p:nvSpPr>
          <p:cNvPr id="17" name="Text 15"/>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19 / 20</a:t>
            </a:r>
            <a:endParaRPr lang="en-US" sz="900" dirty="0"/>
          </a:p>
        </p:txBody>
      </p:sp>
      <p:sp>
        <p:nvSpPr>
          <p:cNvPr id="18" name="Text 16"/>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THE PROBLEM</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3000" b="1" dirty="0">
                <a:solidFill>
                  <a:srgbClr val="10143A"/>
                </a:solidFill>
                <a:latin typeface="Cambria" pitchFamily="34" charset="0"/>
                <a:ea typeface="Cambria" pitchFamily="34" charset="-122"/>
                <a:cs typeface="Cambria" pitchFamily="34" charset="-120"/>
              </a:rPr>
              <a:t>Valuation Still Runs on Fragile Spreadsheets</a:t>
            </a:r>
            <a:endParaRPr lang="en-US" sz="3000" dirty="0"/>
          </a:p>
        </p:txBody>
      </p:sp>
      <p:sp>
        <p:nvSpPr>
          <p:cNvPr id="4" name="Shape 2"/>
          <p:cNvSpPr/>
          <p:nvPr/>
        </p:nvSpPr>
        <p:spPr>
          <a:xfrm>
            <a:off x="548640" y="1965960"/>
            <a:ext cx="5387188" cy="1783080"/>
          </a:xfrm>
          <a:prstGeom prst="roundRect">
            <a:avLst>
              <a:gd name="adj" fmla="val 4103"/>
            </a:avLst>
          </a:prstGeom>
          <a:solidFill>
            <a:srgbClr val="F5F7FC"/>
          </a:solidFill>
          <a:ln w="12700">
            <a:solidFill>
              <a:srgbClr val="E1E6F2"/>
            </a:solidFill>
            <a:prstDash val="solid"/>
          </a:ln>
        </p:spPr>
      </p:sp>
      <p:sp>
        <p:nvSpPr>
          <p:cNvPr id="5" name="Shape 3"/>
          <p:cNvSpPr/>
          <p:nvPr/>
        </p:nvSpPr>
        <p:spPr>
          <a:xfrm>
            <a:off x="822960" y="2240280"/>
            <a:ext cx="658368" cy="658368"/>
          </a:xfrm>
          <a:prstGeom prst="ellipse">
            <a:avLst/>
          </a:prstGeom>
          <a:solidFill>
            <a:srgbClr val="2B2F4A"/>
          </a:solidFill>
          <a:ln/>
        </p:spPr>
      </p:sp>
      <p:pic>
        <p:nvPicPr>
          <p:cNvPr id="6" name="Image 0" descr="preencoded.png">    </p:cNvPr>
          <p:cNvPicPr>
            <a:picLocks noChangeAspect="1"/>
          </p:cNvPicPr>
          <p:nvPr/>
        </p:nvPicPr>
        <p:blipFill>
          <a:blip r:embed="rId1"/>
          <a:stretch>
            <a:fillRect/>
          </a:stretch>
        </p:blipFill>
        <p:spPr>
          <a:xfrm>
            <a:off x="908548" y="2325868"/>
            <a:ext cx="487192" cy="487192"/>
          </a:xfrm>
          <a:prstGeom prst="rect">
            <a:avLst/>
          </a:prstGeom>
        </p:spPr>
      </p:pic>
      <p:sp>
        <p:nvSpPr>
          <p:cNvPr id="7" name="Text 4"/>
          <p:cNvSpPr/>
          <p:nvPr/>
        </p:nvSpPr>
        <p:spPr>
          <a:xfrm>
            <a:off x="1645920" y="2221992"/>
            <a:ext cx="4015588" cy="365760"/>
          </a:xfrm>
          <a:prstGeom prst="rect">
            <a:avLst/>
          </a:prstGeom>
          <a:noFill/>
          <a:ln/>
        </p:spPr>
        <p:txBody>
          <a:bodyPr wrap="square" rtlCol="0" anchor="ctr"/>
          <a:lstStyle/>
          <a:p>
            <a:pPr indent="0" marL="0">
              <a:buNone/>
            </a:pPr>
            <a:r>
              <a:rPr lang="en-US" sz="1700" b="1" dirty="0">
                <a:solidFill>
                  <a:srgbClr val="10143A"/>
                </a:solidFill>
                <a:latin typeface="Cambria" pitchFamily="34" charset="0"/>
                <a:ea typeface="Cambria" pitchFamily="34" charset="-122"/>
                <a:cs typeface="Cambria" pitchFamily="34" charset="-120"/>
              </a:rPr>
              <a:t>Scattered models</a:t>
            </a:r>
            <a:endParaRPr lang="en-US" sz="1700" dirty="0"/>
          </a:p>
        </p:txBody>
      </p:sp>
      <p:sp>
        <p:nvSpPr>
          <p:cNvPr id="8" name="Text 5"/>
          <p:cNvSpPr/>
          <p:nvPr/>
        </p:nvSpPr>
        <p:spPr>
          <a:xfrm>
            <a:off x="1645920" y="2587752"/>
            <a:ext cx="4015588" cy="1051560"/>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A dozen disconnected tabs and files, each with its own version of the truth.</a:t>
            </a:r>
            <a:endParaRPr lang="en-US" sz="1300" dirty="0"/>
          </a:p>
        </p:txBody>
      </p:sp>
      <p:sp>
        <p:nvSpPr>
          <p:cNvPr id="9" name="Shape 6"/>
          <p:cNvSpPr/>
          <p:nvPr/>
        </p:nvSpPr>
        <p:spPr>
          <a:xfrm>
            <a:off x="6255868" y="1965960"/>
            <a:ext cx="5387188" cy="1783080"/>
          </a:xfrm>
          <a:prstGeom prst="roundRect">
            <a:avLst>
              <a:gd name="adj" fmla="val 4103"/>
            </a:avLst>
          </a:prstGeom>
          <a:solidFill>
            <a:srgbClr val="F5F7FC"/>
          </a:solidFill>
          <a:ln w="12700">
            <a:solidFill>
              <a:srgbClr val="E1E6F2"/>
            </a:solidFill>
            <a:prstDash val="solid"/>
          </a:ln>
        </p:spPr>
      </p:sp>
      <p:sp>
        <p:nvSpPr>
          <p:cNvPr id="10" name="Shape 7"/>
          <p:cNvSpPr/>
          <p:nvPr/>
        </p:nvSpPr>
        <p:spPr>
          <a:xfrm>
            <a:off x="6530188" y="2240280"/>
            <a:ext cx="658368" cy="658368"/>
          </a:xfrm>
          <a:prstGeom prst="ellipse">
            <a:avLst/>
          </a:prstGeom>
          <a:solidFill>
            <a:srgbClr val="2B2F4A"/>
          </a:solidFill>
          <a:ln/>
        </p:spPr>
      </p:sp>
      <p:pic>
        <p:nvPicPr>
          <p:cNvPr id="11" name="Image 1" descr="preencoded.png">    </p:cNvPr>
          <p:cNvPicPr>
            <a:picLocks noChangeAspect="1"/>
          </p:cNvPicPr>
          <p:nvPr/>
        </p:nvPicPr>
        <p:blipFill>
          <a:blip r:embed="rId2"/>
          <a:stretch>
            <a:fillRect/>
          </a:stretch>
        </p:blipFill>
        <p:spPr>
          <a:xfrm>
            <a:off x="6615775" y="2325868"/>
            <a:ext cx="487192" cy="487192"/>
          </a:xfrm>
          <a:prstGeom prst="rect">
            <a:avLst/>
          </a:prstGeom>
        </p:spPr>
      </p:pic>
      <p:sp>
        <p:nvSpPr>
          <p:cNvPr id="12" name="Text 8"/>
          <p:cNvSpPr/>
          <p:nvPr/>
        </p:nvSpPr>
        <p:spPr>
          <a:xfrm>
            <a:off x="7353148" y="2221992"/>
            <a:ext cx="4015588" cy="365760"/>
          </a:xfrm>
          <a:prstGeom prst="rect">
            <a:avLst/>
          </a:prstGeom>
          <a:noFill/>
          <a:ln/>
        </p:spPr>
        <p:txBody>
          <a:bodyPr wrap="square" rtlCol="0" anchor="ctr"/>
          <a:lstStyle/>
          <a:p>
            <a:pPr indent="0" marL="0">
              <a:buNone/>
            </a:pPr>
            <a:r>
              <a:rPr lang="en-US" sz="1700" b="1" dirty="0">
                <a:solidFill>
                  <a:srgbClr val="10143A"/>
                </a:solidFill>
                <a:latin typeface="Cambria" pitchFamily="34" charset="0"/>
                <a:ea typeface="Cambria" pitchFamily="34" charset="-122"/>
                <a:cs typeface="Cambria" pitchFamily="34" charset="-120"/>
              </a:rPr>
              <a:t>No live checks</a:t>
            </a:r>
            <a:endParaRPr lang="en-US" sz="1700" dirty="0"/>
          </a:p>
        </p:txBody>
      </p:sp>
      <p:sp>
        <p:nvSpPr>
          <p:cNvPr id="13" name="Text 9"/>
          <p:cNvSpPr/>
          <p:nvPr/>
        </p:nvSpPr>
        <p:spPr>
          <a:xfrm>
            <a:off x="7353148" y="2587752"/>
            <a:ext cx="4015588" cy="1051560"/>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A broken WACC or an over-levered LBO can ship straight into the board deck.</a:t>
            </a:r>
            <a:endParaRPr lang="en-US" sz="1300" dirty="0"/>
          </a:p>
        </p:txBody>
      </p:sp>
      <p:sp>
        <p:nvSpPr>
          <p:cNvPr id="14" name="Shape 10"/>
          <p:cNvSpPr/>
          <p:nvPr/>
        </p:nvSpPr>
        <p:spPr>
          <a:xfrm>
            <a:off x="548640" y="4069080"/>
            <a:ext cx="5387188" cy="1783080"/>
          </a:xfrm>
          <a:prstGeom prst="roundRect">
            <a:avLst>
              <a:gd name="adj" fmla="val 4103"/>
            </a:avLst>
          </a:prstGeom>
          <a:solidFill>
            <a:srgbClr val="F5F7FC"/>
          </a:solidFill>
          <a:ln w="12700">
            <a:solidFill>
              <a:srgbClr val="E1E6F2"/>
            </a:solidFill>
            <a:prstDash val="solid"/>
          </a:ln>
        </p:spPr>
      </p:sp>
      <p:sp>
        <p:nvSpPr>
          <p:cNvPr id="15" name="Shape 11"/>
          <p:cNvSpPr/>
          <p:nvPr/>
        </p:nvSpPr>
        <p:spPr>
          <a:xfrm>
            <a:off x="822960" y="4343400"/>
            <a:ext cx="658368" cy="658368"/>
          </a:xfrm>
          <a:prstGeom prst="ellipse">
            <a:avLst/>
          </a:prstGeom>
          <a:solidFill>
            <a:srgbClr val="2B2F4A"/>
          </a:solidFill>
          <a:ln/>
        </p:spPr>
      </p:sp>
      <p:pic>
        <p:nvPicPr>
          <p:cNvPr id="16" name="Image 2" descr="preencoded.png">    </p:cNvPr>
          <p:cNvPicPr>
            <a:picLocks noChangeAspect="1"/>
          </p:cNvPicPr>
          <p:nvPr/>
        </p:nvPicPr>
        <p:blipFill>
          <a:blip r:embed="rId3"/>
          <a:stretch>
            <a:fillRect/>
          </a:stretch>
        </p:blipFill>
        <p:spPr>
          <a:xfrm>
            <a:off x="908548" y="4428988"/>
            <a:ext cx="487192" cy="487192"/>
          </a:xfrm>
          <a:prstGeom prst="rect">
            <a:avLst/>
          </a:prstGeom>
        </p:spPr>
      </p:pic>
      <p:sp>
        <p:nvSpPr>
          <p:cNvPr id="17" name="Text 12"/>
          <p:cNvSpPr/>
          <p:nvPr/>
        </p:nvSpPr>
        <p:spPr>
          <a:xfrm>
            <a:off x="1645920" y="4325112"/>
            <a:ext cx="4015588" cy="365760"/>
          </a:xfrm>
          <a:prstGeom prst="rect">
            <a:avLst/>
          </a:prstGeom>
          <a:noFill/>
          <a:ln/>
        </p:spPr>
        <p:txBody>
          <a:bodyPr wrap="square" rtlCol="0" anchor="ctr"/>
          <a:lstStyle/>
          <a:p>
            <a:pPr indent="0" marL="0">
              <a:buNone/>
            </a:pPr>
            <a:r>
              <a:rPr lang="en-US" sz="1700" b="1" dirty="0">
                <a:solidFill>
                  <a:srgbClr val="10143A"/>
                </a:solidFill>
                <a:latin typeface="Cambria" pitchFamily="34" charset="0"/>
                <a:ea typeface="Cambria" pitchFamily="34" charset="-122"/>
                <a:cs typeface="Cambria" pitchFamily="34" charset="-120"/>
              </a:rPr>
              <a:t>Days of rework</a:t>
            </a:r>
            <a:endParaRPr lang="en-US" sz="1700" dirty="0"/>
          </a:p>
        </p:txBody>
      </p:sp>
      <p:sp>
        <p:nvSpPr>
          <p:cNvPr id="18" name="Text 13"/>
          <p:cNvSpPr/>
          <p:nvPr/>
        </p:nvSpPr>
        <p:spPr>
          <a:xfrm>
            <a:off x="1645920" y="4690872"/>
            <a:ext cx="4015588" cy="1051560"/>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Building DCF, Monte Carlo, comps, and LBO views for one deal takes days.</a:t>
            </a:r>
            <a:endParaRPr lang="en-US" sz="1300" dirty="0"/>
          </a:p>
        </p:txBody>
      </p:sp>
      <p:sp>
        <p:nvSpPr>
          <p:cNvPr id="19" name="Shape 14"/>
          <p:cNvSpPr/>
          <p:nvPr/>
        </p:nvSpPr>
        <p:spPr>
          <a:xfrm>
            <a:off x="6255868" y="4069080"/>
            <a:ext cx="5387188" cy="1783080"/>
          </a:xfrm>
          <a:prstGeom prst="roundRect">
            <a:avLst>
              <a:gd name="adj" fmla="val 4103"/>
            </a:avLst>
          </a:prstGeom>
          <a:solidFill>
            <a:srgbClr val="F5F7FC"/>
          </a:solidFill>
          <a:ln w="12700">
            <a:solidFill>
              <a:srgbClr val="E1E6F2"/>
            </a:solidFill>
            <a:prstDash val="solid"/>
          </a:ln>
        </p:spPr>
      </p:sp>
      <p:sp>
        <p:nvSpPr>
          <p:cNvPr id="20" name="Shape 15"/>
          <p:cNvSpPr/>
          <p:nvPr/>
        </p:nvSpPr>
        <p:spPr>
          <a:xfrm>
            <a:off x="6530188" y="4343400"/>
            <a:ext cx="658368" cy="658368"/>
          </a:xfrm>
          <a:prstGeom prst="ellipse">
            <a:avLst/>
          </a:prstGeom>
          <a:solidFill>
            <a:srgbClr val="2B2F4A"/>
          </a:solidFill>
          <a:ln/>
        </p:spPr>
      </p:sp>
      <p:pic>
        <p:nvPicPr>
          <p:cNvPr id="21" name="Image 3" descr="preencoded.png">    </p:cNvPr>
          <p:cNvPicPr>
            <a:picLocks noChangeAspect="1"/>
          </p:cNvPicPr>
          <p:nvPr/>
        </p:nvPicPr>
        <p:blipFill>
          <a:blip r:embed="rId4"/>
          <a:stretch>
            <a:fillRect/>
          </a:stretch>
        </p:blipFill>
        <p:spPr>
          <a:xfrm>
            <a:off x="6615775" y="4428988"/>
            <a:ext cx="487192" cy="487192"/>
          </a:xfrm>
          <a:prstGeom prst="rect">
            <a:avLst/>
          </a:prstGeom>
        </p:spPr>
      </p:pic>
      <p:sp>
        <p:nvSpPr>
          <p:cNvPr id="22" name="Text 16"/>
          <p:cNvSpPr/>
          <p:nvPr/>
        </p:nvSpPr>
        <p:spPr>
          <a:xfrm>
            <a:off x="7353148" y="4325112"/>
            <a:ext cx="4015588" cy="365760"/>
          </a:xfrm>
          <a:prstGeom prst="rect">
            <a:avLst/>
          </a:prstGeom>
          <a:noFill/>
          <a:ln/>
        </p:spPr>
        <p:txBody>
          <a:bodyPr wrap="square" rtlCol="0" anchor="ctr"/>
          <a:lstStyle/>
          <a:p>
            <a:pPr indent="0" marL="0">
              <a:buNone/>
            </a:pPr>
            <a:r>
              <a:rPr lang="en-US" sz="1700" b="1" dirty="0">
                <a:solidFill>
                  <a:srgbClr val="10143A"/>
                </a:solidFill>
                <a:latin typeface="Cambria" pitchFamily="34" charset="0"/>
                <a:ea typeface="Cambria" pitchFamily="34" charset="-122"/>
                <a:cs typeface="Cambria" pitchFamily="34" charset="-120"/>
              </a:rPr>
              <a:t>Tribal knowledge</a:t>
            </a:r>
            <a:endParaRPr lang="en-US" sz="1700" dirty="0"/>
          </a:p>
        </p:txBody>
      </p:sp>
      <p:sp>
        <p:nvSpPr>
          <p:cNvPr id="23" name="Text 17"/>
          <p:cNvSpPr/>
          <p:nvPr/>
        </p:nvSpPr>
        <p:spPr>
          <a:xfrm>
            <a:off x="7353148" y="4690872"/>
            <a:ext cx="4015588" cy="1051560"/>
          </a:xfrm>
          <a:prstGeom prst="rect">
            <a:avLst/>
          </a:prstGeom>
          <a:noFill/>
          <a:ln/>
        </p:spPr>
        <p:txBody>
          <a:bodyPr wrap="square" rtlCol="0" anchor="t"/>
          <a:lstStyle/>
          <a:p>
            <a:pPr indent="0" marL="0">
              <a:lnSpc>
                <a:spcPct val="115000"/>
              </a:lnSpc>
              <a:buNone/>
            </a:pPr>
            <a:r>
              <a:rPr lang="en-US" sz="1300" dirty="0">
                <a:solidFill>
                  <a:srgbClr val="5B6B8C"/>
                </a:solidFill>
                <a:latin typeface="Calibri" pitchFamily="34" charset="0"/>
                <a:ea typeface="Calibri" pitchFamily="34" charset="-122"/>
                <a:cs typeface="Calibri" pitchFamily="34" charset="-120"/>
              </a:rPr>
              <a:t>Institutional judgment lives in one analyst's head, not in the model.</a:t>
            </a:r>
            <a:endParaRPr lang="en-US" sz="1300" dirty="0"/>
          </a:p>
        </p:txBody>
      </p:sp>
      <p:sp>
        <p:nvSpPr>
          <p:cNvPr id="24" name="Text 18"/>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2 / 20</a:t>
            </a:r>
            <a:endParaRPr lang="en-US" sz="900" dirty="0"/>
          </a:p>
        </p:txBody>
      </p:sp>
      <p:sp>
        <p:nvSpPr>
          <p:cNvPr id="25" name="Text 19"/>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0143A"/>
        </a:solidFill>
      </p:bgPr>
    </p:bg>
    <p:spTree>
      <p:nvGrpSpPr>
        <p:cNvPr id="1" name=""/>
        <p:cNvGrpSpPr/>
        <p:nvPr/>
      </p:nvGrpSpPr>
      <p:grpSpPr>
        <a:xfrm>
          <a:off x="0" y="0"/>
          <a:ext cx="0" cy="0"/>
          <a:chOff x="0" y="0"/>
          <a:chExt cx="0" cy="0"/>
        </a:xfrm>
      </p:grpSpPr>
      <p:sp>
        <p:nvSpPr>
          <p:cNvPr id="2" name="Shape 0"/>
          <p:cNvSpPr/>
          <p:nvPr/>
        </p:nvSpPr>
        <p:spPr>
          <a:xfrm>
            <a:off x="2255368" y="-411480"/>
            <a:ext cx="7680960" cy="7680960"/>
          </a:xfrm>
          <a:prstGeom prst="ellipse">
            <a:avLst/>
          </a:prstGeom>
          <a:solidFill>
            <a:srgbClr val="1B2158"/>
          </a:solidFill>
          <a:ln/>
        </p:spPr>
      </p:sp>
      <p:sp>
        <p:nvSpPr>
          <p:cNvPr id="3" name="Text 1"/>
          <p:cNvSpPr/>
          <p:nvPr/>
        </p:nvSpPr>
        <p:spPr>
          <a:xfrm>
            <a:off x="0" y="1554480"/>
            <a:ext cx="12191695" cy="365760"/>
          </a:xfrm>
          <a:prstGeom prst="rect">
            <a:avLst/>
          </a:prstGeom>
          <a:noFill/>
          <a:ln/>
        </p:spPr>
        <p:txBody>
          <a:bodyPr wrap="square" rtlCol="0" anchor="ctr"/>
          <a:lstStyle/>
          <a:p>
            <a:pPr algn="ctr" indent="0" marL="0">
              <a:buNone/>
            </a:pPr>
            <a:r>
              <a:rPr lang="en-US" sz="1300" b="1" spc="300" kern="0" dirty="0">
                <a:solidFill>
                  <a:srgbClr val="10B981"/>
                </a:solidFill>
                <a:latin typeface="Calibri" pitchFamily="34" charset="0"/>
                <a:ea typeface="Calibri" pitchFamily="34" charset="-122"/>
                <a:cs typeface="Calibri" pitchFamily="34" charset="-120"/>
              </a:rPr>
              <a:t>GET STARTED</a:t>
            </a:r>
            <a:endParaRPr lang="en-US" sz="1300" dirty="0"/>
          </a:p>
        </p:txBody>
      </p:sp>
      <p:sp>
        <p:nvSpPr>
          <p:cNvPr id="4" name="Text 2"/>
          <p:cNvSpPr/>
          <p:nvPr/>
        </p:nvSpPr>
        <p:spPr>
          <a:xfrm>
            <a:off x="0" y="1965960"/>
            <a:ext cx="12191695" cy="1005840"/>
          </a:xfrm>
          <a:prstGeom prst="rect">
            <a:avLst/>
          </a:prstGeom>
          <a:noFill/>
          <a:ln/>
        </p:spPr>
        <p:txBody>
          <a:bodyPr wrap="square" rtlCol="0" anchor="ctr"/>
          <a:lstStyle/>
          <a:p>
            <a:pPr algn="ctr" indent="0" marL="0">
              <a:buNone/>
            </a:pPr>
            <a:r>
              <a:rPr lang="en-US" sz="4800" b="1" dirty="0">
                <a:solidFill>
                  <a:srgbClr val="FFFFFF"/>
                </a:solidFill>
                <a:latin typeface="Cambria" pitchFamily="34" charset="0"/>
                <a:ea typeface="Cambria" pitchFamily="34" charset="-122"/>
                <a:cs typeface="Cambria" pitchFamily="34" charset="-120"/>
              </a:rPr>
              <a:t>Value with Confidence.</a:t>
            </a:r>
            <a:endParaRPr lang="en-US" sz="4800" dirty="0"/>
          </a:p>
        </p:txBody>
      </p:sp>
      <p:sp>
        <p:nvSpPr>
          <p:cNvPr id="5" name="Text 3"/>
          <p:cNvSpPr/>
          <p:nvPr/>
        </p:nvSpPr>
        <p:spPr>
          <a:xfrm>
            <a:off x="0" y="2971800"/>
            <a:ext cx="12191695" cy="502920"/>
          </a:xfrm>
          <a:prstGeom prst="rect">
            <a:avLst/>
          </a:prstGeom>
          <a:noFill/>
          <a:ln/>
        </p:spPr>
        <p:txBody>
          <a:bodyPr wrap="square" rtlCol="0" anchor="ctr"/>
          <a:lstStyle/>
          <a:p>
            <a:pPr algn="ctr" indent="0" marL="0">
              <a:buNone/>
            </a:pPr>
            <a:r>
              <a:rPr lang="en-US" sz="1800" dirty="0">
                <a:solidFill>
                  <a:srgbClr val="CBD9F5"/>
                </a:solidFill>
                <a:latin typeface="Calibri" pitchFamily="34" charset="0"/>
                <a:ea typeface="Calibri" pitchFamily="34" charset="-122"/>
                <a:cs typeface="Calibri" pitchFamily="34" charset="-120"/>
              </a:rPr>
              <a:t>See ValueMaster Pro on your next case.</a:t>
            </a:r>
            <a:endParaRPr lang="en-US" sz="1800" dirty="0"/>
          </a:p>
        </p:txBody>
      </p:sp>
      <p:sp>
        <p:nvSpPr>
          <p:cNvPr id="6" name="Shape 4"/>
          <p:cNvSpPr/>
          <p:nvPr/>
        </p:nvSpPr>
        <p:spPr>
          <a:xfrm>
            <a:off x="3718408" y="3840480"/>
            <a:ext cx="4754880" cy="822960"/>
          </a:xfrm>
          <a:prstGeom prst="roundRect">
            <a:avLst>
              <a:gd name="adj" fmla="val 50000"/>
            </a:avLst>
          </a:prstGeom>
          <a:solidFill>
            <a:srgbClr val="10B981"/>
          </a:solidFill>
          <a:ln/>
        </p:spPr>
      </p:sp>
      <p:sp>
        <p:nvSpPr>
          <p:cNvPr id="7" name="Text 5"/>
          <p:cNvSpPr/>
          <p:nvPr/>
        </p:nvSpPr>
        <p:spPr>
          <a:xfrm>
            <a:off x="3718408" y="3840480"/>
            <a:ext cx="4754880" cy="822960"/>
          </a:xfrm>
          <a:prstGeom prst="rect">
            <a:avLst/>
          </a:prstGeom>
          <a:noFill/>
          <a:ln/>
        </p:spPr>
        <p:txBody>
          <a:bodyPr wrap="square" rtlCol="0" anchor="ctr"/>
          <a:lstStyle/>
          <a:p>
            <a:pPr algn="ctr" indent="0" marL="0">
              <a:buNone/>
            </a:pPr>
            <a:r>
              <a:rPr lang="en-US" sz="1800" b="1" spc="100" kern="0" dirty="0">
                <a:solidFill>
                  <a:srgbClr val="10143A"/>
                </a:solidFill>
                <a:latin typeface="Calibri" pitchFamily="34" charset="0"/>
                <a:ea typeface="Calibri" pitchFamily="34" charset="-122"/>
                <a:cs typeface="Calibri" pitchFamily="34" charset="-120"/>
              </a:rPr>
              <a:t>VISIT POLYAPPS-AI.COM</a:t>
            </a:r>
            <a:endParaRPr lang="en-US" sz="1800" dirty="0"/>
          </a:p>
        </p:txBody>
      </p:sp>
      <p:sp>
        <p:nvSpPr>
          <p:cNvPr id="8" name="Text 6"/>
          <p:cNvSpPr/>
          <p:nvPr/>
        </p:nvSpPr>
        <p:spPr>
          <a:xfrm>
            <a:off x="0" y="6035040"/>
            <a:ext cx="12191695" cy="365760"/>
          </a:xfrm>
          <a:prstGeom prst="rect">
            <a:avLst/>
          </a:prstGeom>
          <a:noFill/>
          <a:ln/>
        </p:spPr>
        <p:txBody>
          <a:bodyPr wrap="square" rtlCol="0" anchor="ctr"/>
          <a:lstStyle/>
          <a:p>
            <a:pPr algn="ctr" indent="0" marL="0">
              <a:buNone/>
            </a:pPr>
            <a:r>
              <a:rPr lang="en-US" sz="1100" dirty="0">
                <a:solidFill>
                  <a:srgbClr val="8B98C4"/>
                </a:solidFill>
                <a:latin typeface="Calibri" pitchFamily="34" charset="0"/>
                <a:ea typeface="Calibri" pitchFamily="34" charset="-122"/>
                <a:cs typeface="Calibri" pitchFamily="34" charset="-120"/>
              </a:rPr>
              <a:t>ValueMaster Pro  ·  An AI Valuation Platform  ·  Presented by PolyApps AI</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0143A"/>
        </a:solidFill>
      </p:bgPr>
    </p:bg>
    <p:spTree>
      <p:nvGrpSpPr>
        <p:cNvPr id="1" name=""/>
        <p:cNvGrpSpPr/>
        <p:nvPr/>
      </p:nvGrpSpPr>
      <p:grpSpPr>
        <a:xfrm>
          <a:off x="0" y="0"/>
          <a:ext cx="0" cy="0"/>
          <a:chOff x="0" y="0"/>
          <a:chExt cx="0" cy="0"/>
        </a:xfrm>
      </p:grpSpPr>
      <p:sp>
        <p:nvSpPr>
          <p:cNvPr id="2" name="Shape 0"/>
          <p:cNvSpPr/>
          <p:nvPr/>
        </p:nvSpPr>
        <p:spPr>
          <a:xfrm>
            <a:off x="9265615" y="3566160"/>
            <a:ext cx="5486400" cy="5486400"/>
          </a:xfrm>
          <a:prstGeom prst="ellipse">
            <a:avLst/>
          </a:prstGeom>
          <a:solidFill>
            <a:srgbClr val="1B2158"/>
          </a:solidFill>
          <a:ln/>
        </p:spPr>
      </p:sp>
      <p:sp>
        <p:nvSpPr>
          <p:cNvPr id="3" name="Text 1"/>
          <p:cNvSpPr/>
          <p:nvPr/>
        </p:nvSpPr>
        <p:spPr>
          <a:xfrm>
            <a:off x="548640" y="502920"/>
            <a:ext cx="11094415" cy="320040"/>
          </a:xfrm>
          <a:prstGeom prst="rect">
            <a:avLst/>
          </a:prstGeom>
          <a:noFill/>
          <a:ln/>
        </p:spPr>
        <p:txBody>
          <a:bodyPr wrap="square" rtlCol="0" anchor="ctr"/>
          <a:lstStyle/>
          <a:p>
            <a:pPr indent="0" marL="0">
              <a:buNone/>
            </a:pPr>
            <a:r>
              <a:rPr lang="en-US" sz="1200" b="1" spc="200" kern="0" dirty="0">
                <a:solidFill>
                  <a:srgbClr val="10B981"/>
                </a:solidFill>
                <a:latin typeface="Calibri" pitchFamily="34" charset="0"/>
                <a:ea typeface="Calibri" pitchFamily="34" charset="-122"/>
                <a:cs typeface="Calibri" pitchFamily="34" charset="-120"/>
              </a:rPr>
              <a:t>THE SOLUTION</a:t>
            </a:r>
            <a:endParaRPr lang="en-US" sz="1200" dirty="0"/>
          </a:p>
        </p:txBody>
      </p:sp>
      <p:sp>
        <p:nvSpPr>
          <p:cNvPr id="4" name="Text 2"/>
          <p:cNvSpPr/>
          <p:nvPr/>
        </p:nvSpPr>
        <p:spPr>
          <a:xfrm>
            <a:off x="548640" y="822960"/>
            <a:ext cx="9692640" cy="1188720"/>
          </a:xfrm>
          <a:prstGeom prst="rect">
            <a:avLst/>
          </a:prstGeom>
          <a:noFill/>
          <a:ln/>
        </p:spPr>
        <p:txBody>
          <a:bodyPr wrap="square"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One Live Case File. Every Valuation Method.</a:t>
            </a:r>
            <a:endParaRPr lang="en-US" sz="3600" dirty="0"/>
          </a:p>
        </p:txBody>
      </p:sp>
      <p:sp>
        <p:nvSpPr>
          <p:cNvPr id="5" name="Text 3"/>
          <p:cNvSpPr/>
          <p:nvPr/>
        </p:nvSpPr>
        <p:spPr>
          <a:xfrm>
            <a:off x="548640" y="1965960"/>
            <a:ext cx="8961120" cy="640080"/>
          </a:xfrm>
          <a:prstGeom prst="rect">
            <a:avLst/>
          </a:prstGeom>
          <a:noFill/>
          <a:ln/>
        </p:spPr>
        <p:txBody>
          <a:bodyPr wrap="square" rtlCol="0" anchor="ctr"/>
          <a:lstStyle/>
          <a:p>
            <a:pPr indent="0" marL="0">
              <a:buNone/>
            </a:pPr>
            <a:r>
              <a:rPr lang="en-US" sz="1600" i="1" dirty="0">
                <a:solidFill>
                  <a:srgbClr val="CBD9F5"/>
                </a:solidFill>
                <a:latin typeface="Calibri" pitchFamily="34" charset="0"/>
                <a:ea typeface="Calibri" pitchFamily="34" charset="-122"/>
                <a:cs typeface="Calibri" pitchFamily="34" charset="-120"/>
              </a:rPr>
              <a:t>ValueMaster Pro replaces spreadsheet sprawl with a single integrated workspace.</a:t>
            </a:r>
            <a:endParaRPr lang="en-US" sz="1600" dirty="0"/>
          </a:p>
        </p:txBody>
      </p:sp>
      <p:sp>
        <p:nvSpPr>
          <p:cNvPr id="6" name="Shape 4"/>
          <p:cNvSpPr/>
          <p:nvPr/>
        </p:nvSpPr>
        <p:spPr>
          <a:xfrm>
            <a:off x="548640" y="2880360"/>
            <a:ext cx="420624" cy="420624"/>
          </a:xfrm>
          <a:prstGeom prst="ellipse">
            <a:avLst/>
          </a:prstGeom>
          <a:solidFill>
            <a:srgbClr val="1B2158"/>
          </a:solidFill>
          <a:ln/>
        </p:spPr>
      </p:sp>
      <p:pic>
        <p:nvPicPr>
          <p:cNvPr id="7" name="Image 0" descr="preencoded.png">    </p:cNvPr>
          <p:cNvPicPr>
            <a:picLocks noChangeAspect="1"/>
          </p:cNvPicPr>
          <p:nvPr/>
        </p:nvPicPr>
        <p:blipFill>
          <a:blip r:embed="rId1"/>
          <a:stretch>
            <a:fillRect/>
          </a:stretch>
        </p:blipFill>
        <p:spPr>
          <a:xfrm>
            <a:off x="603321" y="2935041"/>
            <a:ext cx="311262" cy="311262"/>
          </a:xfrm>
          <a:prstGeom prst="rect">
            <a:avLst/>
          </a:prstGeom>
        </p:spPr>
      </p:pic>
      <p:sp>
        <p:nvSpPr>
          <p:cNvPr id="8" name="Text 5"/>
          <p:cNvSpPr/>
          <p:nvPr/>
        </p:nvSpPr>
        <p:spPr>
          <a:xfrm>
            <a:off x="1207008" y="2825496"/>
            <a:ext cx="8778240" cy="777240"/>
          </a:xfrm>
          <a:prstGeom prst="rect">
            <a:avLst/>
          </a:prstGeom>
          <a:noFill/>
          <a:ln/>
        </p:spPr>
        <p:txBody>
          <a:bodyPr wrap="square" rtlCol="0" anchor="t"/>
          <a:lstStyle/>
          <a:p>
            <a:pPr indent="0" marL="0">
              <a:lnSpc>
                <a:spcPct val="115000"/>
              </a:lnSpc>
              <a:buNone/>
            </a:pPr>
            <a:r>
              <a:rPr lang="en-US" sz="1500" dirty="0">
                <a:solidFill>
                  <a:srgbClr val="FFFFFF"/>
                </a:solidFill>
                <a:latin typeface="Calibri" pitchFamily="34" charset="0"/>
                <a:ea typeface="Calibri" pitchFamily="34" charset="-122"/>
                <a:cs typeface="Calibri" pitchFamily="34" charset="-120"/>
              </a:rPr>
              <a:t>13 connected modules share one live case state — change an assumption once, everything downstream updates</a:t>
            </a:r>
            <a:endParaRPr lang="en-US" sz="1500" dirty="0"/>
          </a:p>
        </p:txBody>
      </p:sp>
      <p:sp>
        <p:nvSpPr>
          <p:cNvPr id="9" name="Shape 6"/>
          <p:cNvSpPr/>
          <p:nvPr/>
        </p:nvSpPr>
        <p:spPr>
          <a:xfrm>
            <a:off x="548640" y="3840480"/>
            <a:ext cx="420624" cy="420624"/>
          </a:xfrm>
          <a:prstGeom prst="ellipse">
            <a:avLst/>
          </a:prstGeom>
          <a:solidFill>
            <a:srgbClr val="1B2158"/>
          </a:solidFill>
          <a:ln/>
        </p:spPr>
      </p:sp>
      <p:pic>
        <p:nvPicPr>
          <p:cNvPr id="10" name="Image 1" descr="preencoded.png">    </p:cNvPr>
          <p:cNvPicPr>
            <a:picLocks noChangeAspect="1"/>
          </p:cNvPicPr>
          <p:nvPr/>
        </p:nvPicPr>
        <p:blipFill>
          <a:blip r:embed="rId2"/>
          <a:stretch>
            <a:fillRect/>
          </a:stretch>
        </p:blipFill>
        <p:spPr>
          <a:xfrm>
            <a:off x="603321" y="3895161"/>
            <a:ext cx="311262" cy="311262"/>
          </a:xfrm>
          <a:prstGeom prst="rect">
            <a:avLst/>
          </a:prstGeom>
        </p:spPr>
      </p:pic>
      <p:sp>
        <p:nvSpPr>
          <p:cNvPr id="11" name="Text 7"/>
          <p:cNvSpPr/>
          <p:nvPr/>
        </p:nvSpPr>
        <p:spPr>
          <a:xfrm>
            <a:off x="1207008" y="3785616"/>
            <a:ext cx="8778240" cy="777240"/>
          </a:xfrm>
          <a:prstGeom prst="rect">
            <a:avLst/>
          </a:prstGeom>
          <a:noFill/>
          <a:ln/>
        </p:spPr>
        <p:txBody>
          <a:bodyPr wrap="square" rtlCol="0" anchor="t"/>
          <a:lstStyle/>
          <a:p>
            <a:pPr indent="0" marL="0">
              <a:lnSpc>
                <a:spcPct val="115000"/>
              </a:lnSpc>
              <a:buNone/>
            </a:pPr>
            <a:r>
              <a:rPr lang="en-US" sz="1500" dirty="0">
                <a:solidFill>
                  <a:srgbClr val="FFFFFF"/>
                </a:solidFill>
                <a:latin typeface="Calibri" pitchFamily="34" charset="0"/>
                <a:ea typeface="Calibri" pitchFamily="34" charset="-122"/>
                <a:cs typeface="Calibri" pitchFamily="34" charset="-120"/>
              </a:rPr>
              <a:t>Real-time anomaly detection and an AI copilot built into every screen</a:t>
            </a:r>
            <a:endParaRPr lang="en-US" sz="1500" dirty="0"/>
          </a:p>
        </p:txBody>
      </p:sp>
      <p:sp>
        <p:nvSpPr>
          <p:cNvPr id="12" name="Shape 8"/>
          <p:cNvSpPr/>
          <p:nvPr/>
        </p:nvSpPr>
        <p:spPr>
          <a:xfrm>
            <a:off x="548640" y="4800600"/>
            <a:ext cx="420624" cy="420624"/>
          </a:xfrm>
          <a:prstGeom prst="ellipse">
            <a:avLst/>
          </a:prstGeom>
          <a:solidFill>
            <a:srgbClr val="1B2158"/>
          </a:solidFill>
          <a:ln/>
        </p:spPr>
      </p:sp>
      <p:pic>
        <p:nvPicPr>
          <p:cNvPr id="13" name="Image 2" descr="preencoded.png">    </p:cNvPr>
          <p:cNvPicPr>
            <a:picLocks noChangeAspect="1"/>
          </p:cNvPicPr>
          <p:nvPr/>
        </p:nvPicPr>
        <p:blipFill>
          <a:blip r:embed="rId3"/>
          <a:stretch>
            <a:fillRect/>
          </a:stretch>
        </p:blipFill>
        <p:spPr>
          <a:xfrm>
            <a:off x="603321" y="4855281"/>
            <a:ext cx="311262" cy="311262"/>
          </a:xfrm>
          <a:prstGeom prst="rect">
            <a:avLst/>
          </a:prstGeom>
        </p:spPr>
      </p:pic>
      <p:sp>
        <p:nvSpPr>
          <p:cNvPr id="14" name="Text 9"/>
          <p:cNvSpPr/>
          <p:nvPr/>
        </p:nvSpPr>
        <p:spPr>
          <a:xfrm>
            <a:off x="1207008" y="4745736"/>
            <a:ext cx="8778240" cy="777240"/>
          </a:xfrm>
          <a:prstGeom prst="rect">
            <a:avLst/>
          </a:prstGeom>
          <a:noFill/>
          <a:ln/>
        </p:spPr>
        <p:txBody>
          <a:bodyPr wrap="square" rtlCol="0" anchor="t"/>
          <a:lstStyle/>
          <a:p>
            <a:pPr indent="0" marL="0">
              <a:lnSpc>
                <a:spcPct val="115000"/>
              </a:lnSpc>
              <a:buNone/>
            </a:pPr>
            <a:r>
              <a:rPr lang="en-US" sz="1500" dirty="0">
                <a:solidFill>
                  <a:srgbClr val="FFFFFF"/>
                </a:solidFill>
                <a:latin typeface="Calibri" pitchFamily="34" charset="0"/>
                <a:ea typeface="Calibri" pitchFamily="34" charset="-122"/>
                <a:cs typeface="Calibri" pitchFamily="34" charset="-120"/>
              </a:rPr>
              <a:t>A boardroom-ready Word report exported straight from the model, on demand</a:t>
            </a:r>
            <a:endParaRPr lang="en-US" sz="1500" dirty="0"/>
          </a:p>
        </p:txBody>
      </p:sp>
      <p:sp>
        <p:nvSpPr>
          <p:cNvPr id="15" name="Text 10"/>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3 / 20</a:t>
            </a:r>
            <a:endParaRPr lang="en-US" sz="900" dirty="0"/>
          </a:p>
        </p:txBody>
      </p:sp>
      <p:sp>
        <p:nvSpPr>
          <p:cNvPr id="16" name="Text 11"/>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PLATFORM AT A GLANCE</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3000" b="1" dirty="0">
                <a:solidFill>
                  <a:srgbClr val="10143A"/>
                </a:solidFill>
                <a:latin typeface="Cambria" pitchFamily="34" charset="0"/>
                <a:ea typeface="Cambria" pitchFamily="34" charset="-122"/>
                <a:cs typeface="Cambria" pitchFamily="34" charset="-120"/>
              </a:rPr>
              <a:t>Thirteen Modules. One Workspace.</a:t>
            </a:r>
            <a:endParaRPr lang="en-US" sz="3000" dirty="0"/>
          </a:p>
        </p:txBody>
      </p:sp>
      <p:sp>
        <p:nvSpPr>
          <p:cNvPr id="4" name="Shape 2"/>
          <p:cNvSpPr/>
          <p:nvPr/>
        </p:nvSpPr>
        <p:spPr>
          <a:xfrm>
            <a:off x="548640" y="1874520"/>
            <a:ext cx="2057949" cy="1170432"/>
          </a:xfrm>
          <a:prstGeom prst="roundRect">
            <a:avLst>
              <a:gd name="adj" fmla="val 5469"/>
            </a:avLst>
          </a:prstGeom>
          <a:solidFill>
            <a:srgbClr val="F5F7FC"/>
          </a:solidFill>
          <a:ln w="12700">
            <a:solidFill>
              <a:srgbClr val="E1E6F2"/>
            </a:solidFill>
            <a:prstDash val="solid"/>
          </a:ln>
        </p:spPr>
      </p:sp>
      <p:sp>
        <p:nvSpPr>
          <p:cNvPr id="5" name="Text 3"/>
          <p:cNvSpPr/>
          <p:nvPr/>
        </p:nvSpPr>
        <p:spPr>
          <a:xfrm>
            <a:off x="658368" y="19476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01</a:t>
            </a:r>
            <a:endParaRPr lang="en-US" sz="1000" dirty="0"/>
          </a:p>
        </p:txBody>
      </p:sp>
      <p:sp>
        <p:nvSpPr>
          <p:cNvPr id="6" name="Shape 4"/>
          <p:cNvSpPr/>
          <p:nvPr/>
        </p:nvSpPr>
        <p:spPr>
          <a:xfrm>
            <a:off x="1321582" y="2020824"/>
            <a:ext cx="512064" cy="512064"/>
          </a:xfrm>
          <a:prstGeom prst="ellipse">
            <a:avLst/>
          </a:prstGeom>
          <a:solidFill>
            <a:srgbClr val="6366F1"/>
          </a:solidFill>
          <a:ln/>
        </p:spPr>
      </p:sp>
      <p:pic>
        <p:nvPicPr>
          <p:cNvPr id="7" name="Image 0" descr="preencoded.png">    </p:cNvPr>
          <p:cNvPicPr>
            <a:picLocks noChangeAspect="1"/>
          </p:cNvPicPr>
          <p:nvPr/>
        </p:nvPicPr>
        <p:blipFill>
          <a:blip r:embed="rId1"/>
          <a:stretch>
            <a:fillRect/>
          </a:stretch>
        </p:blipFill>
        <p:spPr>
          <a:xfrm>
            <a:off x="1388151" y="2087392"/>
            <a:ext cx="378927" cy="378927"/>
          </a:xfrm>
          <a:prstGeom prst="rect">
            <a:avLst/>
          </a:prstGeom>
        </p:spPr>
      </p:pic>
      <p:sp>
        <p:nvSpPr>
          <p:cNvPr id="8" name="Text 5"/>
          <p:cNvSpPr/>
          <p:nvPr/>
        </p:nvSpPr>
        <p:spPr>
          <a:xfrm>
            <a:off x="621792" y="26060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Identity &amp; SWOT</a:t>
            </a:r>
            <a:endParaRPr lang="en-US" sz="1050" dirty="0"/>
          </a:p>
        </p:txBody>
      </p:sp>
      <p:sp>
        <p:nvSpPr>
          <p:cNvPr id="9" name="Shape 6"/>
          <p:cNvSpPr/>
          <p:nvPr/>
        </p:nvSpPr>
        <p:spPr>
          <a:xfrm>
            <a:off x="2807757" y="1874520"/>
            <a:ext cx="2057949" cy="1170432"/>
          </a:xfrm>
          <a:prstGeom prst="roundRect">
            <a:avLst>
              <a:gd name="adj" fmla="val 5469"/>
            </a:avLst>
          </a:prstGeom>
          <a:solidFill>
            <a:srgbClr val="F5F7FC"/>
          </a:solidFill>
          <a:ln w="12700">
            <a:solidFill>
              <a:srgbClr val="E1E6F2"/>
            </a:solidFill>
            <a:prstDash val="solid"/>
          </a:ln>
        </p:spPr>
      </p:sp>
      <p:sp>
        <p:nvSpPr>
          <p:cNvPr id="10" name="Text 7"/>
          <p:cNvSpPr/>
          <p:nvPr/>
        </p:nvSpPr>
        <p:spPr>
          <a:xfrm>
            <a:off x="2917485" y="19476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02</a:t>
            </a:r>
            <a:endParaRPr lang="en-US" sz="1000" dirty="0"/>
          </a:p>
        </p:txBody>
      </p:sp>
      <p:sp>
        <p:nvSpPr>
          <p:cNvPr id="11" name="Shape 8"/>
          <p:cNvSpPr/>
          <p:nvPr/>
        </p:nvSpPr>
        <p:spPr>
          <a:xfrm>
            <a:off x="3580699" y="2020824"/>
            <a:ext cx="512064" cy="512064"/>
          </a:xfrm>
          <a:prstGeom prst="ellipse">
            <a:avLst/>
          </a:prstGeom>
          <a:solidFill>
            <a:srgbClr val="6366F1"/>
          </a:solidFill>
          <a:ln/>
        </p:spPr>
      </p:sp>
      <p:pic>
        <p:nvPicPr>
          <p:cNvPr id="12" name="Image 1" descr="preencoded.png">    </p:cNvPr>
          <p:cNvPicPr>
            <a:picLocks noChangeAspect="1"/>
          </p:cNvPicPr>
          <p:nvPr/>
        </p:nvPicPr>
        <p:blipFill>
          <a:blip r:embed="rId2"/>
          <a:stretch>
            <a:fillRect/>
          </a:stretch>
        </p:blipFill>
        <p:spPr>
          <a:xfrm>
            <a:off x="3647267" y="2087392"/>
            <a:ext cx="378927" cy="378927"/>
          </a:xfrm>
          <a:prstGeom prst="rect">
            <a:avLst/>
          </a:prstGeom>
        </p:spPr>
      </p:pic>
      <p:sp>
        <p:nvSpPr>
          <p:cNvPr id="13" name="Text 9"/>
          <p:cNvSpPr/>
          <p:nvPr/>
        </p:nvSpPr>
        <p:spPr>
          <a:xfrm>
            <a:off x="2880909" y="26060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WACC &amp; CSRP</a:t>
            </a:r>
            <a:endParaRPr lang="en-US" sz="1050" dirty="0"/>
          </a:p>
        </p:txBody>
      </p:sp>
      <p:sp>
        <p:nvSpPr>
          <p:cNvPr id="14" name="Shape 10"/>
          <p:cNvSpPr/>
          <p:nvPr/>
        </p:nvSpPr>
        <p:spPr>
          <a:xfrm>
            <a:off x="5066873" y="1874520"/>
            <a:ext cx="2057949" cy="1170432"/>
          </a:xfrm>
          <a:prstGeom prst="roundRect">
            <a:avLst>
              <a:gd name="adj" fmla="val 5469"/>
            </a:avLst>
          </a:prstGeom>
          <a:solidFill>
            <a:srgbClr val="F5F7FC"/>
          </a:solidFill>
          <a:ln w="12700">
            <a:solidFill>
              <a:srgbClr val="E1E6F2"/>
            </a:solidFill>
            <a:prstDash val="solid"/>
          </a:ln>
        </p:spPr>
      </p:sp>
      <p:sp>
        <p:nvSpPr>
          <p:cNvPr id="15" name="Text 11"/>
          <p:cNvSpPr/>
          <p:nvPr/>
        </p:nvSpPr>
        <p:spPr>
          <a:xfrm>
            <a:off x="5176601" y="19476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03</a:t>
            </a:r>
            <a:endParaRPr lang="en-US" sz="1000" dirty="0"/>
          </a:p>
        </p:txBody>
      </p:sp>
      <p:sp>
        <p:nvSpPr>
          <p:cNvPr id="16" name="Shape 12"/>
          <p:cNvSpPr/>
          <p:nvPr/>
        </p:nvSpPr>
        <p:spPr>
          <a:xfrm>
            <a:off x="5839816" y="2020824"/>
            <a:ext cx="512064" cy="512064"/>
          </a:xfrm>
          <a:prstGeom prst="ellipse">
            <a:avLst/>
          </a:prstGeom>
          <a:solidFill>
            <a:srgbClr val="6366F1"/>
          </a:solidFill>
          <a:ln/>
        </p:spPr>
      </p:sp>
      <p:pic>
        <p:nvPicPr>
          <p:cNvPr id="17" name="Image 2" descr="preencoded.png">    </p:cNvPr>
          <p:cNvPicPr>
            <a:picLocks noChangeAspect="1"/>
          </p:cNvPicPr>
          <p:nvPr/>
        </p:nvPicPr>
        <p:blipFill>
          <a:blip r:embed="rId3"/>
          <a:stretch>
            <a:fillRect/>
          </a:stretch>
        </p:blipFill>
        <p:spPr>
          <a:xfrm>
            <a:off x="5906384" y="2087392"/>
            <a:ext cx="378927" cy="378927"/>
          </a:xfrm>
          <a:prstGeom prst="rect">
            <a:avLst/>
          </a:prstGeom>
        </p:spPr>
      </p:pic>
      <p:sp>
        <p:nvSpPr>
          <p:cNvPr id="18" name="Text 13"/>
          <p:cNvSpPr/>
          <p:nvPr/>
        </p:nvSpPr>
        <p:spPr>
          <a:xfrm>
            <a:off x="5140025" y="26060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DCF Model</a:t>
            </a:r>
            <a:endParaRPr lang="en-US" sz="1050" dirty="0"/>
          </a:p>
        </p:txBody>
      </p:sp>
      <p:sp>
        <p:nvSpPr>
          <p:cNvPr id="19" name="Shape 14"/>
          <p:cNvSpPr/>
          <p:nvPr/>
        </p:nvSpPr>
        <p:spPr>
          <a:xfrm>
            <a:off x="7325990" y="1874520"/>
            <a:ext cx="2057949" cy="1170432"/>
          </a:xfrm>
          <a:prstGeom prst="roundRect">
            <a:avLst>
              <a:gd name="adj" fmla="val 5469"/>
            </a:avLst>
          </a:prstGeom>
          <a:solidFill>
            <a:srgbClr val="F5F7FC"/>
          </a:solidFill>
          <a:ln w="12700">
            <a:solidFill>
              <a:srgbClr val="E1E6F2"/>
            </a:solidFill>
            <a:prstDash val="solid"/>
          </a:ln>
        </p:spPr>
      </p:sp>
      <p:sp>
        <p:nvSpPr>
          <p:cNvPr id="20" name="Text 15"/>
          <p:cNvSpPr/>
          <p:nvPr/>
        </p:nvSpPr>
        <p:spPr>
          <a:xfrm>
            <a:off x="7435718" y="19476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04</a:t>
            </a:r>
            <a:endParaRPr lang="en-US" sz="1000" dirty="0"/>
          </a:p>
        </p:txBody>
      </p:sp>
      <p:sp>
        <p:nvSpPr>
          <p:cNvPr id="21" name="Shape 16"/>
          <p:cNvSpPr/>
          <p:nvPr/>
        </p:nvSpPr>
        <p:spPr>
          <a:xfrm>
            <a:off x="8098932" y="2020824"/>
            <a:ext cx="512064" cy="512064"/>
          </a:xfrm>
          <a:prstGeom prst="ellipse">
            <a:avLst/>
          </a:prstGeom>
          <a:solidFill>
            <a:srgbClr val="6366F1"/>
          </a:solidFill>
          <a:ln/>
        </p:spPr>
      </p:sp>
      <p:pic>
        <p:nvPicPr>
          <p:cNvPr id="22" name="Image 3" descr="preencoded.png">    </p:cNvPr>
          <p:cNvPicPr>
            <a:picLocks noChangeAspect="1"/>
          </p:cNvPicPr>
          <p:nvPr/>
        </p:nvPicPr>
        <p:blipFill>
          <a:blip r:embed="rId4"/>
          <a:stretch>
            <a:fillRect/>
          </a:stretch>
        </p:blipFill>
        <p:spPr>
          <a:xfrm>
            <a:off x="8165501" y="2087392"/>
            <a:ext cx="378927" cy="378927"/>
          </a:xfrm>
          <a:prstGeom prst="rect">
            <a:avLst/>
          </a:prstGeom>
        </p:spPr>
      </p:pic>
      <p:sp>
        <p:nvSpPr>
          <p:cNvPr id="23" name="Text 17"/>
          <p:cNvSpPr/>
          <p:nvPr/>
        </p:nvSpPr>
        <p:spPr>
          <a:xfrm>
            <a:off x="7399142" y="26060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Monte Carlo</a:t>
            </a:r>
            <a:endParaRPr lang="en-US" sz="1050" dirty="0"/>
          </a:p>
        </p:txBody>
      </p:sp>
      <p:sp>
        <p:nvSpPr>
          <p:cNvPr id="24" name="Shape 18"/>
          <p:cNvSpPr/>
          <p:nvPr/>
        </p:nvSpPr>
        <p:spPr>
          <a:xfrm>
            <a:off x="9585107" y="1874520"/>
            <a:ext cx="2057949" cy="1170432"/>
          </a:xfrm>
          <a:prstGeom prst="roundRect">
            <a:avLst>
              <a:gd name="adj" fmla="val 5469"/>
            </a:avLst>
          </a:prstGeom>
          <a:solidFill>
            <a:srgbClr val="F5F7FC"/>
          </a:solidFill>
          <a:ln w="12700">
            <a:solidFill>
              <a:srgbClr val="E1E6F2"/>
            </a:solidFill>
            <a:prstDash val="solid"/>
          </a:ln>
        </p:spPr>
      </p:sp>
      <p:sp>
        <p:nvSpPr>
          <p:cNvPr id="25" name="Text 19"/>
          <p:cNvSpPr/>
          <p:nvPr/>
        </p:nvSpPr>
        <p:spPr>
          <a:xfrm>
            <a:off x="9694835" y="19476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05</a:t>
            </a:r>
            <a:endParaRPr lang="en-US" sz="1000" dirty="0"/>
          </a:p>
        </p:txBody>
      </p:sp>
      <p:sp>
        <p:nvSpPr>
          <p:cNvPr id="26" name="Shape 20"/>
          <p:cNvSpPr/>
          <p:nvPr/>
        </p:nvSpPr>
        <p:spPr>
          <a:xfrm>
            <a:off x="10358049" y="2020824"/>
            <a:ext cx="512064" cy="512064"/>
          </a:xfrm>
          <a:prstGeom prst="ellipse">
            <a:avLst/>
          </a:prstGeom>
          <a:solidFill>
            <a:srgbClr val="6366F1"/>
          </a:solidFill>
          <a:ln/>
        </p:spPr>
      </p:sp>
      <p:pic>
        <p:nvPicPr>
          <p:cNvPr id="27" name="Image 4" descr="preencoded.png">    </p:cNvPr>
          <p:cNvPicPr>
            <a:picLocks noChangeAspect="1"/>
          </p:cNvPicPr>
          <p:nvPr/>
        </p:nvPicPr>
        <p:blipFill>
          <a:blip r:embed="rId5"/>
          <a:stretch>
            <a:fillRect/>
          </a:stretch>
        </p:blipFill>
        <p:spPr>
          <a:xfrm>
            <a:off x="10424617" y="2087392"/>
            <a:ext cx="378927" cy="378927"/>
          </a:xfrm>
          <a:prstGeom prst="rect">
            <a:avLst/>
          </a:prstGeom>
        </p:spPr>
      </p:pic>
      <p:sp>
        <p:nvSpPr>
          <p:cNvPr id="28" name="Text 21"/>
          <p:cNvSpPr/>
          <p:nvPr/>
        </p:nvSpPr>
        <p:spPr>
          <a:xfrm>
            <a:off x="9658259" y="26060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Tornado &amp; Matrix</a:t>
            </a:r>
            <a:endParaRPr lang="en-US" sz="1050" dirty="0"/>
          </a:p>
        </p:txBody>
      </p:sp>
      <p:sp>
        <p:nvSpPr>
          <p:cNvPr id="29" name="Shape 22"/>
          <p:cNvSpPr/>
          <p:nvPr/>
        </p:nvSpPr>
        <p:spPr>
          <a:xfrm>
            <a:off x="548640" y="3246120"/>
            <a:ext cx="2057949" cy="1170432"/>
          </a:xfrm>
          <a:prstGeom prst="roundRect">
            <a:avLst>
              <a:gd name="adj" fmla="val 5469"/>
            </a:avLst>
          </a:prstGeom>
          <a:solidFill>
            <a:srgbClr val="F5F7FC"/>
          </a:solidFill>
          <a:ln w="12700">
            <a:solidFill>
              <a:srgbClr val="E1E6F2"/>
            </a:solidFill>
            <a:prstDash val="solid"/>
          </a:ln>
        </p:spPr>
      </p:sp>
      <p:sp>
        <p:nvSpPr>
          <p:cNvPr id="30" name="Text 23"/>
          <p:cNvSpPr/>
          <p:nvPr/>
        </p:nvSpPr>
        <p:spPr>
          <a:xfrm>
            <a:off x="658368" y="33192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06</a:t>
            </a:r>
            <a:endParaRPr lang="en-US" sz="1000" dirty="0"/>
          </a:p>
        </p:txBody>
      </p:sp>
      <p:sp>
        <p:nvSpPr>
          <p:cNvPr id="31" name="Shape 24"/>
          <p:cNvSpPr/>
          <p:nvPr/>
        </p:nvSpPr>
        <p:spPr>
          <a:xfrm>
            <a:off x="1321582" y="3392424"/>
            <a:ext cx="512064" cy="512064"/>
          </a:xfrm>
          <a:prstGeom prst="ellipse">
            <a:avLst/>
          </a:prstGeom>
          <a:solidFill>
            <a:srgbClr val="6366F1"/>
          </a:solidFill>
          <a:ln/>
        </p:spPr>
      </p:sp>
      <p:pic>
        <p:nvPicPr>
          <p:cNvPr id="32" name="Image 5" descr="preencoded.png">    </p:cNvPr>
          <p:cNvPicPr>
            <a:picLocks noChangeAspect="1"/>
          </p:cNvPicPr>
          <p:nvPr/>
        </p:nvPicPr>
        <p:blipFill>
          <a:blip r:embed="rId6"/>
          <a:stretch>
            <a:fillRect/>
          </a:stretch>
        </p:blipFill>
        <p:spPr>
          <a:xfrm>
            <a:off x="1388151" y="3458992"/>
            <a:ext cx="378927" cy="378927"/>
          </a:xfrm>
          <a:prstGeom prst="rect">
            <a:avLst/>
          </a:prstGeom>
        </p:spPr>
      </p:pic>
      <p:sp>
        <p:nvSpPr>
          <p:cNvPr id="33" name="Text 25"/>
          <p:cNvSpPr/>
          <p:nvPr/>
        </p:nvSpPr>
        <p:spPr>
          <a:xfrm>
            <a:off x="621792" y="39776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Scenarios</a:t>
            </a:r>
            <a:endParaRPr lang="en-US" sz="1050" dirty="0"/>
          </a:p>
        </p:txBody>
      </p:sp>
      <p:sp>
        <p:nvSpPr>
          <p:cNvPr id="34" name="Shape 26"/>
          <p:cNvSpPr/>
          <p:nvPr/>
        </p:nvSpPr>
        <p:spPr>
          <a:xfrm>
            <a:off x="2807757" y="3246120"/>
            <a:ext cx="2057949" cy="1170432"/>
          </a:xfrm>
          <a:prstGeom prst="roundRect">
            <a:avLst>
              <a:gd name="adj" fmla="val 5469"/>
            </a:avLst>
          </a:prstGeom>
          <a:solidFill>
            <a:srgbClr val="F5F7FC"/>
          </a:solidFill>
          <a:ln w="12700">
            <a:solidFill>
              <a:srgbClr val="E1E6F2"/>
            </a:solidFill>
            <a:prstDash val="solid"/>
          </a:ln>
        </p:spPr>
      </p:sp>
      <p:sp>
        <p:nvSpPr>
          <p:cNvPr id="35" name="Text 27"/>
          <p:cNvSpPr/>
          <p:nvPr/>
        </p:nvSpPr>
        <p:spPr>
          <a:xfrm>
            <a:off x="2917485" y="33192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07</a:t>
            </a:r>
            <a:endParaRPr lang="en-US" sz="1000" dirty="0"/>
          </a:p>
        </p:txBody>
      </p:sp>
      <p:sp>
        <p:nvSpPr>
          <p:cNvPr id="36" name="Shape 28"/>
          <p:cNvSpPr/>
          <p:nvPr/>
        </p:nvSpPr>
        <p:spPr>
          <a:xfrm>
            <a:off x="3580699" y="3392424"/>
            <a:ext cx="512064" cy="512064"/>
          </a:xfrm>
          <a:prstGeom prst="ellipse">
            <a:avLst/>
          </a:prstGeom>
          <a:solidFill>
            <a:srgbClr val="6366F1"/>
          </a:solidFill>
          <a:ln/>
        </p:spPr>
      </p:sp>
      <p:pic>
        <p:nvPicPr>
          <p:cNvPr id="37" name="Image 6" descr="preencoded.png">    </p:cNvPr>
          <p:cNvPicPr>
            <a:picLocks noChangeAspect="1"/>
          </p:cNvPicPr>
          <p:nvPr/>
        </p:nvPicPr>
        <p:blipFill>
          <a:blip r:embed="rId7"/>
          <a:stretch>
            <a:fillRect/>
          </a:stretch>
        </p:blipFill>
        <p:spPr>
          <a:xfrm>
            <a:off x="3647267" y="3458992"/>
            <a:ext cx="378927" cy="378927"/>
          </a:xfrm>
          <a:prstGeom prst="rect">
            <a:avLst/>
          </a:prstGeom>
        </p:spPr>
      </p:pic>
      <p:sp>
        <p:nvSpPr>
          <p:cNvPr id="38" name="Text 29"/>
          <p:cNvSpPr/>
          <p:nvPr/>
        </p:nvSpPr>
        <p:spPr>
          <a:xfrm>
            <a:off x="2880909" y="39776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M&amp;A Synergies</a:t>
            </a:r>
            <a:endParaRPr lang="en-US" sz="1050" dirty="0"/>
          </a:p>
        </p:txBody>
      </p:sp>
      <p:sp>
        <p:nvSpPr>
          <p:cNvPr id="39" name="Shape 30"/>
          <p:cNvSpPr/>
          <p:nvPr/>
        </p:nvSpPr>
        <p:spPr>
          <a:xfrm>
            <a:off x="5066873" y="3246120"/>
            <a:ext cx="2057949" cy="1170432"/>
          </a:xfrm>
          <a:prstGeom prst="roundRect">
            <a:avLst>
              <a:gd name="adj" fmla="val 5469"/>
            </a:avLst>
          </a:prstGeom>
          <a:solidFill>
            <a:srgbClr val="F5F7FC"/>
          </a:solidFill>
          <a:ln w="12700">
            <a:solidFill>
              <a:srgbClr val="E1E6F2"/>
            </a:solidFill>
            <a:prstDash val="solid"/>
          </a:ln>
        </p:spPr>
      </p:sp>
      <p:sp>
        <p:nvSpPr>
          <p:cNvPr id="40" name="Text 31"/>
          <p:cNvSpPr/>
          <p:nvPr/>
        </p:nvSpPr>
        <p:spPr>
          <a:xfrm>
            <a:off x="5176601" y="33192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08</a:t>
            </a:r>
            <a:endParaRPr lang="en-US" sz="1000" dirty="0"/>
          </a:p>
        </p:txBody>
      </p:sp>
      <p:sp>
        <p:nvSpPr>
          <p:cNvPr id="41" name="Shape 32"/>
          <p:cNvSpPr/>
          <p:nvPr/>
        </p:nvSpPr>
        <p:spPr>
          <a:xfrm>
            <a:off x="5839816" y="3392424"/>
            <a:ext cx="512064" cy="512064"/>
          </a:xfrm>
          <a:prstGeom prst="ellipse">
            <a:avLst/>
          </a:prstGeom>
          <a:solidFill>
            <a:srgbClr val="6366F1"/>
          </a:solidFill>
          <a:ln/>
        </p:spPr>
      </p:sp>
      <p:pic>
        <p:nvPicPr>
          <p:cNvPr id="42" name="Image 7" descr="preencoded.png">    </p:cNvPr>
          <p:cNvPicPr>
            <a:picLocks noChangeAspect="1"/>
          </p:cNvPicPr>
          <p:nvPr/>
        </p:nvPicPr>
        <p:blipFill>
          <a:blip r:embed="rId8"/>
          <a:stretch>
            <a:fillRect/>
          </a:stretch>
        </p:blipFill>
        <p:spPr>
          <a:xfrm>
            <a:off x="5906384" y="3458992"/>
            <a:ext cx="378927" cy="378927"/>
          </a:xfrm>
          <a:prstGeom prst="rect">
            <a:avLst/>
          </a:prstGeom>
        </p:spPr>
      </p:pic>
      <p:sp>
        <p:nvSpPr>
          <p:cNvPr id="43" name="Text 33"/>
          <p:cNvSpPr/>
          <p:nvPr/>
        </p:nvSpPr>
        <p:spPr>
          <a:xfrm>
            <a:off x="5140025" y="39776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Trading Comps</a:t>
            </a:r>
            <a:endParaRPr lang="en-US" sz="1050" dirty="0"/>
          </a:p>
        </p:txBody>
      </p:sp>
      <p:sp>
        <p:nvSpPr>
          <p:cNvPr id="44" name="Shape 34"/>
          <p:cNvSpPr/>
          <p:nvPr/>
        </p:nvSpPr>
        <p:spPr>
          <a:xfrm>
            <a:off x="7325990" y="3246120"/>
            <a:ext cx="2057949" cy="1170432"/>
          </a:xfrm>
          <a:prstGeom prst="roundRect">
            <a:avLst>
              <a:gd name="adj" fmla="val 5469"/>
            </a:avLst>
          </a:prstGeom>
          <a:solidFill>
            <a:srgbClr val="F5F7FC"/>
          </a:solidFill>
          <a:ln w="12700">
            <a:solidFill>
              <a:srgbClr val="E1E6F2"/>
            </a:solidFill>
            <a:prstDash val="solid"/>
          </a:ln>
        </p:spPr>
      </p:sp>
      <p:sp>
        <p:nvSpPr>
          <p:cNvPr id="45" name="Text 35"/>
          <p:cNvSpPr/>
          <p:nvPr/>
        </p:nvSpPr>
        <p:spPr>
          <a:xfrm>
            <a:off x="7435718" y="33192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09</a:t>
            </a:r>
            <a:endParaRPr lang="en-US" sz="1000" dirty="0"/>
          </a:p>
        </p:txBody>
      </p:sp>
      <p:sp>
        <p:nvSpPr>
          <p:cNvPr id="46" name="Shape 36"/>
          <p:cNvSpPr/>
          <p:nvPr/>
        </p:nvSpPr>
        <p:spPr>
          <a:xfrm>
            <a:off x="8098932" y="3392424"/>
            <a:ext cx="512064" cy="512064"/>
          </a:xfrm>
          <a:prstGeom prst="ellipse">
            <a:avLst/>
          </a:prstGeom>
          <a:solidFill>
            <a:srgbClr val="6366F1"/>
          </a:solidFill>
          <a:ln/>
        </p:spPr>
      </p:sp>
      <p:pic>
        <p:nvPicPr>
          <p:cNvPr id="47" name="Image 8" descr="preencoded.png">    </p:cNvPr>
          <p:cNvPicPr>
            <a:picLocks noChangeAspect="1"/>
          </p:cNvPicPr>
          <p:nvPr/>
        </p:nvPicPr>
        <p:blipFill>
          <a:blip r:embed="rId9"/>
          <a:stretch>
            <a:fillRect/>
          </a:stretch>
        </p:blipFill>
        <p:spPr>
          <a:xfrm>
            <a:off x="8165501" y="3458992"/>
            <a:ext cx="378927" cy="378927"/>
          </a:xfrm>
          <a:prstGeom prst="rect">
            <a:avLst/>
          </a:prstGeom>
        </p:spPr>
      </p:pic>
      <p:sp>
        <p:nvSpPr>
          <p:cNvPr id="48" name="Text 37"/>
          <p:cNvSpPr/>
          <p:nvPr/>
        </p:nvSpPr>
        <p:spPr>
          <a:xfrm>
            <a:off x="7399142" y="39776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LBO Waterfall</a:t>
            </a:r>
            <a:endParaRPr lang="en-US" sz="1050" dirty="0"/>
          </a:p>
        </p:txBody>
      </p:sp>
      <p:sp>
        <p:nvSpPr>
          <p:cNvPr id="49" name="Shape 38"/>
          <p:cNvSpPr/>
          <p:nvPr/>
        </p:nvSpPr>
        <p:spPr>
          <a:xfrm>
            <a:off x="9585107" y="3246120"/>
            <a:ext cx="2057949" cy="1170432"/>
          </a:xfrm>
          <a:prstGeom prst="roundRect">
            <a:avLst>
              <a:gd name="adj" fmla="val 5469"/>
            </a:avLst>
          </a:prstGeom>
          <a:solidFill>
            <a:srgbClr val="F5F7FC"/>
          </a:solidFill>
          <a:ln w="12700">
            <a:solidFill>
              <a:srgbClr val="E1E6F2"/>
            </a:solidFill>
            <a:prstDash val="solid"/>
          </a:ln>
        </p:spPr>
      </p:sp>
      <p:sp>
        <p:nvSpPr>
          <p:cNvPr id="50" name="Text 39"/>
          <p:cNvSpPr/>
          <p:nvPr/>
        </p:nvSpPr>
        <p:spPr>
          <a:xfrm>
            <a:off x="9694835" y="33192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10</a:t>
            </a:r>
            <a:endParaRPr lang="en-US" sz="1000" dirty="0"/>
          </a:p>
        </p:txBody>
      </p:sp>
      <p:sp>
        <p:nvSpPr>
          <p:cNvPr id="51" name="Shape 40"/>
          <p:cNvSpPr/>
          <p:nvPr/>
        </p:nvSpPr>
        <p:spPr>
          <a:xfrm>
            <a:off x="10358049" y="3392424"/>
            <a:ext cx="512064" cy="512064"/>
          </a:xfrm>
          <a:prstGeom prst="ellipse">
            <a:avLst/>
          </a:prstGeom>
          <a:solidFill>
            <a:srgbClr val="6366F1"/>
          </a:solidFill>
          <a:ln/>
        </p:spPr>
      </p:sp>
      <p:pic>
        <p:nvPicPr>
          <p:cNvPr id="52" name="Image 9" descr="preencoded.png">    </p:cNvPr>
          <p:cNvPicPr>
            <a:picLocks noChangeAspect="1"/>
          </p:cNvPicPr>
          <p:nvPr/>
        </p:nvPicPr>
        <p:blipFill>
          <a:blip r:embed="rId10"/>
          <a:stretch>
            <a:fillRect/>
          </a:stretch>
        </p:blipFill>
        <p:spPr>
          <a:xfrm>
            <a:off x="10424617" y="3458992"/>
            <a:ext cx="378927" cy="378927"/>
          </a:xfrm>
          <a:prstGeom prst="rect">
            <a:avLst/>
          </a:prstGeom>
        </p:spPr>
      </p:pic>
      <p:sp>
        <p:nvSpPr>
          <p:cNvPr id="53" name="Text 41"/>
          <p:cNvSpPr/>
          <p:nvPr/>
        </p:nvSpPr>
        <p:spPr>
          <a:xfrm>
            <a:off x="9658259" y="39776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Precedents &amp; Regression</a:t>
            </a:r>
            <a:endParaRPr lang="en-US" sz="1050" dirty="0"/>
          </a:p>
        </p:txBody>
      </p:sp>
      <p:sp>
        <p:nvSpPr>
          <p:cNvPr id="54" name="Shape 42"/>
          <p:cNvSpPr/>
          <p:nvPr/>
        </p:nvSpPr>
        <p:spPr>
          <a:xfrm>
            <a:off x="548640" y="4617720"/>
            <a:ext cx="2057949" cy="1170432"/>
          </a:xfrm>
          <a:prstGeom prst="roundRect">
            <a:avLst>
              <a:gd name="adj" fmla="val 5469"/>
            </a:avLst>
          </a:prstGeom>
          <a:solidFill>
            <a:srgbClr val="F5F7FC"/>
          </a:solidFill>
          <a:ln w="12700">
            <a:solidFill>
              <a:srgbClr val="E1E6F2"/>
            </a:solidFill>
            <a:prstDash val="solid"/>
          </a:ln>
        </p:spPr>
      </p:sp>
      <p:sp>
        <p:nvSpPr>
          <p:cNvPr id="55" name="Text 43"/>
          <p:cNvSpPr/>
          <p:nvPr/>
        </p:nvSpPr>
        <p:spPr>
          <a:xfrm>
            <a:off x="658368" y="46908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11</a:t>
            </a:r>
            <a:endParaRPr lang="en-US" sz="1000" dirty="0"/>
          </a:p>
        </p:txBody>
      </p:sp>
      <p:sp>
        <p:nvSpPr>
          <p:cNvPr id="56" name="Shape 44"/>
          <p:cNvSpPr/>
          <p:nvPr/>
        </p:nvSpPr>
        <p:spPr>
          <a:xfrm>
            <a:off x="1321582" y="4764024"/>
            <a:ext cx="512064" cy="512064"/>
          </a:xfrm>
          <a:prstGeom prst="ellipse">
            <a:avLst/>
          </a:prstGeom>
          <a:solidFill>
            <a:srgbClr val="6366F1"/>
          </a:solidFill>
          <a:ln/>
        </p:spPr>
      </p:sp>
      <p:pic>
        <p:nvPicPr>
          <p:cNvPr id="57" name="Image 10" descr="preencoded.png">    </p:cNvPr>
          <p:cNvPicPr>
            <a:picLocks noChangeAspect="1"/>
          </p:cNvPicPr>
          <p:nvPr/>
        </p:nvPicPr>
        <p:blipFill>
          <a:blip r:embed="rId11"/>
          <a:stretch>
            <a:fillRect/>
          </a:stretch>
        </p:blipFill>
        <p:spPr>
          <a:xfrm>
            <a:off x="1388151" y="4830592"/>
            <a:ext cx="378927" cy="378927"/>
          </a:xfrm>
          <a:prstGeom prst="rect">
            <a:avLst/>
          </a:prstGeom>
        </p:spPr>
      </p:pic>
      <p:sp>
        <p:nvSpPr>
          <p:cNvPr id="58" name="Text 45"/>
          <p:cNvSpPr/>
          <p:nvPr/>
        </p:nvSpPr>
        <p:spPr>
          <a:xfrm>
            <a:off x="621792" y="53492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Synthesis &amp; Weighting</a:t>
            </a:r>
            <a:endParaRPr lang="en-US" sz="1050" dirty="0"/>
          </a:p>
        </p:txBody>
      </p:sp>
      <p:sp>
        <p:nvSpPr>
          <p:cNvPr id="59" name="Shape 46"/>
          <p:cNvSpPr/>
          <p:nvPr/>
        </p:nvSpPr>
        <p:spPr>
          <a:xfrm>
            <a:off x="2807757" y="4617720"/>
            <a:ext cx="2057949" cy="1170432"/>
          </a:xfrm>
          <a:prstGeom prst="roundRect">
            <a:avLst>
              <a:gd name="adj" fmla="val 5469"/>
            </a:avLst>
          </a:prstGeom>
          <a:solidFill>
            <a:srgbClr val="F5F7FC"/>
          </a:solidFill>
          <a:ln w="12700">
            <a:solidFill>
              <a:srgbClr val="E1E6F2"/>
            </a:solidFill>
            <a:prstDash val="solid"/>
          </a:ln>
        </p:spPr>
      </p:sp>
      <p:sp>
        <p:nvSpPr>
          <p:cNvPr id="60" name="Text 47"/>
          <p:cNvSpPr/>
          <p:nvPr/>
        </p:nvSpPr>
        <p:spPr>
          <a:xfrm>
            <a:off x="2917485" y="46908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12</a:t>
            </a:r>
            <a:endParaRPr lang="en-US" sz="1000" dirty="0"/>
          </a:p>
        </p:txBody>
      </p:sp>
      <p:sp>
        <p:nvSpPr>
          <p:cNvPr id="61" name="Shape 48"/>
          <p:cNvSpPr/>
          <p:nvPr/>
        </p:nvSpPr>
        <p:spPr>
          <a:xfrm>
            <a:off x="3580699" y="4764024"/>
            <a:ext cx="512064" cy="512064"/>
          </a:xfrm>
          <a:prstGeom prst="ellipse">
            <a:avLst/>
          </a:prstGeom>
          <a:solidFill>
            <a:srgbClr val="6366F1"/>
          </a:solidFill>
          <a:ln/>
        </p:spPr>
      </p:sp>
      <p:pic>
        <p:nvPicPr>
          <p:cNvPr id="62" name="Image 11" descr="preencoded.png">    </p:cNvPr>
          <p:cNvPicPr>
            <a:picLocks noChangeAspect="1"/>
          </p:cNvPicPr>
          <p:nvPr/>
        </p:nvPicPr>
        <p:blipFill>
          <a:blip r:embed="rId12"/>
          <a:stretch>
            <a:fillRect/>
          </a:stretch>
        </p:blipFill>
        <p:spPr>
          <a:xfrm>
            <a:off x="3647267" y="4830592"/>
            <a:ext cx="378927" cy="378927"/>
          </a:xfrm>
          <a:prstGeom prst="rect">
            <a:avLst/>
          </a:prstGeom>
        </p:spPr>
      </p:pic>
      <p:sp>
        <p:nvSpPr>
          <p:cNvPr id="63" name="Text 49"/>
          <p:cNvSpPr/>
          <p:nvPr/>
        </p:nvSpPr>
        <p:spPr>
          <a:xfrm>
            <a:off x="2880909" y="53492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Word Export</a:t>
            </a:r>
            <a:endParaRPr lang="en-US" sz="1050" dirty="0"/>
          </a:p>
        </p:txBody>
      </p:sp>
      <p:sp>
        <p:nvSpPr>
          <p:cNvPr id="64" name="Shape 50"/>
          <p:cNvSpPr/>
          <p:nvPr/>
        </p:nvSpPr>
        <p:spPr>
          <a:xfrm>
            <a:off x="5066873" y="4617720"/>
            <a:ext cx="2057949" cy="1170432"/>
          </a:xfrm>
          <a:prstGeom prst="roundRect">
            <a:avLst>
              <a:gd name="adj" fmla="val 5469"/>
            </a:avLst>
          </a:prstGeom>
          <a:solidFill>
            <a:srgbClr val="F5F7FC"/>
          </a:solidFill>
          <a:ln w="12700">
            <a:solidFill>
              <a:srgbClr val="E1E6F2"/>
            </a:solidFill>
            <a:prstDash val="solid"/>
          </a:ln>
        </p:spPr>
      </p:sp>
      <p:sp>
        <p:nvSpPr>
          <p:cNvPr id="65" name="Text 51"/>
          <p:cNvSpPr/>
          <p:nvPr/>
        </p:nvSpPr>
        <p:spPr>
          <a:xfrm>
            <a:off x="5176601" y="4690872"/>
            <a:ext cx="548640" cy="274320"/>
          </a:xfrm>
          <a:prstGeom prst="rect">
            <a:avLst/>
          </a:prstGeom>
          <a:noFill/>
          <a:ln/>
        </p:spPr>
        <p:txBody>
          <a:bodyPr wrap="square" rtlCol="0" anchor="ctr"/>
          <a:lstStyle/>
          <a:p>
            <a:pPr indent="0" marL="0">
              <a:buNone/>
            </a:pPr>
            <a:r>
              <a:rPr lang="en-US" sz="1000" b="1" dirty="0">
                <a:solidFill>
                  <a:srgbClr val="6366F1"/>
                </a:solidFill>
                <a:latin typeface="Calibri" pitchFamily="34" charset="0"/>
                <a:ea typeface="Calibri" pitchFamily="34" charset="-122"/>
                <a:cs typeface="Calibri" pitchFamily="34" charset="-120"/>
              </a:rPr>
              <a:t>13</a:t>
            </a:r>
            <a:endParaRPr lang="en-US" sz="1000" dirty="0"/>
          </a:p>
        </p:txBody>
      </p:sp>
      <p:sp>
        <p:nvSpPr>
          <p:cNvPr id="66" name="Shape 52"/>
          <p:cNvSpPr/>
          <p:nvPr/>
        </p:nvSpPr>
        <p:spPr>
          <a:xfrm>
            <a:off x="5839816" y="4764024"/>
            <a:ext cx="512064" cy="512064"/>
          </a:xfrm>
          <a:prstGeom prst="ellipse">
            <a:avLst/>
          </a:prstGeom>
          <a:solidFill>
            <a:srgbClr val="6366F1"/>
          </a:solidFill>
          <a:ln/>
        </p:spPr>
      </p:sp>
      <p:pic>
        <p:nvPicPr>
          <p:cNvPr id="67" name="Image 12" descr="preencoded.png">    </p:cNvPr>
          <p:cNvPicPr>
            <a:picLocks noChangeAspect="1"/>
          </p:cNvPicPr>
          <p:nvPr/>
        </p:nvPicPr>
        <p:blipFill>
          <a:blip r:embed="rId13"/>
          <a:stretch>
            <a:fillRect/>
          </a:stretch>
        </p:blipFill>
        <p:spPr>
          <a:xfrm>
            <a:off x="5906384" y="4830592"/>
            <a:ext cx="378927" cy="378927"/>
          </a:xfrm>
          <a:prstGeom prst="rect">
            <a:avLst/>
          </a:prstGeom>
        </p:spPr>
      </p:pic>
      <p:sp>
        <p:nvSpPr>
          <p:cNvPr id="68" name="Text 53"/>
          <p:cNvSpPr/>
          <p:nvPr/>
        </p:nvSpPr>
        <p:spPr>
          <a:xfrm>
            <a:off x="5140025" y="5349240"/>
            <a:ext cx="1911645" cy="402336"/>
          </a:xfrm>
          <a:prstGeom prst="rect">
            <a:avLst/>
          </a:prstGeom>
          <a:noFill/>
          <a:ln/>
        </p:spPr>
        <p:txBody>
          <a:bodyPr wrap="square" rtlCol="0" anchor="t"/>
          <a:lstStyle/>
          <a:p>
            <a:pPr algn="ctr" indent="0" marL="0">
              <a:buNone/>
            </a:pPr>
            <a:r>
              <a:rPr lang="en-US" sz="1050" b="1" dirty="0">
                <a:solidFill>
                  <a:srgbClr val="10143A"/>
                </a:solidFill>
                <a:latin typeface="Calibri" pitchFamily="34" charset="0"/>
                <a:ea typeface="Calibri" pitchFamily="34" charset="-122"/>
                <a:cs typeface="Calibri" pitchFamily="34" charset="-120"/>
              </a:rPr>
              <a:t>Case Library</a:t>
            </a:r>
            <a:endParaRPr lang="en-US" sz="1050" dirty="0"/>
          </a:p>
        </p:txBody>
      </p:sp>
      <p:sp>
        <p:nvSpPr>
          <p:cNvPr id="69" name="Text 54"/>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4 / 20</a:t>
            </a:r>
            <a:endParaRPr lang="en-US" sz="900" dirty="0"/>
          </a:p>
        </p:txBody>
      </p:sp>
      <p:sp>
        <p:nvSpPr>
          <p:cNvPr id="70" name="Text 55"/>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MODULES 01–02  ·  FOUNDATION</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10143A"/>
                </a:solidFill>
                <a:latin typeface="Cambria" pitchFamily="34" charset="0"/>
                <a:ea typeface="Cambria" pitchFamily="34" charset="-122"/>
                <a:cs typeface="Cambria" pitchFamily="34" charset="-120"/>
              </a:rPr>
              <a:t>Start With a Rigorous Foundation</a:t>
            </a:r>
            <a:endParaRPr lang="en-US" sz="2800" dirty="0"/>
          </a:p>
        </p:txBody>
      </p:sp>
      <p:sp>
        <p:nvSpPr>
          <p:cNvPr id="4" name="Shape 2"/>
          <p:cNvSpPr/>
          <p:nvPr/>
        </p:nvSpPr>
        <p:spPr>
          <a:xfrm>
            <a:off x="548640" y="2011680"/>
            <a:ext cx="5318608" cy="3017520"/>
          </a:xfrm>
          <a:prstGeom prst="roundRect">
            <a:avLst>
              <a:gd name="adj" fmla="val 2727"/>
            </a:avLst>
          </a:prstGeom>
          <a:solidFill>
            <a:srgbClr val="F5F7FC"/>
          </a:solidFill>
          <a:ln w="12700">
            <a:solidFill>
              <a:srgbClr val="E1E6F2"/>
            </a:solidFill>
            <a:prstDash val="solid"/>
          </a:ln>
        </p:spPr>
      </p:sp>
      <p:sp>
        <p:nvSpPr>
          <p:cNvPr id="5" name="Shape 3"/>
          <p:cNvSpPr/>
          <p:nvPr/>
        </p:nvSpPr>
        <p:spPr>
          <a:xfrm>
            <a:off x="868680" y="2331720"/>
            <a:ext cx="731520" cy="731520"/>
          </a:xfrm>
          <a:prstGeom prst="ellipse">
            <a:avLst/>
          </a:prstGeom>
          <a:solidFill>
            <a:srgbClr val="6366F1"/>
          </a:solidFill>
          <a:ln/>
        </p:spPr>
      </p:sp>
      <p:pic>
        <p:nvPicPr>
          <p:cNvPr id="6" name="Image 0" descr="preencoded.png">    </p:cNvPr>
          <p:cNvPicPr>
            <a:picLocks noChangeAspect="1"/>
          </p:cNvPicPr>
          <p:nvPr/>
        </p:nvPicPr>
        <p:blipFill>
          <a:blip r:embed="rId1"/>
          <a:stretch>
            <a:fillRect/>
          </a:stretch>
        </p:blipFill>
        <p:spPr>
          <a:xfrm>
            <a:off x="963778" y="2426818"/>
            <a:ext cx="541325" cy="541325"/>
          </a:xfrm>
          <a:prstGeom prst="rect">
            <a:avLst/>
          </a:prstGeom>
        </p:spPr>
      </p:pic>
      <p:sp>
        <p:nvSpPr>
          <p:cNvPr id="7" name="Text 4"/>
          <p:cNvSpPr/>
          <p:nvPr/>
        </p:nvSpPr>
        <p:spPr>
          <a:xfrm>
            <a:off x="868680" y="3246120"/>
            <a:ext cx="4678528" cy="411480"/>
          </a:xfrm>
          <a:prstGeom prst="rect">
            <a:avLst/>
          </a:prstGeom>
          <a:noFill/>
          <a:ln/>
        </p:spPr>
        <p:txBody>
          <a:bodyPr wrap="square" rtlCol="0" anchor="ctr"/>
          <a:lstStyle/>
          <a:p>
            <a:pPr indent="0" marL="0">
              <a:buNone/>
            </a:pPr>
            <a:r>
              <a:rPr lang="en-US" sz="1900" b="1" dirty="0">
                <a:solidFill>
                  <a:srgbClr val="10143A"/>
                </a:solidFill>
                <a:latin typeface="Cambria" pitchFamily="34" charset="0"/>
                <a:ea typeface="Cambria" pitchFamily="34" charset="-122"/>
                <a:cs typeface="Cambria" pitchFamily="34" charset="-120"/>
              </a:rPr>
              <a:t>Identity &amp; SWOT</a:t>
            </a:r>
            <a:endParaRPr lang="en-US" sz="1900" dirty="0"/>
          </a:p>
        </p:txBody>
      </p:sp>
      <p:sp>
        <p:nvSpPr>
          <p:cNvPr id="8" name="Text 5"/>
          <p:cNvSpPr/>
          <p:nvPr/>
        </p:nvSpPr>
        <p:spPr>
          <a:xfrm>
            <a:off x="868680" y="3703320"/>
            <a:ext cx="4678528" cy="1097280"/>
          </a:xfrm>
          <a:prstGeom prst="rect">
            <a:avLst/>
          </a:prstGeom>
          <a:noFill/>
          <a:ln/>
        </p:spPr>
        <p:txBody>
          <a:bodyPr wrap="square" rtlCol="0" anchor="t"/>
          <a:lstStyle/>
          <a:p>
            <a:pPr indent="0" marL="0">
              <a:lnSpc>
                <a:spcPct val="120000"/>
              </a:lnSpc>
              <a:buNone/>
            </a:pPr>
            <a:r>
              <a:rPr lang="en-US" sz="1350" dirty="0">
                <a:solidFill>
                  <a:srgbClr val="5B6B8C"/>
                </a:solidFill>
                <a:latin typeface="Calibri" pitchFamily="34" charset="0"/>
                <a:ea typeface="Calibri" pitchFamily="34" charset="-122"/>
                <a:cs typeface="Calibri" pitchFamily="34" charset="-120"/>
              </a:rPr>
              <a:t>Capture engagement purpose, standard of value, and a structured SWOT before a single number is modeled.</a:t>
            </a:r>
            <a:endParaRPr lang="en-US" sz="1350" dirty="0"/>
          </a:p>
        </p:txBody>
      </p:sp>
      <p:sp>
        <p:nvSpPr>
          <p:cNvPr id="9" name="Shape 6"/>
          <p:cNvSpPr/>
          <p:nvPr/>
        </p:nvSpPr>
        <p:spPr>
          <a:xfrm>
            <a:off x="6324448" y="2011680"/>
            <a:ext cx="5318608" cy="3017520"/>
          </a:xfrm>
          <a:prstGeom prst="roundRect">
            <a:avLst>
              <a:gd name="adj" fmla="val 2727"/>
            </a:avLst>
          </a:prstGeom>
          <a:solidFill>
            <a:srgbClr val="F5F7FC"/>
          </a:solidFill>
          <a:ln w="12700">
            <a:solidFill>
              <a:srgbClr val="E1E6F2"/>
            </a:solidFill>
            <a:prstDash val="solid"/>
          </a:ln>
        </p:spPr>
      </p:sp>
      <p:sp>
        <p:nvSpPr>
          <p:cNvPr id="10" name="Shape 7"/>
          <p:cNvSpPr/>
          <p:nvPr/>
        </p:nvSpPr>
        <p:spPr>
          <a:xfrm>
            <a:off x="6644488" y="2331720"/>
            <a:ext cx="731520" cy="731520"/>
          </a:xfrm>
          <a:prstGeom prst="ellipse">
            <a:avLst/>
          </a:prstGeom>
          <a:solidFill>
            <a:srgbClr val="10B981"/>
          </a:solidFill>
          <a:ln/>
        </p:spPr>
      </p:sp>
      <p:pic>
        <p:nvPicPr>
          <p:cNvPr id="11" name="Image 1" descr="preencoded.png">    </p:cNvPr>
          <p:cNvPicPr>
            <a:picLocks noChangeAspect="1"/>
          </p:cNvPicPr>
          <p:nvPr/>
        </p:nvPicPr>
        <p:blipFill>
          <a:blip r:embed="rId2"/>
          <a:stretch>
            <a:fillRect/>
          </a:stretch>
        </p:blipFill>
        <p:spPr>
          <a:xfrm>
            <a:off x="6739585" y="2426818"/>
            <a:ext cx="541325" cy="541325"/>
          </a:xfrm>
          <a:prstGeom prst="rect">
            <a:avLst/>
          </a:prstGeom>
        </p:spPr>
      </p:pic>
      <p:sp>
        <p:nvSpPr>
          <p:cNvPr id="12" name="Text 8"/>
          <p:cNvSpPr/>
          <p:nvPr/>
        </p:nvSpPr>
        <p:spPr>
          <a:xfrm>
            <a:off x="6644488" y="3246120"/>
            <a:ext cx="4678528" cy="411480"/>
          </a:xfrm>
          <a:prstGeom prst="rect">
            <a:avLst/>
          </a:prstGeom>
          <a:noFill/>
          <a:ln/>
        </p:spPr>
        <p:txBody>
          <a:bodyPr wrap="square" rtlCol="0" anchor="ctr"/>
          <a:lstStyle/>
          <a:p>
            <a:pPr indent="0" marL="0">
              <a:buNone/>
            </a:pPr>
            <a:r>
              <a:rPr lang="en-US" sz="1900" b="1" dirty="0">
                <a:solidFill>
                  <a:srgbClr val="10143A"/>
                </a:solidFill>
                <a:latin typeface="Cambria" pitchFamily="34" charset="0"/>
                <a:ea typeface="Cambria" pitchFamily="34" charset="-122"/>
                <a:cs typeface="Cambria" pitchFamily="34" charset="-120"/>
              </a:rPr>
              <a:t>WACC &amp; CSRP</a:t>
            </a:r>
            <a:endParaRPr lang="en-US" sz="1900" dirty="0"/>
          </a:p>
        </p:txBody>
      </p:sp>
      <p:sp>
        <p:nvSpPr>
          <p:cNvPr id="13" name="Text 9"/>
          <p:cNvSpPr/>
          <p:nvPr/>
        </p:nvSpPr>
        <p:spPr>
          <a:xfrm>
            <a:off x="6644488" y="3703320"/>
            <a:ext cx="4678528" cy="1097280"/>
          </a:xfrm>
          <a:prstGeom prst="rect">
            <a:avLst/>
          </a:prstGeom>
          <a:noFill/>
          <a:ln/>
        </p:spPr>
        <p:txBody>
          <a:bodyPr wrap="square" rtlCol="0" anchor="t"/>
          <a:lstStyle/>
          <a:p>
            <a:pPr indent="0" marL="0">
              <a:lnSpc>
                <a:spcPct val="120000"/>
              </a:lnSpc>
              <a:buNone/>
            </a:pPr>
            <a:r>
              <a:rPr lang="en-US" sz="1350" dirty="0">
                <a:solidFill>
                  <a:srgbClr val="5B6B8C"/>
                </a:solidFill>
                <a:latin typeface="Calibri" pitchFamily="34" charset="0"/>
                <a:ea typeface="Calibri" pitchFamily="34" charset="-122"/>
                <a:cs typeface="Calibri" pitchFamily="34" charset="-120"/>
              </a:rPr>
              <a:t>Build cost of equity from the ground up: risk-free rate, equity risk premium, beta, industry and size premium, company-specific risk, and country risk.</a:t>
            </a:r>
            <a:endParaRPr lang="en-US" sz="1350" dirty="0"/>
          </a:p>
        </p:txBody>
      </p:sp>
      <p:sp>
        <p:nvSpPr>
          <p:cNvPr id="14" name="Shape 10"/>
          <p:cNvSpPr/>
          <p:nvPr/>
        </p:nvSpPr>
        <p:spPr>
          <a:xfrm>
            <a:off x="548640" y="5257800"/>
            <a:ext cx="11094415" cy="594360"/>
          </a:xfrm>
          <a:prstGeom prst="roundRect">
            <a:avLst>
              <a:gd name="adj" fmla="val 12308"/>
            </a:avLst>
          </a:prstGeom>
          <a:solidFill>
            <a:srgbClr val="10143A"/>
          </a:solidFill>
          <a:ln/>
        </p:spPr>
      </p:sp>
      <p:sp>
        <p:nvSpPr>
          <p:cNvPr id="15" name="Text 11"/>
          <p:cNvSpPr/>
          <p:nvPr/>
        </p:nvSpPr>
        <p:spPr>
          <a:xfrm>
            <a:off x="822960" y="5257800"/>
            <a:ext cx="1463040" cy="594360"/>
          </a:xfrm>
          <a:prstGeom prst="rect">
            <a:avLst/>
          </a:prstGeom>
          <a:noFill/>
          <a:ln/>
        </p:spPr>
        <p:txBody>
          <a:bodyPr wrap="square" rtlCol="0" anchor="ctr"/>
          <a:lstStyle/>
          <a:p>
            <a:pPr indent="0" marL="0">
              <a:buNone/>
            </a:pPr>
            <a:r>
              <a:rPr lang="en-US" sz="1800" b="1" dirty="0">
                <a:solidFill>
                  <a:srgbClr val="10B981"/>
                </a:solidFill>
                <a:latin typeface="Cambria" pitchFamily="34" charset="0"/>
                <a:ea typeface="Cambria" pitchFamily="34" charset="-122"/>
                <a:cs typeface="Cambria" pitchFamily="34" charset="-120"/>
              </a:rPr>
              <a:t>LIVE</a:t>
            </a:r>
            <a:endParaRPr lang="en-US" sz="1800" dirty="0"/>
          </a:p>
        </p:txBody>
      </p:sp>
      <p:sp>
        <p:nvSpPr>
          <p:cNvPr id="16" name="Text 12"/>
          <p:cNvSpPr/>
          <p:nvPr/>
        </p:nvSpPr>
        <p:spPr>
          <a:xfrm>
            <a:off x="2377440" y="5257800"/>
            <a:ext cx="8991295" cy="59436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WACC recalculates the instant a risk input changes</a:t>
            </a:r>
            <a:endParaRPr lang="en-US" sz="1300" dirty="0"/>
          </a:p>
        </p:txBody>
      </p:sp>
      <p:sp>
        <p:nvSpPr>
          <p:cNvPr id="17" name="Text 13"/>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5 / 20</a:t>
            </a:r>
            <a:endParaRPr lang="en-US" sz="900" dirty="0"/>
          </a:p>
        </p:txBody>
      </p:sp>
      <p:sp>
        <p:nvSpPr>
          <p:cNvPr id="18" name="Text 14"/>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03</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10143A"/>
                </a:solidFill>
                <a:latin typeface="Cambria" pitchFamily="34" charset="0"/>
                <a:ea typeface="Cambria" pitchFamily="34" charset="-122"/>
                <a:cs typeface="Cambria" pitchFamily="34" charset="-120"/>
              </a:rPr>
              <a:t>Discounted Cash Flow, Built Right</a:t>
            </a:r>
            <a:endParaRPr lang="en-US" sz="2800" dirty="0"/>
          </a:p>
        </p:txBody>
      </p:sp>
      <p:sp>
        <p:nvSpPr>
          <p:cNvPr id="4" name="Shape 2"/>
          <p:cNvSpPr/>
          <p:nvPr/>
        </p:nvSpPr>
        <p:spPr>
          <a:xfrm>
            <a:off x="548640" y="2185416"/>
            <a:ext cx="82296" cy="82296"/>
          </a:xfrm>
          <a:prstGeom prst="ellipse">
            <a:avLst/>
          </a:prstGeom>
          <a:solidFill>
            <a:srgbClr val="6366F1"/>
          </a:solidFill>
          <a:ln/>
        </p:spPr>
      </p:sp>
      <p:sp>
        <p:nvSpPr>
          <p:cNvPr id="5" name="Text 3"/>
          <p:cNvSpPr/>
          <p:nvPr/>
        </p:nvSpPr>
        <p:spPr>
          <a:xfrm>
            <a:off x="804672" y="2057400"/>
            <a:ext cx="550468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Full free cash flow forecast driven by revenue growth, margin, and terminal value assumptions</a:t>
            </a:r>
            <a:endParaRPr lang="en-US" sz="1400" dirty="0"/>
          </a:p>
        </p:txBody>
      </p:sp>
      <p:sp>
        <p:nvSpPr>
          <p:cNvPr id="6" name="Shape 4"/>
          <p:cNvSpPr/>
          <p:nvPr/>
        </p:nvSpPr>
        <p:spPr>
          <a:xfrm>
            <a:off x="548640" y="2752344"/>
            <a:ext cx="82296" cy="82296"/>
          </a:xfrm>
          <a:prstGeom prst="ellipse">
            <a:avLst/>
          </a:prstGeom>
          <a:solidFill>
            <a:srgbClr val="6366F1"/>
          </a:solidFill>
          <a:ln/>
        </p:spPr>
      </p:sp>
      <p:sp>
        <p:nvSpPr>
          <p:cNvPr id="7" name="Text 5"/>
          <p:cNvSpPr/>
          <p:nvPr/>
        </p:nvSpPr>
        <p:spPr>
          <a:xfrm>
            <a:off x="804672" y="2624328"/>
            <a:ext cx="550468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AI can propose defensible starting assumptions — every AI-suggested input is clearly flagged for review</a:t>
            </a:r>
            <a:endParaRPr lang="en-US" sz="1400" dirty="0"/>
          </a:p>
        </p:txBody>
      </p:sp>
      <p:sp>
        <p:nvSpPr>
          <p:cNvPr id="8" name="Shape 6"/>
          <p:cNvSpPr/>
          <p:nvPr/>
        </p:nvSpPr>
        <p:spPr>
          <a:xfrm>
            <a:off x="548640" y="3319272"/>
            <a:ext cx="82296" cy="82296"/>
          </a:xfrm>
          <a:prstGeom prst="ellipse">
            <a:avLst/>
          </a:prstGeom>
          <a:solidFill>
            <a:srgbClr val="6366F1"/>
          </a:solidFill>
          <a:ln/>
        </p:spPr>
      </p:sp>
      <p:sp>
        <p:nvSpPr>
          <p:cNvPr id="9" name="Text 7"/>
          <p:cNvSpPr/>
          <p:nvPr/>
        </p:nvSpPr>
        <p:spPr>
          <a:xfrm>
            <a:off x="804672" y="3191256"/>
            <a:ext cx="550468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Blended enterprise value flows straight into the live KPI dashboard</a:t>
            </a:r>
            <a:endParaRPr lang="en-US" sz="1400" dirty="0"/>
          </a:p>
        </p:txBody>
      </p:sp>
      <p:graphicFrame>
        <p:nvGraphicFramePr>
          <p:cNvPr id="10" name="Chart 0" descr=""/>
          <p:cNvGraphicFramePr/>
          <p:nvPr/>
        </p:nvGraphicFramePr>
        <p:xfrm>
          <a:off x="6583680" y="1965960"/>
          <a:ext cx="5029200" cy="3840480"/>
        </p:xfrm>
        <a:graphic xmlns:a="http://schemas.openxmlformats.org/drawingml/2006/main">
          <a:graphicData uri="http://schemas.openxmlformats.org/drawingml/2006/chart">
            <c:chart xmlns:c="http://schemas.openxmlformats.org/drawingml/2006/chart" r:id="rId1"/>
          </a:graphicData>
        </a:graphic>
      </p:graphicFrame>
      <p:sp>
        <p:nvSpPr>
          <p:cNvPr id="11" name="Text 8"/>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6 / 20</a:t>
            </a:r>
            <a:endParaRPr lang="en-US" sz="900" dirty="0"/>
          </a:p>
        </p:txBody>
      </p:sp>
      <p:sp>
        <p:nvSpPr>
          <p:cNvPr id="12" name="Text 9"/>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04</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10143A"/>
                </a:solidFill>
                <a:latin typeface="Cambria" pitchFamily="34" charset="0"/>
                <a:ea typeface="Cambria" pitchFamily="34" charset="-122"/>
                <a:cs typeface="Cambria" pitchFamily="34" charset="-120"/>
              </a:rPr>
              <a:t>Stochastic Modeling, Not a Single Point Estimate</a:t>
            </a:r>
            <a:endParaRPr lang="en-US" sz="2800" dirty="0"/>
          </a:p>
        </p:txBody>
      </p:sp>
      <p:sp>
        <p:nvSpPr>
          <p:cNvPr id="4" name="Shape 2"/>
          <p:cNvSpPr/>
          <p:nvPr/>
        </p:nvSpPr>
        <p:spPr>
          <a:xfrm>
            <a:off x="548640" y="2185416"/>
            <a:ext cx="82296" cy="82296"/>
          </a:xfrm>
          <a:prstGeom prst="ellipse">
            <a:avLst/>
          </a:prstGeom>
          <a:solidFill>
            <a:srgbClr val="6366F1"/>
          </a:solidFill>
          <a:ln/>
        </p:spPr>
      </p:sp>
      <p:sp>
        <p:nvSpPr>
          <p:cNvPr id="5" name="Text 3"/>
          <p:cNvSpPr/>
          <p:nvPr/>
        </p:nvSpPr>
        <p:spPr>
          <a:xfrm>
            <a:off x="804672" y="2057400"/>
            <a:ext cx="550468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Thousands of simulated valuation paths across the model’s key uncertain inputs</a:t>
            </a:r>
            <a:endParaRPr lang="en-US" sz="1400" dirty="0"/>
          </a:p>
        </p:txBody>
      </p:sp>
      <p:sp>
        <p:nvSpPr>
          <p:cNvPr id="6" name="Shape 4"/>
          <p:cNvSpPr/>
          <p:nvPr/>
        </p:nvSpPr>
        <p:spPr>
          <a:xfrm>
            <a:off x="548640" y="2752344"/>
            <a:ext cx="82296" cy="82296"/>
          </a:xfrm>
          <a:prstGeom prst="ellipse">
            <a:avLst/>
          </a:prstGeom>
          <a:solidFill>
            <a:srgbClr val="6366F1"/>
          </a:solidFill>
          <a:ln/>
        </p:spPr>
      </p:sp>
      <p:sp>
        <p:nvSpPr>
          <p:cNvPr id="7" name="Text 5"/>
          <p:cNvSpPr/>
          <p:nvPr/>
        </p:nvSpPr>
        <p:spPr>
          <a:xfrm>
            <a:off x="804672" y="2624328"/>
            <a:ext cx="550468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95% confidence band reported directly on the dashboard, not buried in a tab</a:t>
            </a:r>
            <a:endParaRPr lang="en-US" sz="1400" dirty="0"/>
          </a:p>
        </p:txBody>
      </p:sp>
      <p:sp>
        <p:nvSpPr>
          <p:cNvPr id="8" name="Shape 6"/>
          <p:cNvSpPr/>
          <p:nvPr/>
        </p:nvSpPr>
        <p:spPr>
          <a:xfrm>
            <a:off x="548640" y="3319272"/>
            <a:ext cx="82296" cy="82296"/>
          </a:xfrm>
          <a:prstGeom prst="ellipse">
            <a:avLst/>
          </a:prstGeom>
          <a:solidFill>
            <a:srgbClr val="6366F1"/>
          </a:solidFill>
          <a:ln/>
        </p:spPr>
      </p:sp>
      <p:sp>
        <p:nvSpPr>
          <p:cNvPr id="9" name="Text 7"/>
          <p:cNvSpPr/>
          <p:nvPr/>
        </p:nvSpPr>
        <p:spPr>
          <a:xfrm>
            <a:off x="804672" y="3191256"/>
            <a:ext cx="550468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Boundary detection flags the moment volatility breaches a defined tolerance</a:t>
            </a:r>
            <a:endParaRPr lang="en-US" sz="1400" dirty="0"/>
          </a:p>
        </p:txBody>
      </p:sp>
      <p:graphicFrame>
        <p:nvGraphicFramePr>
          <p:cNvPr id="10" name="Chart 0" descr=""/>
          <p:cNvGraphicFramePr/>
          <p:nvPr/>
        </p:nvGraphicFramePr>
        <p:xfrm>
          <a:off x="6492240" y="1965960"/>
          <a:ext cx="5120640" cy="3291840"/>
        </p:xfrm>
        <a:graphic xmlns:a="http://schemas.openxmlformats.org/drawingml/2006/main">
          <a:graphicData uri="http://schemas.openxmlformats.org/drawingml/2006/chart">
            <c:chart xmlns:c="http://schemas.openxmlformats.org/drawingml/2006/chart" r:id="rId1"/>
          </a:graphicData>
        </a:graphic>
      </p:graphicFrame>
      <p:sp>
        <p:nvSpPr>
          <p:cNvPr id="11" name="Text 8"/>
          <p:cNvSpPr/>
          <p:nvPr/>
        </p:nvSpPr>
        <p:spPr>
          <a:xfrm>
            <a:off x="6492240" y="5349240"/>
            <a:ext cx="5120640" cy="457200"/>
          </a:xfrm>
          <a:prstGeom prst="rect">
            <a:avLst/>
          </a:prstGeom>
          <a:noFill/>
          <a:ln/>
        </p:spPr>
        <p:txBody>
          <a:bodyPr wrap="square" rtlCol="0" anchor="ctr"/>
          <a:lstStyle/>
          <a:p>
            <a:pPr algn="ctr" indent="0" marL="0">
              <a:buNone/>
            </a:pPr>
            <a:r>
              <a:rPr lang="en-US" sz="1300" b="1" dirty="0">
                <a:solidFill>
                  <a:srgbClr val="10B981"/>
                </a:solidFill>
                <a:latin typeface="Calibri" pitchFamily="34" charset="0"/>
                <a:ea typeface="Calibri" pitchFamily="34" charset="-122"/>
                <a:cs typeface="Calibri" pitchFamily="34" charset="-120"/>
              </a:rPr>
              <a:t>95% CONFIDENCE BAND: ±6.2%</a:t>
            </a:r>
            <a:endParaRPr lang="en-US" sz="1300" dirty="0"/>
          </a:p>
        </p:txBody>
      </p:sp>
      <p:sp>
        <p:nvSpPr>
          <p:cNvPr id="12" name="Text 9"/>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7 / 20</a:t>
            </a:r>
            <a:endParaRPr lang="en-US" sz="900" dirty="0"/>
          </a:p>
        </p:txBody>
      </p:sp>
      <p:sp>
        <p:nvSpPr>
          <p:cNvPr id="13" name="Text 10"/>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05</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10143A"/>
                </a:solidFill>
                <a:latin typeface="Cambria" pitchFamily="34" charset="0"/>
                <a:ea typeface="Cambria" pitchFamily="34" charset="-122"/>
                <a:cs typeface="Cambria" pitchFamily="34" charset="-120"/>
              </a:rPr>
              <a:t>See What Actually Moves the Number</a:t>
            </a:r>
            <a:endParaRPr lang="en-US" sz="2800" dirty="0"/>
          </a:p>
        </p:txBody>
      </p:sp>
      <p:sp>
        <p:nvSpPr>
          <p:cNvPr id="4" name="Shape 2"/>
          <p:cNvSpPr/>
          <p:nvPr/>
        </p:nvSpPr>
        <p:spPr>
          <a:xfrm>
            <a:off x="548640" y="2185416"/>
            <a:ext cx="82296" cy="82296"/>
          </a:xfrm>
          <a:prstGeom prst="ellipse">
            <a:avLst/>
          </a:prstGeom>
          <a:solidFill>
            <a:srgbClr val="6366F1"/>
          </a:solidFill>
          <a:ln/>
        </p:spPr>
      </p:sp>
      <p:sp>
        <p:nvSpPr>
          <p:cNvPr id="5" name="Text 3"/>
          <p:cNvSpPr/>
          <p:nvPr/>
        </p:nvSpPr>
        <p:spPr>
          <a:xfrm>
            <a:off x="804672" y="2057400"/>
            <a:ext cx="513892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Tornado charts rank every assumption by its impact on enterprise value</a:t>
            </a:r>
            <a:endParaRPr lang="en-US" sz="1400" dirty="0"/>
          </a:p>
        </p:txBody>
      </p:sp>
      <p:sp>
        <p:nvSpPr>
          <p:cNvPr id="6" name="Shape 4"/>
          <p:cNvSpPr/>
          <p:nvPr/>
        </p:nvSpPr>
        <p:spPr>
          <a:xfrm>
            <a:off x="548640" y="2752344"/>
            <a:ext cx="82296" cy="82296"/>
          </a:xfrm>
          <a:prstGeom prst="ellipse">
            <a:avLst/>
          </a:prstGeom>
          <a:solidFill>
            <a:srgbClr val="6366F1"/>
          </a:solidFill>
          <a:ln/>
        </p:spPr>
      </p:sp>
      <p:sp>
        <p:nvSpPr>
          <p:cNvPr id="7" name="Text 5"/>
          <p:cNvSpPr/>
          <p:nvPr/>
        </p:nvSpPr>
        <p:spPr>
          <a:xfrm>
            <a:off x="804672" y="2624328"/>
            <a:ext cx="513892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Two-way sensitivity matrices stress-test discount rate against growth, or any pair of drivers</a:t>
            </a:r>
            <a:endParaRPr lang="en-US" sz="1400" dirty="0"/>
          </a:p>
        </p:txBody>
      </p:sp>
      <p:sp>
        <p:nvSpPr>
          <p:cNvPr id="8" name="Shape 6"/>
          <p:cNvSpPr/>
          <p:nvPr/>
        </p:nvSpPr>
        <p:spPr>
          <a:xfrm>
            <a:off x="548640" y="3319272"/>
            <a:ext cx="82296" cy="82296"/>
          </a:xfrm>
          <a:prstGeom prst="ellipse">
            <a:avLst/>
          </a:prstGeom>
          <a:solidFill>
            <a:srgbClr val="6366F1"/>
          </a:solidFill>
          <a:ln/>
        </p:spPr>
      </p:sp>
      <p:sp>
        <p:nvSpPr>
          <p:cNvPr id="9" name="Text 7"/>
          <p:cNvSpPr/>
          <p:nvPr/>
        </p:nvSpPr>
        <p:spPr>
          <a:xfrm>
            <a:off x="804672" y="3191256"/>
            <a:ext cx="5138928" cy="521208"/>
          </a:xfrm>
          <a:prstGeom prst="rect">
            <a:avLst/>
          </a:prstGeom>
          <a:noFill/>
          <a:ln/>
        </p:spPr>
        <p:txBody>
          <a:bodyPr wrap="square" rtlCol="0" anchor="t"/>
          <a:lstStyle/>
          <a:p>
            <a:pPr indent="0" marL="0">
              <a:lnSpc>
                <a:spcPct val="115000"/>
              </a:lnSpc>
              <a:buNone/>
            </a:pPr>
            <a:r>
              <a:rPr lang="en-US" sz="1400" dirty="0">
                <a:solidFill>
                  <a:srgbClr val="5B6B8C"/>
                </a:solidFill>
                <a:latin typeface="Calibri" pitchFamily="34" charset="0"/>
                <a:ea typeface="Calibri" pitchFamily="34" charset="-122"/>
                <a:cs typeface="Calibri" pitchFamily="34" charset="-120"/>
              </a:rPr>
              <a:t>Turns "what if" into a defensible, documented analysis</a:t>
            </a:r>
            <a:endParaRPr lang="en-US" sz="1400" dirty="0"/>
          </a:p>
        </p:txBody>
      </p:sp>
      <p:graphicFrame>
        <p:nvGraphicFramePr>
          <p:cNvPr id="10" name="Chart 0" descr=""/>
          <p:cNvGraphicFramePr/>
          <p:nvPr/>
        </p:nvGraphicFramePr>
        <p:xfrm>
          <a:off x="6309360" y="1920240"/>
          <a:ext cx="5303520" cy="4023360"/>
        </p:xfrm>
        <a:graphic xmlns:a="http://schemas.openxmlformats.org/drawingml/2006/main">
          <a:graphicData uri="http://schemas.openxmlformats.org/drawingml/2006/chart">
            <c:chart xmlns:c="http://schemas.openxmlformats.org/drawingml/2006/chart" r:id="rId1"/>
          </a:graphicData>
        </a:graphic>
      </p:graphicFrame>
      <p:sp>
        <p:nvSpPr>
          <p:cNvPr id="11" name="Text 8"/>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8 / 20</a:t>
            </a:r>
            <a:endParaRPr lang="en-US" sz="900" dirty="0"/>
          </a:p>
        </p:txBody>
      </p:sp>
      <p:sp>
        <p:nvSpPr>
          <p:cNvPr id="12" name="Text 9"/>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320040"/>
          </a:xfrm>
          <a:prstGeom prst="rect">
            <a:avLst/>
          </a:prstGeom>
          <a:noFill/>
          <a:ln/>
        </p:spPr>
        <p:txBody>
          <a:bodyPr wrap="square" rtlCol="0" anchor="ctr"/>
          <a:lstStyle/>
          <a:p>
            <a:pPr algn="l" indent="0" marL="0">
              <a:buNone/>
            </a:pPr>
            <a:r>
              <a:rPr lang="en-US" sz="1200" b="1" spc="200" kern="0" dirty="0">
                <a:solidFill>
                  <a:srgbClr val="6366F1"/>
                </a:solidFill>
                <a:latin typeface="Calibri" pitchFamily="34" charset="0"/>
                <a:ea typeface="Calibri" pitchFamily="34" charset="-122"/>
                <a:cs typeface="Calibri" pitchFamily="34" charset="-120"/>
              </a:rPr>
              <a:t>MODULE 06</a:t>
            </a:r>
            <a:endParaRPr lang="en-US" sz="1200" dirty="0"/>
          </a:p>
        </p:txBody>
      </p:sp>
      <p:sp>
        <p:nvSpPr>
          <p:cNvPr id="3" name="Text 1"/>
          <p:cNvSpPr/>
          <p:nvPr/>
        </p:nvSpPr>
        <p:spPr>
          <a:xfrm>
            <a:off x="548640" y="749808"/>
            <a:ext cx="11094415" cy="777240"/>
          </a:xfrm>
          <a:prstGeom prst="rect">
            <a:avLst/>
          </a:prstGeom>
          <a:noFill/>
          <a:ln/>
        </p:spPr>
        <p:txBody>
          <a:bodyPr wrap="square" rtlCol="0" anchor="ctr"/>
          <a:lstStyle/>
          <a:p>
            <a:pPr algn="l" indent="0" marL="0">
              <a:buNone/>
            </a:pPr>
            <a:r>
              <a:rPr lang="en-US" sz="2800" b="1" dirty="0">
                <a:solidFill>
                  <a:srgbClr val="10143A"/>
                </a:solidFill>
                <a:latin typeface="Cambria" pitchFamily="34" charset="0"/>
                <a:ea typeface="Cambria" pitchFamily="34" charset="-122"/>
                <a:cs typeface="Cambria" pitchFamily="34" charset="-120"/>
              </a:rPr>
              <a:t>Bull, Base, and Bear — Side by Side</a:t>
            </a:r>
            <a:endParaRPr lang="en-US" sz="2800" dirty="0"/>
          </a:p>
        </p:txBody>
      </p:sp>
      <p:sp>
        <p:nvSpPr>
          <p:cNvPr id="4" name="Shape 2"/>
          <p:cNvSpPr/>
          <p:nvPr/>
        </p:nvSpPr>
        <p:spPr>
          <a:xfrm>
            <a:off x="548640" y="2103120"/>
            <a:ext cx="3484778" cy="3566160"/>
          </a:xfrm>
          <a:prstGeom prst="roundRect">
            <a:avLst>
              <a:gd name="adj" fmla="val 2362"/>
            </a:avLst>
          </a:prstGeom>
          <a:solidFill>
            <a:srgbClr val="F5F7FC"/>
          </a:solidFill>
          <a:ln w="12700">
            <a:solidFill>
              <a:srgbClr val="E1E6F2"/>
            </a:solidFill>
            <a:prstDash val="solid"/>
          </a:ln>
        </p:spPr>
      </p:sp>
      <p:sp>
        <p:nvSpPr>
          <p:cNvPr id="5" name="Shape 3"/>
          <p:cNvSpPr/>
          <p:nvPr/>
        </p:nvSpPr>
        <p:spPr>
          <a:xfrm>
            <a:off x="777240" y="2331720"/>
            <a:ext cx="3027578" cy="384048"/>
          </a:xfrm>
          <a:prstGeom prst="roundRect">
            <a:avLst>
              <a:gd name="adj" fmla="val 50000"/>
            </a:avLst>
          </a:prstGeom>
          <a:solidFill>
            <a:srgbClr val="F0415A"/>
          </a:solidFill>
          <a:ln/>
        </p:spPr>
      </p:sp>
      <p:sp>
        <p:nvSpPr>
          <p:cNvPr id="6" name="Text 4"/>
          <p:cNvSpPr/>
          <p:nvPr/>
        </p:nvSpPr>
        <p:spPr>
          <a:xfrm>
            <a:off x="777240" y="2331720"/>
            <a:ext cx="3027578" cy="384048"/>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BEAR</a:t>
            </a:r>
            <a:endParaRPr lang="en-US" sz="1300" dirty="0"/>
          </a:p>
        </p:txBody>
      </p:sp>
      <p:sp>
        <p:nvSpPr>
          <p:cNvPr id="7" name="Shape 5"/>
          <p:cNvSpPr/>
          <p:nvPr/>
        </p:nvSpPr>
        <p:spPr>
          <a:xfrm>
            <a:off x="1925269" y="3640777"/>
            <a:ext cx="731520" cy="794063"/>
          </a:xfrm>
          <a:prstGeom prst="rect">
            <a:avLst/>
          </a:prstGeom>
          <a:solidFill>
            <a:srgbClr val="F0415A"/>
          </a:solidFill>
          <a:ln/>
        </p:spPr>
      </p:sp>
      <p:sp>
        <p:nvSpPr>
          <p:cNvPr id="8" name="Text 6"/>
          <p:cNvSpPr/>
          <p:nvPr/>
        </p:nvSpPr>
        <p:spPr>
          <a:xfrm>
            <a:off x="548640" y="2496312"/>
            <a:ext cx="3484778" cy="365760"/>
          </a:xfrm>
          <a:prstGeom prst="rect">
            <a:avLst/>
          </a:prstGeom>
          <a:noFill/>
          <a:ln/>
        </p:spPr>
        <p:txBody>
          <a:bodyPr wrap="square" rtlCol="0" anchor="ctr"/>
          <a:lstStyle/>
          <a:p>
            <a:pPr algn="ctr" indent="0" marL="0">
              <a:buNone/>
            </a:pPr>
            <a:r>
              <a:rPr lang="en-US" sz="1600" b="1" dirty="0">
                <a:solidFill>
                  <a:srgbClr val="10143A"/>
                </a:solidFill>
                <a:latin typeface="Cambria" pitchFamily="34" charset="0"/>
                <a:ea typeface="Cambria" pitchFamily="34" charset="-122"/>
                <a:cs typeface="Cambria" pitchFamily="34" charset="-120"/>
              </a:rPr>
              <a:t>$118M</a:t>
            </a:r>
            <a:endParaRPr lang="en-US" sz="1600" dirty="0"/>
          </a:p>
        </p:txBody>
      </p:sp>
      <p:sp>
        <p:nvSpPr>
          <p:cNvPr id="9" name="Text 7"/>
          <p:cNvSpPr/>
          <p:nvPr/>
        </p:nvSpPr>
        <p:spPr>
          <a:xfrm>
            <a:off x="749808" y="4572000"/>
            <a:ext cx="3082442" cy="868680"/>
          </a:xfrm>
          <a:prstGeom prst="rect">
            <a:avLst/>
          </a:prstGeom>
          <a:noFill/>
          <a:ln/>
        </p:spPr>
        <p:txBody>
          <a:bodyPr wrap="square" rtlCol="0" anchor="t"/>
          <a:lstStyle/>
          <a:p>
            <a:pPr algn="ctr" indent="0" marL="0">
              <a:lnSpc>
                <a:spcPct val="115000"/>
              </a:lnSpc>
              <a:buNone/>
            </a:pPr>
            <a:r>
              <a:rPr lang="en-US" sz="1150" dirty="0">
                <a:solidFill>
                  <a:srgbClr val="5B6B8C"/>
                </a:solidFill>
                <a:latin typeface="Calibri" pitchFamily="34" charset="0"/>
                <a:ea typeface="Calibri" pitchFamily="34" charset="-122"/>
                <a:cs typeface="Calibri" pitchFamily="34" charset="-120"/>
              </a:rPr>
              <a:t>Downside case: compressed growth &amp; margin</a:t>
            </a:r>
            <a:endParaRPr lang="en-US" sz="1150" dirty="0"/>
          </a:p>
        </p:txBody>
      </p:sp>
      <p:sp>
        <p:nvSpPr>
          <p:cNvPr id="10" name="Shape 8"/>
          <p:cNvSpPr/>
          <p:nvPr/>
        </p:nvSpPr>
        <p:spPr>
          <a:xfrm>
            <a:off x="4353458" y="2103120"/>
            <a:ext cx="3484778" cy="3566160"/>
          </a:xfrm>
          <a:prstGeom prst="roundRect">
            <a:avLst>
              <a:gd name="adj" fmla="val 2362"/>
            </a:avLst>
          </a:prstGeom>
          <a:solidFill>
            <a:srgbClr val="F5F7FC"/>
          </a:solidFill>
          <a:ln w="12700">
            <a:solidFill>
              <a:srgbClr val="E1E6F2"/>
            </a:solidFill>
            <a:prstDash val="solid"/>
          </a:ln>
        </p:spPr>
      </p:sp>
      <p:sp>
        <p:nvSpPr>
          <p:cNvPr id="11" name="Shape 9"/>
          <p:cNvSpPr/>
          <p:nvPr/>
        </p:nvSpPr>
        <p:spPr>
          <a:xfrm>
            <a:off x="4582058" y="2331720"/>
            <a:ext cx="3027578" cy="384048"/>
          </a:xfrm>
          <a:prstGeom prst="roundRect">
            <a:avLst>
              <a:gd name="adj" fmla="val 50000"/>
            </a:avLst>
          </a:prstGeom>
          <a:solidFill>
            <a:srgbClr val="6366F1"/>
          </a:solidFill>
          <a:ln/>
        </p:spPr>
      </p:sp>
      <p:sp>
        <p:nvSpPr>
          <p:cNvPr id="12" name="Text 10"/>
          <p:cNvSpPr/>
          <p:nvPr/>
        </p:nvSpPr>
        <p:spPr>
          <a:xfrm>
            <a:off x="4582058" y="2331720"/>
            <a:ext cx="3027578" cy="384048"/>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BASE</a:t>
            </a:r>
            <a:endParaRPr lang="en-US" sz="1300" dirty="0"/>
          </a:p>
        </p:txBody>
      </p:sp>
      <p:sp>
        <p:nvSpPr>
          <p:cNvPr id="13" name="Shape 11"/>
          <p:cNvSpPr/>
          <p:nvPr/>
        </p:nvSpPr>
        <p:spPr>
          <a:xfrm>
            <a:off x="5730088" y="3290850"/>
            <a:ext cx="731520" cy="1143990"/>
          </a:xfrm>
          <a:prstGeom prst="rect">
            <a:avLst/>
          </a:prstGeom>
          <a:solidFill>
            <a:srgbClr val="6366F1"/>
          </a:solidFill>
          <a:ln/>
        </p:spPr>
      </p:sp>
      <p:sp>
        <p:nvSpPr>
          <p:cNvPr id="14" name="Text 12"/>
          <p:cNvSpPr/>
          <p:nvPr/>
        </p:nvSpPr>
        <p:spPr>
          <a:xfrm>
            <a:off x="4353458" y="2496312"/>
            <a:ext cx="3484778" cy="365760"/>
          </a:xfrm>
          <a:prstGeom prst="rect">
            <a:avLst/>
          </a:prstGeom>
          <a:noFill/>
          <a:ln/>
        </p:spPr>
        <p:txBody>
          <a:bodyPr wrap="square" rtlCol="0" anchor="ctr"/>
          <a:lstStyle/>
          <a:p>
            <a:pPr algn="ctr" indent="0" marL="0">
              <a:buNone/>
            </a:pPr>
            <a:r>
              <a:rPr lang="en-US" sz="1600" b="1" dirty="0">
                <a:solidFill>
                  <a:srgbClr val="10143A"/>
                </a:solidFill>
                <a:latin typeface="Cambria" pitchFamily="34" charset="0"/>
                <a:ea typeface="Cambria" pitchFamily="34" charset="-122"/>
                <a:cs typeface="Cambria" pitchFamily="34" charset="-120"/>
              </a:rPr>
              <a:t>$170M</a:t>
            </a:r>
            <a:endParaRPr lang="en-US" sz="1600" dirty="0"/>
          </a:p>
        </p:txBody>
      </p:sp>
      <p:sp>
        <p:nvSpPr>
          <p:cNvPr id="15" name="Text 13"/>
          <p:cNvSpPr/>
          <p:nvPr/>
        </p:nvSpPr>
        <p:spPr>
          <a:xfrm>
            <a:off x="4554626" y="4572000"/>
            <a:ext cx="3082442" cy="868680"/>
          </a:xfrm>
          <a:prstGeom prst="rect">
            <a:avLst/>
          </a:prstGeom>
          <a:noFill/>
          <a:ln/>
        </p:spPr>
        <p:txBody>
          <a:bodyPr wrap="square" rtlCol="0" anchor="t"/>
          <a:lstStyle/>
          <a:p>
            <a:pPr algn="ctr" indent="0" marL="0">
              <a:lnSpc>
                <a:spcPct val="115000"/>
              </a:lnSpc>
              <a:buNone/>
            </a:pPr>
            <a:r>
              <a:rPr lang="en-US" sz="1150" dirty="0">
                <a:solidFill>
                  <a:srgbClr val="5B6B8C"/>
                </a:solidFill>
                <a:latin typeface="Calibri" pitchFamily="34" charset="0"/>
                <a:ea typeface="Calibri" pitchFamily="34" charset="-122"/>
                <a:cs typeface="Calibri" pitchFamily="34" charset="-120"/>
              </a:rPr>
              <a:t>Central case: current model assumptions</a:t>
            </a:r>
            <a:endParaRPr lang="en-US" sz="1150" dirty="0"/>
          </a:p>
        </p:txBody>
      </p:sp>
      <p:sp>
        <p:nvSpPr>
          <p:cNvPr id="16" name="Shape 14"/>
          <p:cNvSpPr/>
          <p:nvPr/>
        </p:nvSpPr>
        <p:spPr>
          <a:xfrm>
            <a:off x="8158277" y="2103120"/>
            <a:ext cx="3484778" cy="3566160"/>
          </a:xfrm>
          <a:prstGeom prst="roundRect">
            <a:avLst>
              <a:gd name="adj" fmla="val 2362"/>
            </a:avLst>
          </a:prstGeom>
          <a:solidFill>
            <a:srgbClr val="F5F7FC"/>
          </a:solidFill>
          <a:ln w="12700">
            <a:solidFill>
              <a:srgbClr val="E1E6F2"/>
            </a:solidFill>
            <a:prstDash val="solid"/>
          </a:ln>
        </p:spPr>
      </p:sp>
      <p:sp>
        <p:nvSpPr>
          <p:cNvPr id="17" name="Shape 15"/>
          <p:cNvSpPr/>
          <p:nvPr/>
        </p:nvSpPr>
        <p:spPr>
          <a:xfrm>
            <a:off x="8386877" y="2331720"/>
            <a:ext cx="3027578" cy="384048"/>
          </a:xfrm>
          <a:prstGeom prst="roundRect">
            <a:avLst>
              <a:gd name="adj" fmla="val 50000"/>
            </a:avLst>
          </a:prstGeom>
          <a:solidFill>
            <a:srgbClr val="10B981"/>
          </a:solidFill>
          <a:ln/>
        </p:spPr>
      </p:sp>
      <p:sp>
        <p:nvSpPr>
          <p:cNvPr id="18" name="Text 16"/>
          <p:cNvSpPr/>
          <p:nvPr/>
        </p:nvSpPr>
        <p:spPr>
          <a:xfrm>
            <a:off x="8386877" y="2331720"/>
            <a:ext cx="3027578" cy="384048"/>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BULL</a:t>
            </a:r>
            <a:endParaRPr lang="en-US" sz="1300" dirty="0"/>
          </a:p>
        </p:txBody>
      </p:sp>
      <p:sp>
        <p:nvSpPr>
          <p:cNvPr id="19" name="Shape 17"/>
          <p:cNvSpPr/>
          <p:nvPr/>
        </p:nvSpPr>
        <p:spPr>
          <a:xfrm>
            <a:off x="9534906" y="2880360"/>
            <a:ext cx="731520" cy="1554480"/>
          </a:xfrm>
          <a:prstGeom prst="rect">
            <a:avLst/>
          </a:prstGeom>
          <a:solidFill>
            <a:srgbClr val="10B981"/>
          </a:solidFill>
          <a:ln/>
        </p:spPr>
      </p:sp>
      <p:sp>
        <p:nvSpPr>
          <p:cNvPr id="20" name="Text 18"/>
          <p:cNvSpPr/>
          <p:nvPr/>
        </p:nvSpPr>
        <p:spPr>
          <a:xfrm>
            <a:off x="8158277" y="2496312"/>
            <a:ext cx="3484778" cy="365760"/>
          </a:xfrm>
          <a:prstGeom prst="rect">
            <a:avLst/>
          </a:prstGeom>
          <a:noFill/>
          <a:ln/>
        </p:spPr>
        <p:txBody>
          <a:bodyPr wrap="square" rtlCol="0" anchor="ctr"/>
          <a:lstStyle/>
          <a:p>
            <a:pPr algn="ctr" indent="0" marL="0">
              <a:buNone/>
            </a:pPr>
            <a:r>
              <a:rPr lang="en-US" sz="1600" b="1" dirty="0">
                <a:solidFill>
                  <a:srgbClr val="10143A"/>
                </a:solidFill>
                <a:latin typeface="Cambria" pitchFamily="34" charset="0"/>
                <a:ea typeface="Cambria" pitchFamily="34" charset="-122"/>
                <a:cs typeface="Cambria" pitchFamily="34" charset="-120"/>
              </a:rPr>
              <a:t>$231M</a:t>
            </a:r>
            <a:endParaRPr lang="en-US" sz="1600" dirty="0"/>
          </a:p>
        </p:txBody>
      </p:sp>
      <p:sp>
        <p:nvSpPr>
          <p:cNvPr id="21" name="Text 19"/>
          <p:cNvSpPr/>
          <p:nvPr/>
        </p:nvSpPr>
        <p:spPr>
          <a:xfrm>
            <a:off x="8359445" y="4572000"/>
            <a:ext cx="3082442" cy="868680"/>
          </a:xfrm>
          <a:prstGeom prst="rect">
            <a:avLst/>
          </a:prstGeom>
          <a:noFill/>
          <a:ln/>
        </p:spPr>
        <p:txBody>
          <a:bodyPr wrap="square" rtlCol="0" anchor="t"/>
          <a:lstStyle/>
          <a:p>
            <a:pPr algn="ctr" indent="0" marL="0">
              <a:lnSpc>
                <a:spcPct val="115000"/>
              </a:lnSpc>
              <a:buNone/>
            </a:pPr>
            <a:r>
              <a:rPr lang="en-US" sz="1150" dirty="0">
                <a:solidFill>
                  <a:srgbClr val="5B6B8C"/>
                </a:solidFill>
                <a:latin typeface="Calibri" pitchFamily="34" charset="0"/>
                <a:ea typeface="Calibri" pitchFamily="34" charset="-122"/>
                <a:cs typeface="Calibri" pitchFamily="34" charset="-120"/>
              </a:rPr>
              <a:t>Upside case: synergy &amp; multiple expansion</a:t>
            </a:r>
            <a:endParaRPr lang="en-US" sz="1150" dirty="0"/>
          </a:p>
        </p:txBody>
      </p:sp>
      <p:sp>
        <p:nvSpPr>
          <p:cNvPr id="22" name="Text 20"/>
          <p:cNvSpPr/>
          <p:nvPr/>
        </p:nvSpPr>
        <p:spPr>
          <a:xfrm>
            <a:off x="11002975" y="6473952"/>
            <a:ext cx="914400" cy="274320"/>
          </a:xfrm>
          <a:prstGeom prst="rect">
            <a:avLst/>
          </a:prstGeom>
          <a:noFill/>
          <a:ln/>
        </p:spPr>
        <p:txBody>
          <a:bodyPr wrap="square" rtlCol="0" anchor="ctr"/>
          <a:lstStyle/>
          <a:p>
            <a:pPr algn="r" indent="0" marL="0">
              <a:buNone/>
            </a:pPr>
            <a:r>
              <a:rPr lang="en-US" sz="900" dirty="0">
                <a:solidFill>
                  <a:srgbClr val="5B6B8C"/>
                </a:solidFill>
                <a:latin typeface="Calibri" pitchFamily="34" charset="0"/>
                <a:ea typeface="Calibri" pitchFamily="34" charset="-122"/>
                <a:cs typeface="Calibri" pitchFamily="34" charset="-120"/>
              </a:rPr>
              <a:t>9 / 20</a:t>
            </a:r>
            <a:endParaRPr lang="en-US" sz="900" dirty="0"/>
          </a:p>
        </p:txBody>
      </p:sp>
      <p:sp>
        <p:nvSpPr>
          <p:cNvPr id="23" name="Text 21"/>
          <p:cNvSpPr/>
          <p:nvPr/>
        </p:nvSpPr>
        <p:spPr>
          <a:xfrm>
            <a:off x="548640" y="6473952"/>
            <a:ext cx="3200400" cy="274320"/>
          </a:xfrm>
          <a:prstGeom prst="rect">
            <a:avLst/>
          </a:prstGeom>
          <a:noFill/>
          <a:ln/>
        </p:spPr>
        <p:txBody>
          <a:bodyPr wrap="square" rtlCol="0" anchor="ctr"/>
          <a:lstStyle/>
          <a:p>
            <a:pPr indent="0" marL="0">
              <a:buNone/>
            </a:pPr>
            <a:r>
              <a:rPr lang="en-US" sz="900" spc="100" kern="0" dirty="0">
                <a:solidFill>
                  <a:srgbClr val="5B6B8C"/>
                </a:solidFill>
                <a:latin typeface="Calibri" pitchFamily="34" charset="0"/>
                <a:ea typeface="Calibri" pitchFamily="34" charset="-122"/>
                <a:cs typeface="Calibri" pitchFamily="34" charset="-120"/>
              </a:rPr>
              <a:t>VALUEMASTER PRO</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PolyApps 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ValueMaster Pro — Product Overview</dc:title>
  <dc:subject>PptxGenJS Presentation</dc:subject>
  <dc:creator>ValueMaster Pro</dc:creator>
  <cp:lastModifiedBy>ValueMaster Pro</cp:lastModifiedBy>
  <cp:revision>1</cp:revision>
  <dcterms:created xsi:type="dcterms:W3CDTF">2026-08-18T22:21:15Z</dcterms:created>
  <dcterms:modified xsi:type="dcterms:W3CDTF">2026-08-18T22:21:15Z</dcterms:modified>
</cp:coreProperties>
</file>