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ARK">
    <p:bg>
      <p:bgPr>
        <a:solidFill>
          <a:srgbClr val="0A0E1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1.png"/><Relationship Id="rId3" Type="http://schemas.openxmlformats.org/officeDocument/2006/relationships/image" Target="../media/image-10-1.png"/><Relationship Id="rId4" Type="http://schemas.openxmlformats.org/officeDocument/2006/relationships/image" Target="../media/image-10-1.png"/><Relationship Id="rId5" Type="http://schemas.openxmlformats.org/officeDocument/2006/relationships/image" Target="../media/image-10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1.png"/><Relationship Id="rId3" Type="http://schemas.openxmlformats.org/officeDocument/2006/relationships/image" Target="../media/image-11-1.png"/><Relationship Id="rId4" Type="http://schemas.openxmlformats.org/officeDocument/2006/relationships/image" Target="../media/image-11-1.png"/><Relationship Id="rId5" Type="http://schemas.openxmlformats.org/officeDocument/2006/relationships/image" Target="../media/image-11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1.png"/><Relationship Id="rId3" Type="http://schemas.openxmlformats.org/officeDocument/2006/relationships/image" Target="../media/image-12-1.png"/><Relationship Id="rId4" Type="http://schemas.openxmlformats.org/officeDocument/2006/relationships/image" Target="../media/image-12-1.png"/><Relationship Id="rId5" Type="http://schemas.openxmlformats.org/officeDocument/2006/relationships/image" Target="../media/image-12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1.png"/><Relationship Id="rId3" Type="http://schemas.openxmlformats.org/officeDocument/2006/relationships/image" Target="../media/image-13-1.png"/><Relationship Id="rId4" Type="http://schemas.openxmlformats.org/officeDocument/2006/relationships/image" Target="../media/image-13-1.png"/><Relationship Id="rId5" Type="http://schemas.openxmlformats.org/officeDocument/2006/relationships/image" Target="../media/image-13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2.png"/><Relationship Id="rId4" Type="http://schemas.openxmlformats.org/officeDocument/2006/relationships/image" Target="../media/image-14-2.png"/><Relationship Id="rId5" Type="http://schemas.openxmlformats.org/officeDocument/2006/relationships/image" Target="../media/image-14-2.png"/><Relationship Id="rId6" Type="http://schemas.openxmlformats.org/officeDocument/2006/relationships/image" Target="../media/image-14-6.png"/><Relationship Id="rId7" Type="http://schemas.openxmlformats.org/officeDocument/2006/relationships/image" Target="../media/image-14-7.png"/><Relationship Id="rId8" Type="http://schemas.openxmlformats.org/officeDocument/2006/relationships/image" Target="../media/image-14-7.png"/><Relationship Id="rId9" Type="http://schemas.openxmlformats.org/officeDocument/2006/relationships/image" Target="../media/image-14-7.png"/><Relationship Id="rId10" Type="http://schemas.openxmlformats.org/officeDocument/2006/relationships/image" Target="../media/image-14-7.pn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1.png"/><Relationship Id="rId3" Type="http://schemas.openxmlformats.org/officeDocument/2006/relationships/image" Target="../media/image-4-1.png"/><Relationship Id="rId4" Type="http://schemas.openxmlformats.org/officeDocument/2006/relationships/image" Target="../media/image-4-1.png"/><Relationship Id="rId5" Type="http://schemas.openxmlformats.org/officeDocument/2006/relationships/image" Target="../media/image-4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2.png"/><Relationship Id="rId5" Type="http://schemas.openxmlformats.org/officeDocument/2006/relationships/image" Target="../media/image-5-5.png"/><Relationship Id="rId6" Type="http://schemas.openxmlformats.org/officeDocument/2006/relationships/image" Target="../media/image-5-6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1.png"/><Relationship Id="rId3" Type="http://schemas.openxmlformats.org/officeDocument/2006/relationships/image" Target="../media/image-6-1.png"/><Relationship Id="rId4" Type="http://schemas.openxmlformats.org/officeDocument/2006/relationships/image" Target="../media/image-6-1.png"/><Relationship Id="rId5" Type="http://schemas.openxmlformats.org/officeDocument/2006/relationships/image" Target="../media/image-6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1.png"/><Relationship Id="rId3" Type="http://schemas.openxmlformats.org/officeDocument/2006/relationships/image" Target="../media/image-7-1.png"/><Relationship Id="rId4" Type="http://schemas.openxmlformats.org/officeDocument/2006/relationships/image" Target="../media/image-7-1.png"/><Relationship Id="rId5" Type="http://schemas.openxmlformats.org/officeDocument/2006/relationships/image" Target="../media/image-7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1.png"/><Relationship Id="rId3" Type="http://schemas.openxmlformats.org/officeDocument/2006/relationships/image" Target="../media/image-8-1.png"/><Relationship Id="rId4" Type="http://schemas.openxmlformats.org/officeDocument/2006/relationships/image" Target="../media/image-8-1.png"/><Relationship Id="rId5" Type="http://schemas.openxmlformats.org/officeDocument/2006/relationships/image" Target="../media/image-8-5.png"/><Relationship Id="rId6" Type="http://schemas.openxmlformats.org/officeDocument/2006/relationships/slideLayout" Target="../slideLayouts/slideLayout2.xml"/><Relationship Id="rId7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work/pdf_images/page18_0.png">    </p:cNvPr>
          <p:cNvPicPr>
            <a:picLocks noChangeAspect="1"/>
          </p:cNvPicPr>
          <p:nvPr/>
        </p:nvPicPr>
        <p:blipFill>
          <a:blip r:embed="rId1"/>
          <a:srcRect l="0" r="0" t="0" b="0"/>
          <a:stretch/>
        </p:blipFill>
        <p:spPr>
          <a:xfrm>
            <a:off x="5989320" y="0"/>
            <a:ext cx="620237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5989320" y="0"/>
            <a:ext cx="6202375" cy="6858000"/>
          </a:xfrm>
          <a:prstGeom prst="rect">
            <a:avLst/>
          </a:prstGeom>
          <a:solidFill>
            <a:srgbClr val="0A0E14">
              <a:alpha val="72000"/>
            </a:srgbClr>
          </a:solidFill>
          <a:ln/>
        </p:spPr>
      </p:sp>
      <p:sp>
        <p:nvSpPr>
          <p:cNvPr id="4" name="Shape 1"/>
          <p:cNvSpPr/>
          <p:nvPr/>
        </p:nvSpPr>
        <p:spPr>
          <a:xfrm>
            <a:off x="0" y="0"/>
            <a:ext cx="5989320" cy="6858000"/>
          </a:xfrm>
          <a:prstGeom prst="rect">
            <a:avLst/>
          </a:prstGeom>
          <a:solidFill>
            <a:srgbClr val="0A0E14"/>
          </a:solidFill>
          <a:ln/>
        </p:spPr>
      </p:sp>
      <p:sp>
        <p:nvSpPr>
          <p:cNvPr id="5" name="Text 2"/>
          <p:cNvSpPr/>
          <p:nvPr/>
        </p:nvSpPr>
        <p:spPr>
          <a:xfrm>
            <a:off x="640080" y="1417320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50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640080" y="1874520"/>
            <a:ext cx="5212080" cy="1874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5000" b="1" dirty="0">
                <a:solidFill>
                  <a:srgbClr val="F1F5F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INSTITUTIONAL</a:t>
            </a:r>
            <a:endParaRPr lang="en-US" sz="5000" dirty="0"/>
          </a:p>
          <a:p>
            <a:pPr indent="0" marL="0">
              <a:lnSpc>
                <a:spcPct val="100000"/>
              </a:lnSpc>
              <a:buNone/>
            </a:pPr>
            <a:r>
              <a:rPr lang="en-US" sz="5000" b="1" dirty="0">
                <a:solidFill>
                  <a:srgbClr val="22D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SCALPER PRO</a:t>
            </a:r>
            <a:endParaRPr lang="en-US" sz="5000" dirty="0"/>
          </a:p>
        </p:txBody>
      </p:sp>
      <p:sp>
        <p:nvSpPr>
          <p:cNvPr id="7" name="Text 4"/>
          <p:cNvSpPr/>
          <p:nvPr/>
        </p:nvSpPr>
        <p:spPr>
          <a:xfrm>
            <a:off x="640080" y="3794760"/>
            <a:ext cx="5029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real-time equity scalping terminal built like prop-firm infrastructure — live signals, enforced risk, and honest data, all in one desk.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640080" y="5989320"/>
            <a:ext cx="5212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spc="100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SIGNAL ENGINE   ·   REAL BACKTESTER   ·   IBKR / TWELVE DATA BRIDGE   ·   GEMINI AI COPILOT</a:t>
            </a:r>
            <a:endParaRPr lang="en-US" sz="1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&amp; BROKER BRIDGE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5212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F1F5F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REAL. SIMULATED. Never Silently Substituted.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70992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5" name="Image 0" descr="/tmp/work/icons/checkCircle_cya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7644" y="1788932"/>
            <a:ext cx="171176" cy="17117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4128" y="1645920"/>
            <a:ext cx="4846320" cy="1108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Connects to a locally-run IBKR Client Portal Gateway, with optional Twelve Data quotes for real prices without it.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548640" y="281863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8" name="Image 1" descr="/tmp/work/icons/checkCircle_cya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44" y="2897642"/>
            <a:ext cx="171176" cy="17117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24128" y="2754630"/>
            <a:ext cx="4846320" cy="1108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quote, candle, and broker fact carries an explicit REAL / SIMULATED / DISCONNECTED provenance badge.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548640" y="392734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11" name="Image 2" descr="/tmp/work/icons/checkCircle_cyan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644" y="4006352"/>
            <a:ext cx="171176" cy="171176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024128" y="3863340"/>
            <a:ext cx="4846320" cy="1108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IBKR connections are loopback-only — the backend refuses any Gateway URL that isn't localhost, even via direct database edit.</a:t>
            </a:r>
            <a:endParaRPr lang="en-US" sz="1250" dirty="0"/>
          </a:p>
        </p:txBody>
      </p:sp>
      <p:sp>
        <p:nvSpPr>
          <p:cNvPr id="13" name="Shape 8"/>
          <p:cNvSpPr/>
          <p:nvPr/>
        </p:nvSpPr>
        <p:spPr>
          <a:xfrm>
            <a:off x="548640" y="503605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14" name="Image 3" descr="/tmp/work/icons/checkCircle_cyan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644" y="5115062"/>
            <a:ext cx="171176" cy="171176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024128" y="4972050"/>
            <a:ext cx="4846320" cy="1108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Falls back to a clearly-labeled simulator rather than failing closed — or faking a feed you'd never catch.</a:t>
            </a:r>
            <a:endParaRPr lang="en-US" sz="1250" dirty="0"/>
          </a:p>
        </p:txBody>
      </p:sp>
      <p:sp>
        <p:nvSpPr>
          <p:cNvPr id="16" name="Shape 10"/>
          <p:cNvSpPr/>
          <p:nvPr/>
        </p:nvSpPr>
        <p:spPr>
          <a:xfrm>
            <a:off x="6227064" y="1773936"/>
            <a:ext cx="5486400" cy="4480560"/>
          </a:xfrm>
          <a:prstGeom prst="roundRect">
            <a:avLst>
              <a:gd name="adj" fmla="val 1837"/>
            </a:avLst>
          </a:prstGeom>
          <a:solidFill>
            <a:srgbClr val="000000">
              <a:alpha val="45000"/>
            </a:srgbClr>
          </a:solidFill>
          <a:ln/>
        </p:spPr>
      </p:sp>
      <p:sp>
        <p:nvSpPr>
          <p:cNvPr id="17" name="Shape 11"/>
          <p:cNvSpPr/>
          <p:nvPr/>
        </p:nvSpPr>
        <p:spPr>
          <a:xfrm>
            <a:off x="6117336" y="1636776"/>
            <a:ext cx="5596128" cy="4590288"/>
          </a:xfrm>
          <a:prstGeom prst="roundRect">
            <a:avLst>
              <a:gd name="adj" fmla="val 1992"/>
            </a:avLst>
          </a:prstGeom>
          <a:solidFill>
            <a:srgbClr val="0D1420"/>
          </a:solidFill>
          <a:ln w="12700">
            <a:solidFill>
              <a:srgbClr val="1F2A3A"/>
            </a:solidFill>
            <a:prstDash val="solid"/>
          </a:ln>
        </p:spPr>
      </p:sp>
      <p:pic>
        <p:nvPicPr>
          <p:cNvPr id="18" name="Image 4" descr="/tmp/work/pdf_images/page24_0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6172200" y="1691640"/>
            <a:ext cx="5486400" cy="4480560"/>
          </a:xfrm>
          <a:prstGeom prst="rect">
            <a:avLst/>
          </a:prstGeom>
        </p:spPr>
      </p:pic>
      <p:sp>
        <p:nvSpPr>
          <p:cNvPr id="19" name="Shape 12"/>
          <p:cNvSpPr/>
          <p:nvPr/>
        </p:nvSpPr>
        <p:spPr>
          <a:xfrm>
            <a:off x="6172200" y="1691640"/>
            <a:ext cx="5486400" cy="4480560"/>
          </a:xfrm>
          <a:prstGeom prst="roundRect">
            <a:avLst>
              <a:gd name="adj" fmla="val 408"/>
            </a:avLst>
          </a:prstGeom>
          <a:ln w="9525">
            <a:solidFill>
              <a:srgbClr val="1F2A3A"/>
            </a:solidFill>
            <a:prstDash val="solid"/>
          </a:ln>
        </p:spPr>
      </p:sp>
      <p:sp>
        <p:nvSpPr>
          <p:cNvPr id="20" name="Text 13"/>
          <p:cNvSpPr/>
          <p:nvPr/>
        </p:nvSpPr>
        <p:spPr>
          <a:xfrm>
            <a:off x="1091153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15</a:t>
            </a:r>
            <a:endParaRPr lang="en-US" sz="900" dirty="0"/>
          </a:p>
        </p:txBody>
      </p:sp>
      <p:sp>
        <p:nvSpPr>
          <p:cNvPr id="21" name="Text 14"/>
          <p:cNvSpPr/>
          <p:nvPr/>
        </p:nvSpPr>
        <p:spPr>
          <a:xfrm>
            <a:off x="548640" y="64008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PREP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5212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F1F5F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Know Your Gappers Before the Bell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70992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5" name="Image 0" descr="/tmp/work/icons/checkCircle_cya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7644" y="1788932"/>
            <a:ext cx="171176" cy="17117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4128" y="1645920"/>
            <a:ext cx="4846320" cy="1108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dedicated pre-market / gap watchlist for every symbol you manage.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548640" y="281863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8" name="Image 1" descr="/tmp/work/icons/checkCircle_cya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44" y="2897642"/>
            <a:ext cx="171176" cy="17117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24128" y="2754630"/>
            <a:ext cx="4846320" cy="1108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Prices refresh every 8 seconds from the real market-data bridge — IBKR or Twelve Data when configured.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548640" y="392734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11" name="Image 2" descr="/tmp/work/icons/checkCircle_cyan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644" y="4006352"/>
            <a:ext cx="171176" cy="171176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024128" y="3863340"/>
            <a:ext cx="4846320" cy="1108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click on “Load Chart” jumps straight into that symbol's live signal feed.</a:t>
            </a:r>
            <a:endParaRPr lang="en-US" sz="1250" dirty="0"/>
          </a:p>
        </p:txBody>
      </p:sp>
      <p:sp>
        <p:nvSpPr>
          <p:cNvPr id="13" name="Shape 8"/>
          <p:cNvSpPr/>
          <p:nvPr/>
        </p:nvSpPr>
        <p:spPr>
          <a:xfrm>
            <a:off x="548640" y="503605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14" name="Image 3" descr="/tmp/work/icons/checkCircle_cyan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644" y="5115062"/>
            <a:ext cx="171176" cy="171176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024128" y="4972050"/>
            <a:ext cx="4846320" cy="1108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same honest REAL / SIMULATED source labeling used everywhere else in the app.</a:t>
            </a:r>
            <a:endParaRPr lang="en-US" sz="1250" dirty="0"/>
          </a:p>
        </p:txBody>
      </p:sp>
      <p:sp>
        <p:nvSpPr>
          <p:cNvPr id="16" name="Shape 10"/>
          <p:cNvSpPr/>
          <p:nvPr/>
        </p:nvSpPr>
        <p:spPr>
          <a:xfrm>
            <a:off x="6227064" y="2093976"/>
            <a:ext cx="5486400" cy="3063240"/>
          </a:xfrm>
          <a:prstGeom prst="roundRect">
            <a:avLst>
              <a:gd name="adj" fmla="val 2687"/>
            </a:avLst>
          </a:prstGeom>
          <a:solidFill>
            <a:srgbClr val="000000">
              <a:alpha val="45000"/>
            </a:srgbClr>
          </a:solidFill>
          <a:ln/>
        </p:spPr>
      </p:sp>
      <p:sp>
        <p:nvSpPr>
          <p:cNvPr id="17" name="Shape 11"/>
          <p:cNvSpPr/>
          <p:nvPr/>
        </p:nvSpPr>
        <p:spPr>
          <a:xfrm>
            <a:off x="6117336" y="1956816"/>
            <a:ext cx="5596128" cy="3172968"/>
          </a:xfrm>
          <a:prstGeom prst="roundRect">
            <a:avLst>
              <a:gd name="adj" fmla="val 2882"/>
            </a:avLst>
          </a:prstGeom>
          <a:solidFill>
            <a:srgbClr val="0D1420"/>
          </a:solidFill>
          <a:ln w="12700">
            <a:solidFill>
              <a:srgbClr val="1F2A3A"/>
            </a:solidFill>
            <a:prstDash val="solid"/>
          </a:ln>
        </p:spPr>
      </p:sp>
      <p:pic>
        <p:nvPicPr>
          <p:cNvPr id="18" name="Image 4" descr="/tmp/work/pdf_images/page30_0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6172200" y="2011680"/>
            <a:ext cx="5486400" cy="3063240"/>
          </a:xfrm>
          <a:prstGeom prst="rect">
            <a:avLst/>
          </a:prstGeom>
        </p:spPr>
      </p:pic>
      <p:sp>
        <p:nvSpPr>
          <p:cNvPr id="19" name="Shape 12"/>
          <p:cNvSpPr/>
          <p:nvPr/>
        </p:nvSpPr>
        <p:spPr>
          <a:xfrm>
            <a:off x="6172200" y="2011680"/>
            <a:ext cx="5486400" cy="3063240"/>
          </a:xfrm>
          <a:prstGeom prst="roundRect">
            <a:avLst>
              <a:gd name="adj" fmla="val 597"/>
            </a:avLst>
          </a:prstGeom>
          <a:ln w="9525">
            <a:solidFill>
              <a:srgbClr val="1F2A3A"/>
            </a:solidFill>
            <a:prstDash val="solid"/>
          </a:ln>
        </p:spPr>
      </p:sp>
      <p:sp>
        <p:nvSpPr>
          <p:cNvPr id="20" name="Text 13"/>
          <p:cNvSpPr/>
          <p:nvPr/>
        </p:nvSpPr>
        <p:spPr>
          <a:xfrm>
            <a:off x="1091153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15</a:t>
            </a:r>
            <a:endParaRPr lang="en-US" sz="900" dirty="0"/>
          </a:p>
        </p:txBody>
      </p:sp>
      <p:sp>
        <p:nvSpPr>
          <p:cNvPr id="21" name="Text 14"/>
          <p:cNvSpPr/>
          <p:nvPr/>
        </p:nvSpPr>
        <p:spPr>
          <a:xfrm>
            <a:off x="548640" y="64008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PERFORMANCE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5212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F1F5F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Realtime, Tick-by-Tick Mark-to-Market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70992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5" name="Image 0" descr="/tmp/work/icons/checkCircle_cya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7644" y="1788932"/>
            <a:ext cx="171176" cy="17117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4128" y="1645920"/>
            <a:ext cx="4846320" cy="1108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live cumulative equity curve that updates with every tick, not just at trade close.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548640" y="281863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8" name="Image 1" descr="/tmp/work/icons/checkCircle_cya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44" y="2897642"/>
            <a:ext cx="171176" cy="17117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24128" y="2754630"/>
            <a:ext cx="4846320" cy="1108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 rate, profit factor, average winner/loser, and per-trade statistical expectancy at a glance.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548640" y="392734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11" name="Image 2" descr="/tmp/work/icons/checkCircle_cyan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644" y="4006352"/>
            <a:ext cx="171176" cy="171176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024128" y="3863340"/>
            <a:ext cx="4846320" cy="1108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full historical trade audit log, filterable by all trades, winners, or losers.</a:t>
            </a:r>
            <a:endParaRPr lang="en-US" sz="1250" dirty="0"/>
          </a:p>
        </p:txBody>
      </p:sp>
      <p:sp>
        <p:nvSpPr>
          <p:cNvPr id="13" name="Shape 8"/>
          <p:cNvSpPr/>
          <p:nvPr/>
        </p:nvSpPr>
        <p:spPr>
          <a:xfrm>
            <a:off x="548640" y="503605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14" name="Image 3" descr="/tmp/work/icons/checkCircle_cyan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644" y="5115062"/>
            <a:ext cx="171176" cy="171176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024128" y="4972050"/>
            <a:ext cx="4846320" cy="1108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One-click CSV export of the session blotter, and a printable trading audit statement.</a:t>
            </a:r>
            <a:endParaRPr lang="en-US" sz="1250" dirty="0"/>
          </a:p>
        </p:txBody>
      </p:sp>
      <p:sp>
        <p:nvSpPr>
          <p:cNvPr id="16" name="Shape 10"/>
          <p:cNvSpPr/>
          <p:nvPr/>
        </p:nvSpPr>
        <p:spPr>
          <a:xfrm>
            <a:off x="6227064" y="1773936"/>
            <a:ext cx="5486400" cy="4480560"/>
          </a:xfrm>
          <a:prstGeom prst="roundRect">
            <a:avLst>
              <a:gd name="adj" fmla="val 1837"/>
            </a:avLst>
          </a:prstGeom>
          <a:solidFill>
            <a:srgbClr val="000000">
              <a:alpha val="45000"/>
            </a:srgbClr>
          </a:solidFill>
          <a:ln/>
        </p:spPr>
      </p:sp>
      <p:sp>
        <p:nvSpPr>
          <p:cNvPr id="17" name="Shape 11"/>
          <p:cNvSpPr/>
          <p:nvPr/>
        </p:nvSpPr>
        <p:spPr>
          <a:xfrm>
            <a:off x="6117336" y="1636776"/>
            <a:ext cx="5596128" cy="4590288"/>
          </a:xfrm>
          <a:prstGeom prst="roundRect">
            <a:avLst>
              <a:gd name="adj" fmla="val 1992"/>
            </a:avLst>
          </a:prstGeom>
          <a:solidFill>
            <a:srgbClr val="0D1420"/>
          </a:solidFill>
          <a:ln w="12700">
            <a:solidFill>
              <a:srgbClr val="1F2A3A"/>
            </a:solidFill>
            <a:prstDash val="solid"/>
          </a:ln>
        </p:spPr>
      </p:sp>
      <p:pic>
        <p:nvPicPr>
          <p:cNvPr id="18" name="Image 4" descr="/tmp/work/pdf_images/page26_0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6172200" y="1691640"/>
            <a:ext cx="5486400" cy="4480560"/>
          </a:xfrm>
          <a:prstGeom prst="rect">
            <a:avLst/>
          </a:prstGeom>
        </p:spPr>
      </p:pic>
      <p:sp>
        <p:nvSpPr>
          <p:cNvPr id="19" name="Shape 12"/>
          <p:cNvSpPr/>
          <p:nvPr/>
        </p:nvSpPr>
        <p:spPr>
          <a:xfrm>
            <a:off x="6172200" y="1691640"/>
            <a:ext cx="5486400" cy="4480560"/>
          </a:xfrm>
          <a:prstGeom prst="roundRect">
            <a:avLst>
              <a:gd name="adj" fmla="val 408"/>
            </a:avLst>
          </a:prstGeom>
          <a:ln w="9525">
            <a:solidFill>
              <a:srgbClr val="1F2A3A"/>
            </a:solidFill>
            <a:prstDash val="solid"/>
          </a:ln>
        </p:spPr>
      </p:sp>
      <p:sp>
        <p:nvSpPr>
          <p:cNvPr id="20" name="Text 13"/>
          <p:cNvSpPr/>
          <p:nvPr/>
        </p:nvSpPr>
        <p:spPr>
          <a:xfrm>
            <a:off x="1091153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15</a:t>
            </a:r>
            <a:endParaRPr lang="en-US" sz="900" dirty="0"/>
          </a:p>
        </p:txBody>
      </p:sp>
      <p:sp>
        <p:nvSpPr>
          <p:cNvPr id="21" name="Text 14"/>
          <p:cNvSpPr/>
          <p:nvPr/>
        </p:nvSpPr>
        <p:spPr>
          <a:xfrm>
            <a:off x="548640" y="64008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5212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F1F5F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Tamper-Evident by Design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70992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5" name="Image 0" descr="/tmp/work/icons/fingerprint_cya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7644" y="1788932"/>
            <a:ext cx="171176" cy="17117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4128" y="1645920"/>
            <a:ext cx="4846320" cy="1108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security-relevant event is written to a SHA-256 hash chain — editing history breaks the chain from that point forward.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548640" y="281863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8" name="Image 1" descr="/tmp/work/icons/fingerprint_cya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44" y="2897642"/>
            <a:ext cx="171176" cy="17117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24128" y="2754630"/>
            <a:ext cx="4846320" cy="1108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Bcrypt-hashed passwords, httpOnly / sameSite session cookies, and optional RFC 6238 two-factor authentication.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548640" y="392734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11" name="Image 2" descr="/tmp/work/icons/fingerprint_cyan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644" y="4006352"/>
            <a:ext cx="171176" cy="171176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024128" y="3863340"/>
            <a:ext cx="4846320" cy="1108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“One user per install” enforced at the SQLite schema level — not just application code, so it can't be bypassed by calling the API directly.</a:t>
            </a:r>
            <a:endParaRPr lang="en-US" sz="1250" dirty="0"/>
          </a:p>
        </p:txBody>
      </p:sp>
      <p:sp>
        <p:nvSpPr>
          <p:cNvPr id="13" name="Shape 8"/>
          <p:cNvSpPr/>
          <p:nvPr/>
        </p:nvSpPr>
        <p:spPr>
          <a:xfrm>
            <a:off x="548640" y="503605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14" name="Image 3" descr="/tmp/work/icons/fingerprint_cyan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644" y="5115062"/>
            <a:ext cx="171176" cy="171176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024128" y="4972050"/>
            <a:ext cx="4846320" cy="1108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Chain Integrity re-walks the entire log from genesis on demand and reports the first mismatch, if any.</a:t>
            </a:r>
            <a:endParaRPr lang="en-US" sz="1250" dirty="0"/>
          </a:p>
        </p:txBody>
      </p:sp>
      <p:sp>
        <p:nvSpPr>
          <p:cNvPr id="16" name="Shape 10"/>
          <p:cNvSpPr/>
          <p:nvPr/>
        </p:nvSpPr>
        <p:spPr>
          <a:xfrm>
            <a:off x="6227064" y="1773936"/>
            <a:ext cx="5486400" cy="4480560"/>
          </a:xfrm>
          <a:prstGeom prst="roundRect">
            <a:avLst>
              <a:gd name="adj" fmla="val 1837"/>
            </a:avLst>
          </a:prstGeom>
          <a:solidFill>
            <a:srgbClr val="000000">
              <a:alpha val="45000"/>
            </a:srgbClr>
          </a:solidFill>
          <a:ln/>
        </p:spPr>
      </p:sp>
      <p:sp>
        <p:nvSpPr>
          <p:cNvPr id="17" name="Shape 11"/>
          <p:cNvSpPr/>
          <p:nvPr/>
        </p:nvSpPr>
        <p:spPr>
          <a:xfrm>
            <a:off x="6117336" y="1636776"/>
            <a:ext cx="5596128" cy="4590288"/>
          </a:xfrm>
          <a:prstGeom prst="roundRect">
            <a:avLst>
              <a:gd name="adj" fmla="val 1992"/>
            </a:avLst>
          </a:prstGeom>
          <a:solidFill>
            <a:srgbClr val="0D1420"/>
          </a:solidFill>
          <a:ln w="12700">
            <a:solidFill>
              <a:srgbClr val="1F2A3A"/>
            </a:solidFill>
            <a:prstDash val="solid"/>
          </a:ln>
        </p:spPr>
      </p:sp>
      <p:pic>
        <p:nvPicPr>
          <p:cNvPr id="18" name="Image 4" descr="/tmp/work/pdf_images/page31_0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6172200" y="1691640"/>
            <a:ext cx="5486400" cy="4480560"/>
          </a:xfrm>
          <a:prstGeom prst="rect">
            <a:avLst/>
          </a:prstGeom>
        </p:spPr>
      </p:pic>
      <p:sp>
        <p:nvSpPr>
          <p:cNvPr id="19" name="Shape 12"/>
          <p:cNvSpPr/>
          <p:nvPr/>
        </p:nvSpPr>
        <p:spPr>
          <a:xfrm>
            <a:off x="6172200" y="1691640"/>
            <a:ext cx="5486400" cy="4480560"/>
          </a:xfrm>
          <a:prstGeom prst="roundRect">
            <a:avLst>
              <a:gd name="adj" fmla="val 408"/>
            </a:avLst>
          </a:prstGeom>
          <a:ln w="9525">
            <a:solidFill>
              <a:srgbClr val="1F2A3A"/>
            </a:solidFill>
            <a:prstDash val="solid"/>
          </a:ln>
        </p:spPr>
      </p:sp>
      <p:sp>
        <p:nvSpPr>
          <p:cNvPr id="20" name="Text 13"/>
          <p:cNvSpPr/>
          <p:nvPr/>
        </p:nvSpPr>
        <p:spPr>
          <a:xfrm>
            <a:off x="1091153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15</a:t>
            </a:r>
            <a:endParaRPr lang="en-US" sz="900" dirty="0"/>
          </a:p>
        </p:txBody>
      </p:sp>
      <p:sp>
        <p:nvSpPr>
          <p:cNvPr id="21" name="Text 14"/>
          <p:cNvSpPr/>
          <p:nvPr/>
        </p:nvSpPr>
        <p:spPr>
          <a:xfrm>
            <a:off x="548640" y="64008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 TO MARKET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F1F5F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 Ways to Run It — One Codebase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508760"/>
            <a:ext cx="10607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Mode for your own desk. Distributable Mode to sell it, license it, and hand it to customers you don't fully control.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2240280"/>
            <a:ext cx="5212080" cy="4160520"/>
          </a:xfrm>
          <a:prstGeom prst="roundRect">
            <a:avLst>
              <a:gd name="adj" fmla="val 1978"/>
            </a:avLst>
          </a:prstGeom>
          <a:solidFill>
            <a:srgbClr val="111827"/>
          </a:solidFill>
          <a:ln w="12700">
            <a:solidFill>
              <a:srgbClr val="1F2A3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68680" y="2560320"/>
            <a:ext cx="594360" cy="594360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7" name="Image 0" descr="/tmp/work/icons/user_cya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1326" y="2702966"/>
            <a:ext cx="309067" cy="309067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00200" y="2606040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Personal Mode</a:t>
            </a:r>
            <a:endParaRPr lang="en-US" sz="1900" dirty="0"/>
          </a:p>
        </p:txBody>
      </p:sp>
      <p:sp>
        <p:nvSpPr>
          <p:cNvPr id="9" name="Shape 6"/>
          <p:cNvSpPr/>
          <p:nvPr/>
        </p:nvSpPr>
        <p:spPr>
          <a:xfrm>
            <a:off x="868680" y="3383280"/>
            <a:ext cx="292608" cy="292608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10" name="Image 1" descr="/tmp/work/icons/checkCircle_cya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8906" y="3453506"/>
            <a:ext cx="152156" cy="152156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1298448" y="3328416"/>
            <a:ext cx="4297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Skips the setup screen, the login screen, and the license gate entirely.</a:t>
            </a:r>
            <a:endParaRPr lang="en-US" sz="1200" dirty="0"/>
          </a:p>
        </p:txBody>
      </p:sp>
      <p:sp>
        <p:nvSpPr>
          <p:cNvPr id="12" name="Shape 8"/>
          <p:cNvSpPr/>
          <p:nvPr/>
        </p:nvSpPr>
        <p:spPr>
          <a:xfrm>
            <a:off x="868680" y="4114800"/>
            <a:ext cx="292608" cy="292608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13" name="Image 2" descr="/tmp/work/icons/checkCircle_cyan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8906" y="4185026"/>
            <a:ext cx="152156" cy="15215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298448" y="4059936"/>
            <a:ext cx="4297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local account is auto-provisioned the first time the server starts.</a:t>
            </a:r>
            <a:endParaRPr lang="en-US" sz="1200" dirty="0"/>
          </a:p>
        </p:txBody>
      </p:sp>
      <p:sp>
        <p:nvSpPr>
          <p:cNvPr id="15" name="Shape 10"/>
          <p:cNvSpPr/>
          <p:nvPr/>
        </p:nvSpPr>
        <p:spPr>
          <a:xfrm>
            <a:off x="868680" y="4846320"/>
            <a:ext cx="292608" cy="292608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16" name="Image 3" descr="/tmp/work/icons/checkCircle_cyan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8906" y="4916546"/>
            <a:ext cx="152156" cy="152156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298448" y="4791456"/>
            <a:ext cx="4297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Packages as its own dedicated Electron desktop app — no .env needed.</a:t>
            </a:r>
            <a:endParaRPr lang="en-US" sz="1200" dirty="0"/>
          </a:p>
        </p:txBody>
      </p:sp>
      <p:sp>
        <p:nvSpPr>
          <p:cNvPr id="18" name="Shape 12"/>
          <p:cNvSpPr/>
          <p:nvPr/>
        </p:nvSpPr>
        <p:spPr>
          <a:xfrm>
            <a:off x="868680" y="5577840"/>
            <a:ext cx="292608" cy="292608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19" name="Image 4" descr="/tmp/work/icons/checkCircle_cyan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8906" y="5648066"/>
            <a:ext cx="152156" cy="152156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1298448" y="5522976"/>
            <a:ext cx="4297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Only for a machine you fully trust: it removes all login security.</a:t>
            </a:r>
            <a:endParaRPr lang="en-US" sz="1200" dirty="0"/>
          </a:p>
        </p:txBody>
      </p:sp>
      <p:sp>
        <p:nvSpPr>
          <p:cNvPr id="21" name="Shape 14"/>
          <p:cNvSpPr/>
          <p:nvPr/>
        </p:nvSpPr>
        <p:spPr>
          <a:xfrm>
            <a:off x="6126480" y="2240280"/>
            <a:ext cx="5212080" cy="4160520"/>
          </a:xfrm>
          <a:prstGeom prst="roundRect">
            <a:avLst>
              <a:gd name="adj" fmla="val 1978"/>
            </a:avLst>
          </a:prstGeom>
          <a:solidFill>
            <a:srgbClr val="111827"/>
          </a:solidFill>
          <a:ln w="15875">
            <a:solidFill>
              <a:srgbClr val="22C55E"/>
            </a:solidFill>
            <a:prstDash val="solid"/>
          </a:ln>
        </p:spPr>
      </p:sp>
      <p:sp>
        <p:nvSpPr>
          <p:cNvPr id="22" name="Shape 15"/>
          <p:cNvSpPr/>
          <p:nvPr/>
        </p:nvSpPr>
        <p:spPr>
          <a:xfrm>
            <a:off x="6446520" y="2560320"/>
            <a:ext cx="594360" cy="594360"/>
          </a:xfrm>
          <a:prstGeom prst="ellipse">
            <a:avLst/>
          </a:prstGeom>
          <a:solidFill>
            <a:srgbClr val="22C55E">
              <a:alpha val="18000"/>
            </a:srgbClr>
          </a:solidFill>
          <a:ln w="12700">
            <a:solidFill>
              <a:srgbClr val="22C55E"/>
            </a:solidFill>
            <a:prstDash val="solid"/>
          </a:ln>
        </p:spPr>
      </p:sp>
      <p:pic>
        <p:nvPicPr>
          <p:cNvPr id="23" name="Image 5" descr="/tmp/work/icons/key_green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9166" y="2702966"/>
            <a:ext cx="309067" cy="309067"/>
          </a:xfrm>
          <a:prstGeom prst="rect">
            <a:avLst/>
          </a:prstGeom>
        </p:spPr>
      </p:pic>
      <p:sp>
        <p:nvSpPr>
          <p:cNvPr id="24" name="Text 16"/>
          <p:cNvSpPr/>
          <p:nvPr/>
        </p:nvSpPr>
        <p:spPr>
          <a:xfrm>
            <a:off x="7178040" y="2606040"/>
            <a:ext cx="3931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Distributable Mode</a:t>
            </a:r>
            <a:endParaRPr lang="en-US" sz="1900" dirty="0"/>
          </a:p>
        </p:txBody>
      </p:sp>
      <p:sp>
        <p:nvSpPr>
          <p:cNvPr id="25" name="Shape 17"/>
          <p:cNvSpPr/>
          <p:nvPr/>
        </p:nvSpPr>
        <p:spPr>
          <a:xfrm>
            <a:off x="6446520" y="3383280"/>
            <a:ext cx="292608" cy="292608"/>
          </a:xfrm>
          <a:prstGeom prst="ellipse">
            <a:avLst/>
          </a:prstGeom>
          <a:solidFill>
            <a:srgbClr val="22C55E">
              <a:alpha val="18000"/>
            </a:srgbClr>
          </a:solidFill>
          <a:ln w="12700">
            <a:solidFill>
              <a:srgbClr val="22C55E"/>
            </a:solidFill>
            <a:prstDash val="solid"/>
          </a:ln>
        </p:spPr>
      </p:sp>
      <p:pic>
        <p:nvPicPr>
          <p:cNvPr id="26" name="Image 6" descr="/tmp/work/icons/checkCircle_green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16746" y="3453506"/>
            <a:ext cx="152156" cy="152156"/>
          </a:xfrm>
          <a:prstGeom prst="rect">
            <a:avLst/>
          </a:prstGeom>
        </p:spPr>
      </p:pic>
      <p:sp>
        <p:nvSpPr>
          <p:cNvPr id="27" name="Text 18"/>
          <p:cNvSpPr/>
          <p:nvPr/>
        </p:nvSpPr>
        <p:spPr>
          <a:xfrm>
            <a:off x="6876288" y="3328416"/>
            <a:ext cx="4297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Ed25519-signed offline license keys — verified with no phone-home required, ever.</a:t>
            </a:r>
            <a:endParaRPr lang="en-US" sz="1200" dirty="0"/>
          </a:p>
        </p:txBody>
      </p:sp>
      <p:sp>
        <p:nvSpPr>
          <p:cNvPr id="28" name="Shape 19"/>
          <p:cNvSpPr/>
          <p:nvPr/>
        </p:nvSpPr>
        <p:spPr>
          <a:xfrm>
            <a:off x="6446520" y="4114800"/>
            <a:ext cx="292608" cy="292608"/>
          </a:xfrm>
          <a:prstGeom prst="ellipse">
            <a:avLst/>
          </a:prstGeom>
          <a:solidFill>
            <a:srgbClr val="22C55E">
              <a:alpha val="18000"/>
            </a:srgbClr>
          </a:solidFill>
          <a:ln w="12700">
            <a:solidFill>
              <a:srgbClr val="22C55E"/>
            </a:solidFill>
            <a:prstDash val="solid"/>
          </a:ln>
        </p:spPr>
      </p:sp>
      <p:pic>
        <p:nvPicPr>
          <p:cNvPr id="29" name="Image 7" descr="/tmp/work/icons/checkCircle_green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16746" y="4185026"/>
            <a:ext cx="152156" cy="152156"/>
          </a:xfrm>
          <a:prstGeom prst="rect">
            <a:avLst/>
          </a:prstGeom>
        </p:spPr>
      </p:pic>
      <p:sp>
        <p:nvSpPr>
          <p:cNvPr id="30" name="Text 20"/>
          <p:cNvSpPr/>
          <p:nvPr/>
        </p:nvSpPr>
        <p:spPr>
          <a:xfrm>
            <a:off x="6876288" y="4059936"/>
            <a:ext cx="4297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One-time Setup screen, then password (+ optional TOTP) sign-in on every launch.</a:t>
            </a:r>
            <a:endParaRPr lang="en-US" sz="1200" dirty="0"/>
          </a:p>
        </p:txBody>
      </p:sp>
      <p:sp>
        <p:nvSpPr>
          <p:cNvPr id="31" name="Shape 21"/>
          <p:cNvSpPr/>
          <p:nvPr/>
        </p:nvSpPr>
        <p:spPr>
          <a:xfrm>
            <a:off x="6446520" y="4846320"/>
            <a:ext cx="292608" cy="292608"/>
          </a:xfrm>
          <a:prstGeom prst="ellipse">
            <a:avLst/>
          </a:prstGeom>
          <a:solidFill>
            <a:srgbClr val="22C55E">
              <a:alpha val="18000"/>
            </a:srgbClr>
          </a:solidFill>
          <a:ln w="12700">
            <a:solidFill>
              <a:srgbClr val="22C55E"/>
            </a:solidFill>
            <a:prstDash val="solid"/>
          </a:ln>
        </p:spPr>
      </p:sp>
      <p:pic>
        <p:nvPicPr>
          <p:cNvPr id="32" name="Image 8" descr="/tmp/work/icons/checkCircle_green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16746" y="4916546"/>
            <a:ext cx="152156" cy="152156"/>
          </a:xfrm>
          <a:prstGeom prst="rect">
            <a:avLst/>
          </a:prstGeom>
        </p:spPr>
      </p:pic>
      <p:sp>
        <p:nvSpPr>
          <p:cNvPr id="33" name="Text 22"/>
          <p:cNvSpPr/>
          <p:nvPr/>
        </p:nvSpPr>
        <p:spPr>
          <a:xfrm>
            <a:off x="6876288" y="4791456"/>
            <a:ext cx="4297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Mint a perpetual or time-boxed key for any customer in a single command.</a:t>
            </a:r>
            <a:endParaRPr lang="en-US" sz="1200" dirty="0"/>
          </a:p>
        </p:txBody>
      </p:sp>
      <p:sp>
        <p:nvSpPr>
          <p:cNvPr id="34" name="Shape 23"/>
          <p:cNvSpPr/>
          <p:nvPr/>
        </p:nvSpPr>
        <p:spPr>
          <a:xfrm>
            <a:off x="6446520" y="5577840"/>
            <a:ext cx="292608" cy="292608"/>
          </a:xfrm>
          <a:prstGeom prst="ellipse">
            <a:avLst/>
          </a:prstGeom>
          <a:solidFill>
            <a:srgbClr val="22C55E">
              <a:alpha val="18000"/>
            </a:srgbClr>
          </a:solidFill>
          <a:ln w="12700">
            <a:solidFill>
              <a:srgbClr val="22C55E"/>
            </a:solidFill>
            <a:prstDash val="solid"/>
          </a:ln>
        </p:spPr>
      </p:sp>
      <p:pic>
        <p:nvPicPr>
          <p:cNvPr id="35" name="Image 9" descr="/tmp/work/icons/checkCircle_green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16746" y="5648066"/>
            <a:ext cx="152156" cy="152156"/>
          </a:xfrm>
          <a:prstGeom prst="rect">
            <a:avLst/>
          </a:prstGeom>
        </p:spPr>
      </p:pic>
      <p:sp>
        <p:nvSpPr>
          <p:cNvPr id="36" name="Text 24"/>
          <p:cNvSpPr/>
          <p:nvPr/>
        </p:nvSpPr>
        <p:spPr>
          <a:xfrm>
            <a:off x="6876288" y="5522976"/>
            <a:ext cx="42976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Ships as a signed Windows / macOS / Linux desktop app via electron-builder.</a:t>
            </a:r>
            <a:endParaRPr lang="en-US" sz="1200" dirty="0"/>
          </a:p>
        </p:txBody>
      </p:sp>
      <p:sp>
        <p:nvSpPr>
          <p:cNvPr id="37" name="Text 25"/>
          <p:cNvSpPr/>
          <p:nvPr/>
        </p:nvSpPr>
        <p:spPr>
          <a:xfrm>
            <a:off x="1091153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15</a:t>
            </a:r>
            <a:endParaRPr lang="en-US" sz="900" dirty="0"/>
          </a:p>
        </p:txBody>
      </p:sp>
      <p:sp>
        <p:nvSpPr>
          <p:cNvPr id="38" name="Text 26"/>
          <p:cNvSpPr/>
          <p:nvPr/>
        </p:nvSpPr>
        <p:spPr>
          <a:xfrm>
            <a:off x="548640" y="64008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E14"/>
          </a:solidFill>
          <a:ln/>
        </p:spPr>
      </p:sp>
      <p:sp>
        <p:nvSpPr>
          <p:cNvPr id="3" name="Text 1"/>
          <p:cNvSpPr/>
          <p:nvPr/>
        </p:nvSpPr>
        <p:spPr>
          <a:xfrm>
            <a:off x="548640" y="7772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GET STARTED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48640" y="1188720"/>
            <a:ext cx="110642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3400" b="1" dirty="0">
                <a:solidFill>
                  <a:srgbClr val="F1F5F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Put an Institutional-Grade</a:t>
            </a:r>
            <a:endParaRPr lang="en-US" sz="3400" dirty="0"/>
          </a:p>
          <a:p>
            <a:pPr indent="0" marL="0">
              <a:lnSpc>
                <a:spcPct val="108000"/>
              </a:lnSpc>
              <a:buNone/>
            </a:pPr>
            <a:r>
              <a:rPr lang="en-US" sz="3400" b="1" dirty="0">
                <a:solidFill>
                  <a:srgbClr val="F1F5F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Scalping Desk on Your Desktop</a:t>
            </a:r>
            <a:endParaRPr lang="en-US" sz="3400" dirty="0"/>
          </a:p>
        </p:txBody>
      </p:sp>
      <p:sp>
        <p:nvSpPr>
          <p:cNvPr id="5" name="Shape 3"/>
          <p:cNvSpPr/>
          <p:nvPr/>
        </p:nvSpPr>
        <p:spPr>
          <a:xfrm>
            <a:off x="548640" y="3063240"/>
            <a:ext cx="3520440" cy="2103120"/>
          </a:xfrm>
          <a:prstGeom prst="roundRect">
            <a:avLst>
              <a:gd name="adj" fmla="val 3913"/>
            </a:avLst>
          </a:prstGeom>
          <a:solidFill>
            <a:srgbClr val="111827"/>
          </a:solidFill>
          <a:ln w="12700">
            <a:solidFill>
              <a:srgbClr val="1F2A3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04672" y="3246120"/>
            <a:ext cx="1280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2D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804672" y="3840480"/>
            <a:ext cx="30083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Install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804672" y="4233672"/>
            <a:ext cx="300837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npm install — Node.js 20+, one command to pull every dependency.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389120" y="3063240"/>
            <a:ext cx="3520440" cy="2103120"/>
          </a:xfrm>
          <a:prstGeom prst="roundRect">
            <a:avLst>
              <a:gd name="adj" fmla="val 3913"/>
            </a:avLst>
          </a:prstGeom>
          <a:solidFill>
            <a:srgbClr val="111827"/>
          </a:solidFill>
          <a:ln w="12700">
            <a:solidFill>
              <a:srgbClr val="1F2A3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45152" y="3246120"/>
            <a:ext cx="1280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2D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4645152" y="3840480"/>
            <a:ext cx="30083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Configure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645152" y="4233672"/>
            <a:ext cx="300837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a built-in risk preset or define your own — applies instantly, server-side.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229600" y="3063240"/>
            <a:ext cx="3520440" cy="2103120"/>
          </a:xfrm>
          <a:prstGeom prst="roundRect">
            <a:avLst>
              <a:gd name="adj" fmla="val 3913"/>
            </a:avLst>
          </a:prstGeom>
          <a:solidFill>
            <a:srgbClr val="111827"/>
          </a:solidFill>
          <a:ln w="12700">
            <a:solidFill>
              <a:srgbClr val="1F2A3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85632" y="3246120"/>
            <a:ext cx="12801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22D3EE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600" dirty="0"/>
          </a:p>
        </p:txBody>
      </p:sp>
      <p:sp>
        <p:nvSpPr>
          <p:cNvPr id="15" name="Text 13"/>
          <p:cNvSpPr/>
          <p:nvPr/>
        </p:nvSpPr>
        <p:spPr>
          <a:xfrm>
            <a:off x="8485632" y="3840480"/>
            <a:ext cx="3008376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 Live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8485632" y="4233672"/>
            <a:ext cx="3008376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Trade simulated, or connect IBKR / Twelve Data for real quotes and fills.</a:t>
            </a:r>
            <a:endParaRPr lang="en-US" sz="1150" dirty="0"/>
          </a:p>
        </p:txBody>
      </p:sp>
      <p:sp>
        <p:nvSpPr>
          <p:cNvPr id="17" name="Shape 15"/>
          <p:cNvSpPr/>
          <p:nvPr/>
        </p:nvSpPr>
        <p:spPr>
          <a:xfrm>
            <a:off x="548640" y="5532120"/>
            <a:ext cx="11091672" cy="777240"/>
          </a:xfrm>
          <a:prstGeom prst="roundRect">
            <a:avLst>
              <a:gd name="adj" fmla="val 9412"/>
            </a:avLst>
          </a:prstGeom>
          <a:solidFill>
            <a:srgbClr val="0D1420"/>
          </a:solidFill>
          <a:ln w="12700">
            <a:solidFill>
              <a:srgbClr val="1F2A3A"/>
            </a:solidFill>
            <a:prstDash val="solid"/>
          </a:ln>
        </p:spPr>
      </p:sp>
      <p:sp>
        <p:nvSpPr>
          <p:cNvPr id="18" name="Shape 16"/>
          <p:cNvSpPr/>
          <p:nvPr/>
        </p:nvSpPr>
        <p:spPr>
          <a:xfrm>
            <a:off x="777240" y="5687568"/>
            <a:ext cx="457200" cy="457200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19" name="Image 0" descr="/tmp/work/icons/mail_cya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" y="5797296"/>
            <a:ext cx="237744" cy="237744"/>
          </a:xfrm>
          <a:prstGeom prst="rect">
            <a:avLst/>
          </a:prstGeom>
        </p:spPr>
      </p:pic>
      <p:sp>
        <p:nvSpPr>
          <p:cNvPr id="20" name="Text 17"/>
          <p:cNvSpPr/>
          <p:nvPr/>
        </p:nvSpPr>
        <p:spPr>
          <a:xfrm>
            <a:off x="1417320" y="5532120"/>
            <a:ext cx="5943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Contact: Norman Fuchs  —  nfuchs911@gmail.com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6583680" y="5532120"/>
            <a:ext cx="48463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i="1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a licensed broker-dealer. Not investment advice. Trading involves risk of loss.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F1F5F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Retail Scalping Tools Weren't Built To Be Trusted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50876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scalping software asks you to take its word for it. Under real market pressure, that's not good enough.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2331720"/>
            <a:ext cx="5074920" cy="1783080"/>
          </a:xfrm>
          <a:prstGeom prst="roundRect">
            <a:avLst>
              <a:gd name="adj" fmla="val 4103"/>
            </a:avLst>
          </a:prstGeom>
          <a:solidFill>
            <a:srgbClr val="111827"/>
          </a:solidFill>
          <a:ln w="12700">
            <a:solidFill>
              <a:srgbClr val="1F2A3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41248" y="2624328"/>
            <a:ext cx="566928" cy="566928"/>
          </a:xfrm>
          <a:prstGeom prst="ellipse">
            <a:avLst/>
          </a:prstGeom>
          <a:solidFill>
            <a:srgbClr val="EF4444">
              <a:alpha val="18000"/>
            </a:srgbClr>
          </a:solidFill>
          <a:ln w="12700">
            <a:solidFill>
              <a:srgbClr val="EF4444"/>
            </a:solidFill>
            <a:prstDash val="solid"/>
          </a:ln>
        </p:spPr>
      </p:sp>
      <p:pic>
        <p:nvPicPr>
          <p:cNvPr id="7" name="Image 0" descr="/tmp/work/icons/eyeOff_r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311" y="2760391"/>
            <a:ext cx="294803" cy="294803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00200" y="2606040"/>
            <a:ext cx="3794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Black-Box Signals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600200" y="2990088"/>
            <a:ext cx="37947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 can't verify the math behind a buy signal, so you can't trust it the moment it matters.</a:t>
            </a:r>
            <a:endParaRPr lang="en-US" sz="1200" dirty="0"/>
          </a:p>
        </p:txBody>
      </p:sp>
      <p:sp>
        <p:nvSpPr>
          <p:cNvPr id="10" name="Shape 7"/>
          <p:cNvSpPr/>
          <p:nvPr/>
        </p:nvSpPr>
        <p:spPr>
          <a:xfrm>
            <a:off x="6080760" y="2331720"/>
            <a:ext cx="5074920" cy="1783080"/>
          </a:xfrm>
          <a:prstGeom prst="roundRect">
            <a:avLst>
              <a:gd name="adj" fmla="val 4103"/>
            </a:avLst>
          </a:prstGeom>
          <a:solidFill>
            <a:srgbClr val="111827"/>
          </a:solidFill>
          <a:ln w="12700">
            <a:solidFill>
              <a:srgbClr val="1F2A3A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373368" y="2624328"/>
            <a:ext cx="566928" cy="566928"/>
          </a:xfrm>
          <a:prstGeom prst="ellipse">
            <a:avLst/>
          </a:prstGeom>
          <a:solidFill>
            <a:srgbClr val="EF4444">
              <a:alpha val="18000"/>
            </a:srgbClr>
          </a:solidFill>
          <a:ln w="12700">
            <a:solidFill>
              <a:srgbClr val="EF4444"/>
            </a:solidFill>
            <a:prstDash val="solid"/>
          </a:ln>
        </p:spPr>
      </p:sp>
      <p:pic>
        <p:nvPicPr>
          <p:cNvPr id="12" name="Image 1" descr="/tmp/work/icons/alertTriangle_r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9431" y="2760391"/>
            <a:ext cx="294803" cy="294803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132320" y="2606040"/>
            <a:ext cx="3794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Enforced Discipline</a:t>
            </a:r>
            <a:endParaRPr lang="en-US" sz="1600" dirty="0"/>
          </a:p>
        </p:txBody>
      </p:sp>
      <p:sp>
        <p:nvSpPr>
          <p:cNvPr id="14" name="Text 10"/>
          <p:cNvSpPr/>
          <p:nvPr/>
        </p:nvSpPr>
        <p:spPr>
          <a:xfrm>
            <a:off x="7132320" y="2990088"/>
            <a:ext cx="37947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loss limits and drawdown rules live in your head, not the software — one bad trade blows the account.</a:t>
            </a:r>
            <a:endParaRPr lang="en-US" sz="1200" dirty="0"/>
          </a:p>
        </p:txBody>
      </p:sp>
      <p:sp>
        <p:nvSpPr>
          <p:cNvPr id="15" name="Shape 11"/>
          <p:cNvSpPr/>
          <p:nvPr/>
        </p:nvSpPr>
        <p:spPr>
          <a:xfrm>
            <a:off x="548640" y="4480560"/>
            <a:ext cx="5074920" cy="1783080"/>
          </a:xfrm>
          <a:prstGeom prst="roundRect">
            <a:avLst>
              <a:gd name="adj" fmla="val 4103"/>
            </a:avLst>
          </a:prstGeom>
          <a:solidFill>
            <a:srgbClr val="111827"/>
          </a:solidFill>
          <a:ln w="12700">
            <a:solidFill>
              <a:srgbClr val="1F2A3A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841248" y="4773168"/>
            <a:ext cx="566928" cy="566928"/>
          </a:xfrm>
          <a:prstGeom prst="ellipse">
            <a:avLst/>
          </a:prstGeom>
          <a:solidFill>
            <a:srgbClr val="EF4444">
              <a:alpha val="18000"/>
            </a:srgbClr>
          </a:solidFill>
          <a:ln w="12700">
            <a:solidFill>
              <a:srgbClr val="EF4444"/>
            </a:solidFill>
            <a:prstDash val="solid"/>
          </a:ln>
        </p:spPr>
      </p:sp>
      <p:pic>
        <p:nvPicPr>
          <p:cNvPr id="17" name="Image 2" descr="/tmp/work/icons/xCircle_r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311" y="4909231"/>
            <a:ext cx="294803" cy="294803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00200" y="4754880"/>
            <a:ext cx="3794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Backtests That Lie</a:t>
            </a:r>
            <a:endParaRPr lang="en-US" sz="1600" dirty="0"/>
          </a:p>
        </p:txBody>
      </p:sp>
      <p:sp>
        <p:nvSpPr>
          <p:cNvPr id="19" name="Text 14"/>
          <p:cNvSpPr/>
          <p:nvPr/>
        </p:nvSpPr>
        <p:spPr>
          <a:xfrm>
            <a:off x="1600200" y="5138928"/>
            <a:ext cx="37947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Marketing backtests are curve-fit fantasies that share no code path with the live engine.</a:t>
            </a:r>
            <a:endParaRPr lang="en-US" sz="1200" dirty="0"/>
          </a:p>
        </p:txBody>
      </p:sp>
      <p:sp>
        <p:nvSpPr>
          <p:cNvPr id="20" name="Shape 15"/>
          <p:cNvSpPr/>
          <p:nvPr/>
        </p:nvSpPr>
        <p:spPr>
          <a:xfrm>
            <a:off x="6080760" y="4480560"/>
            <a:ext cx="5074920" cy="1783080"/>
          </a:xfrm>
          <a:prstGeom prst="roundRect">
            <a:avLst>
              <a:gd name="adj" fmla="val 4103"/>
            </a:avLst>
          </a:prstGeom>
          <a:solidFill>
            <a:srgbClr val="111827"/>
          </a:solidFill>
          <a:ln w="12700">
            <a:solidFill>
              <a:srgbClr val="1F2A3A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6373368" y="4773168"/>
            <a:ext cx="566928" cy="566928"/>
          </a:xfrm>
          <a:prstGeom prst="ellipse">
            <a:avLst/>
          </a:prstGeom>
          <a:solidFill>
            <a:srgbClr val="EF4444">
              <a:alpha val="18000"/>
            </a:srgbClr>
          </a:solidFill>
          <a:ln w="12700">
            <a:solidFill>
              <a:srgbClr val="EF4444"/>
            </a:solidFill>
            <a:prstDash val="solid"/>
          </a:ln>
        </p:spPr>
      </p:sp>
      <p:pic>
        <p:nvPicPr>
          <p:cNvPr id="22" name="Image 3" descr="/tmp/work/icons/wifiOff_r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9431" y="4909231"/>
            <a:ext cx="294803" cy="294803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7132320" y="4754880"/>
            <a:ext cx="3794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Fake “Real-Time” Data</a:t>
            </a:r>
            <a:endParaRPr lang="en-US" sz="1600" dirty="0"/>
          </a:p>
        </p:txBody>
      </p:sp>
      <p:sp>
        <p:nvSpPr>
          <p:cNvPr id="24" name="Text 18"/>
          <p:cNvSpPr/>
          <p:nvPr/>
        </p:nvSpPr>
        <p:spPr>
          <a:xfrm>
            <a:off x="7132320" y="5138928"/>
            <a:ext cx="37947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Feeds silently fall back to stale or simulated prices with nothing telling you which you're looking at.</a:t>
            </a:r>
            <a:endParaRPr lang="en-US" sz="1200" dirty="0"/>
          </a:p>
        </p:txBody>
      </p:sp>
      <p:sp>
        <p:nvSpPr>
          <p:cNvPr id="25" name="Text 19"/>
          <p:cNvSpPr/>
          <p:nvPr/>
        </p:nvSpPr>
        <p:spPr>
          <a:xfrm>
            <a:off x="1091153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15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548640" y="64008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PLATFORM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F1F5F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 Terminal. One Risk Engine. Total Transparency.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508760"/>
            <a:ext cx="106070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 Institutional Scalper Pro streams live signals, enforces risk on every order path, and replays real backtests through the exact math the live feed uses — nothing you see can silently diverge.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548640" y="2514600"/>
            <a:ext cx="2542032" cy="3246120"/>
          </a:xfrm>
          <a:prstGeom prst="roundRect">
            <a:avLst>
              <a:gd name="adj" fmla="val 3237"/>
            </a:avLst>
          </a:prstGeom>
          <a:solidFill>
            <a:srgbClr val="111827"/>
          </a:solidFill>
          <a:ln w="12700">
            <a:solidFill>
              <a:srgbClr val="1F2A3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41248" y="2834640"/>
            <a:ext cx="658368" cy="658368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7" name="Image 0" descr="/tmp/work/icons/activity_cya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9256" y="2992648"/>
            <a:ext cx="342351" cy="342351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04672" y="3703320"/>
            <a:ext cx="202996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5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Signal Engine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804672" y="4389120"/>
            <a:ext cx="2029968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20+ technical, “physics,” and statistical reads computed once per tick, server-side.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3346704" y="2514600"/>
            <a:ext cx="2542032" cy="3246120"/>
          </a:xfrm>
          <a:prstGeom prst="roundRect">
            <a:avLst>
              <a:gd name="adj" fmla="val 3237"/>
            </a:avLst>
          </a:prstGeom>
          <a:solidFill>
            <a:srgbClr val="111827"/>
          </a:solidFill>
          <a:ln w="12700">
            <a:solidFill>
              <a:srgbClr val="1F2A3A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3639312" y="2834640"/>
            <a:ext cx="658368" cy="658368"/>
          </a:xfrm>
          <a:prstGeom prst="ellipse">
            <a:avLst/>
          </a:prstGeom>
          <a:solidFill>
            <a:srgbClr val="22C55E">
              <a:alpha val="18000"/>
            </a:srgbClr>
          </a:solidFill>
          <a:ln w="12700">
            <a:solidFill>
              <a:srgbClr val="22C55E"/>
            </a:solidFill>
            <a:prstDash val="solid"/>
          </a:ln>
        </p:spPr>
      </p:sp>
      <p:pic>
        <p:nvPicPr>
          <p:cNvPr id="12" name="Image 1" descr="/tmp/work/icons/shield_gree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7320" y="2992648"/>
            <a:ext cx="342351" cy="342351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3602736" y="3703320"/>
            <a:ext cx="202996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5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Risk-Gated Execution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3602736" y="4389120"/>
            <a:ext cx="2029968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Buttons, hotkeys, and Auto-Execute all pass through one server-side risk check.</a:t>
            </a:r>
            <a:endParaRPr lang="en-US" sz="1150" dirty="0"/>
          </a:p>
        </p:txBody>
      </p:sp>
      <p:sp>
        <p:nvSpPr>
          <p:cNvPr id="15" name="Shape 11"/>
          <p:cNvSpPr/>
          <p:nvPr/>
        </p:nvSpPr>
        <p:spPr>
          <a:xfrm>
            <a:off x="6144768" y="2514600"/>
            <a:ext cx="2542032" cy="3246120"/>
          </a:xfrm>
          <a:prstGeom prst="roundRect">
            <a:avLst>
              <a:gd name="adj" fmla="val 3237"/>
            </a:avLst>
          </a:prstGeom>
          <a:solidFill>
            <a:srgbClr val="111827"/>
          </a:solidFill>
          <a:ln w="12700">
            <a:solidFill>
              <a:srgbClr val="1F2A3A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6437376" y="2834640"/>
            <a:ext cx="658368" cy="658368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17" name="Image 2" descr="/tmp/work/icons/chartCandle_cyan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5384" y="2992648"/>
            <a:ext cx="342351" cy="342351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6400800" y="3703320"/>
            <a:ext cx="202996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5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Bar-by-Bar Backtesting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6400800" y="4389120"/>
            <a:ext cx="2029968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exact same signal function the live feed uses, replayed against real history.</a:t>
            </a:r>
            <a:endParaRPr lang="en-US" sz="1150" dirty="0"/>
          </a:p>
        </p:txBody>
      </p:sp>
      <p:sp>
        <p:nvSpPr>
          <p:cNvPr id="20" name="Shape 15"/>
          <p:cNvSpPr/>
          <p:nvPr/>
        </p:nvSpPr>
        <p:spPr>
          <a:xfrm>
            <a:off x="8942832" y="2514600"/>
            <a:ext cx="2542032" cy="3246120"/>
          </a:xfrm>
          <a:prstGeom prst="roundRect">
            <a:avLst>
              <a:gd name="adj" fmla="val 3237"/>
            </a:avLst>
          </a:prstGeom>
          <a:solidFill>
            <a:srgbClr val="111827"/>
          </a:solidFill>
          <a:ln w="12700">
            <a:solidFill>
              <a:srgbClr val="1F2A3A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9235440" y="2834640"/>
            <a:ext cx="658368" cy="658368"/>
          </a:xfrm>
          <a:prstGeom prst="ellipse">
            <a:avLst/>
          </a:prstGeom>
          <a:solidFill>
            <a:srgbClr val="22C55E">
              <a:alpha val="18000"/>
            </a:srgbClr>
          </a:solidFill>
          <a:ln w="12700">
            <a:solidFill>
              <a:srgbClr val="22C55E"/>
            </a:solidFill>
            <a:prstDash val="solid"/>
          </a:ln>
        </p:spPr>
      </p:sp>
      <p:pic>
        <p:nvPicPr>
          <p:cNvPr id="22" name="Image 3" descr="/tmp/work/icons/eye_green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93448" y="2992648"/>
            <a:ext cx="342351" cy="342351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9198864" y="3703320"/>
            <a:ext cx="2029968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155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Honest Data, Always Labeled</a:t>
            </a:r>
            <a:endParaRPr lang="en-US" sz="1550" dirty="0"/>
          </a:p>
        </p:txBody>
      </p:sp>
      <p:sp>
        <p:nvSpPr>
          <p:cNvPr id="24" name="Text 18"/>
          <p:cNvSpPr/>
          <p:nvPr/>
        </p:nvSpPr>
        <p:spPr>
          <a:xfrm>
            <a:off x="9198864" y="4389120"/>
            <a:ext cx="2029968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1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REAL / SIMULATED / DISCONNECTED badges on every quote, candle, and fill.</a:t>
            </a:r>
            <a:endParaRPr lang="en-US" sz="1150" dirty="0"/>
          </a:p>
        </p:txBody>
      </p:sp>
      <p:sp>
        <p:nvSpPr>
          <p:cNvPr id="25" name="Text 19"/>
          <p:cNvSpPr/>
          <p:nvPr/>
        </p:nvSpPr>
        <p:spPr>
          <a:xfrm>
            <a:off x="1091153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15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548640" y="64008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TRADING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5212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F1F5F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Every Signal, Computed Once, Streamed Everywhere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70992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5" name="Image 0" descr="/tmp/work/icons/checkCircle_cya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7644" y="1788932"/>
            <a:ext cx="171176" cy="17117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4128" y="1645920"/>
            <a:ext cx="4846320" cy="1108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 20/50/200, Wilder's RSI, MACD, Bollinger Bands, ATR, session VWAP + bands, Stochastic/StochRSI, OBV, Supertrend.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548640" y="281863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8" name="Image 1" descr="/tmp/work/icons/checkCircle_cya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44" y="2897642"/>
            <a:ext cx="171176" cy="17117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24128" y="2754630"/>
            <a:ext cx="4846320" cy="1108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regression-slope “physics” read and a skew/kurtosis “statistics” read alongside the standard indicator set.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548640" y="392734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11" name="Image 2" descr="/tmp/work/icons/checkCircle_cyan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644" y="4006352"/>
            <a:ext cx="171176" cy="171176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024128" y="3863340"/>
            <a:ext cx="4846320" cy="1108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Opening-range breakout status, gap %, RVOL, flow pressure, and an MM-stance heuristic — at a glance.</a:t>
            </a:r>
            <a:endParaRPr lang="en-US" sz="1250" dirty="0"/>
          </a:p>
        </p:txBody>
      </p:sp>
      <p:sp>
        <p:nvSpPr>
          <p:cNvPr id="13" name="Shape 8"/>
          <p:cNvSpPr/>
          <p:nvPr/>
        </p:nvSpPr>
        <p:spPr>
          <a:xfrm>
            <a:off x="548640" y="503605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14" name="Image 3" descr="/tmp/work/icons/checkCircle_cyan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644" y="5115062"/>
            <a:ext cx="171176" cy="171176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024128" y="4972050"/>
            <a:ext cx="4846320" cy="1108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Computed server-side once per tick and streamed over an authenticated WebSocket, so every open tab sees identical numbers.</a:t>
            </a:r>
            <a:endParaRPr lang="en-US" sz="1250" dirty="0"/>
          </a:p>
        </p:txBody>
      </p:sp>
      <p:sp>
        <p:nvSpPr>
          <p:cNvPr id="16" name="Shape 10"/>
          <p:cNvSpPr/>
          <p:nvPr/>
        </p:nvSpPr>
        <p:spPr>
          <a:xfrm>
            <a:off x="6227064" y="1773936"/>
            <a:ext cx="5486400" cy="4480560"/>
          </a:xfrm>
          <a:prstGeom prst="roundRect">
            <a:avLst>
              <a:gd name="adj" fmla="val 1837"/>
            </a:avLst>
          </a:prstGeom>
          <a:solidFill>
            <a:srgbClr val="000000">
              <a:alpha val="45000"/>
            </a:srgbClr>
          </a:solidFill>
          <a:ln/>
        </p:spPr>
      </p:sp>
      <p:sp>
        <p:nvSpPr>
          <p:cNvPr id="17" name="Shape 11"/>
          <p:cNvSpPr/>
          <p:nvPr/>
        </p:nvSpPr>
        <p:spPr>
          <a:xfrm>
            <a:off x="6117336" y="1636776"/>
            <a:ext cx="5596128" cy="4590288"/>
          </a:xfrm>
          <a:prstGeom prst="roundRect">
            <a:avLst>
              <a:gd name="adj" fmla="val 1992"/>
            </a:avLst>
          </a:prstGeom>
          <a:solidFill>
            <a:srgbClr val="0D1420"/>
          </a:solidFill>
          <a:ln w="12700">
            <a:solidFill>
              <a:srgbClr val="1F2A3A"/>
            </a:solidFill>
            <a:prstDash val="solid"/>
          </a:ln>
        </p:spPr>
      </p:sp>
      <p:pic>
        <p:nvPicPr>
          <p:cNvPr id="18" name="Image 4" descr="/tmp/work/pdf_images/page18_0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6172200" y="1691640"/>
            <a:ext cx="5486400" cy="4480560"/>
          </a:xfrm>
          <a:prstGeom prst="rect">
            <a:avLst/>
          </a:prstGeom>
        </p:spPr>
      </p:pic>
      <p:sp>
        <p:nvSpPr>
          <p:cNvPr id="19" name="Shape 12"/>
          <p:cNvSpPr/>
          <p:nvPr/>
        </p:nvSpPr>
        <p:spPr>
          <a:xfrm>
            <a:off x="6172200" y="1691640"/>
            <a:ext cx="5486400" cy="4480560"/>
          </a:xfrm>
          <a:prstGeom prst="roundRect">
            <a:avLst>
              <a:gd name="adj" fmla="val 408"/>
            </a:avLst>
          </a:prstGeom>
          <a:ln w="9525">
            <a:solidFill>
              <a:srgbClr val="1F2A3A"/>
            </a:solidFill>
            <a:prstDash val="solid"/>
          </a:ln>
        </p:spPr>
      </p:sp>
      <p:sp>
        <p:nvSpPr>
          <p:cNvPr id="20" name="Text 13"/>
          <p:cNvSpPr/>
          <p:nvPr/>
        </p:nvSpPr>
        <p:spPr>
          <a:xfrm>
            <a:off x="1091153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15</a:t>
            </a:r>
            <a:endParaRPr lang="en-US" sz="900" dirty="0"/>
          </a:p>
        </p:txBody>
      </p:sp>
      <p:sp>
        <p:nvSpPr>
          <p:cNvPr id="21" name="Text 14"/>
          <p:cNvSpPr/>
          <p:nvPr/>
        </p:nvSpPr>
        <p:spPr>
          <a:xfrm>
            <a:off x="548640" y="64008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ORDER EXECUTION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F1F5F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Buttons. Hotkeys. Auto-Execute. One Path.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508760"/>
            <a:ext cx="10607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However you pull the trigger, every order runs through the exact same authenticated endpoint — and the exact same server-side risk check — before a fill is ever recorded.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777240" y="2423160"/>
            <a:ext cx="3337560" cy="1965960"/>
          </a:xfrm>
          <a:prstGeom prst="roundRect">
            <a:avLst>
              <a:gd name="adj" fmla="val 4186"/>
            </a:avLst>
          </a:prstGeom>
          <a:solidFill>
            <a:srgbClr val="111827"/>
          </a:solidFill>
          <a:ln w="12700">
            <a:solidFill>
              <a:srgbClr val="1F2A3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116836" y="2679192"/>
            <a:ext cx="658368" cy="658368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7" name="Image 0" descr="/tmp/work/icons/target_cya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74844" y="2837200"/>
            <a:ext cx="342351" cy="342351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60120" y="342900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Click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1005840" y="3776472"/>
            <a:ext cx="2880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BUY MARKET / SELL MARKET buttons on the live trading desk.</a:t>
            </a:r>
            <a:endParaRPr lang="en-US" sz="1100" dirty="0"/>
          </a:p>
        </p:txBody>
      </p:sp>
      <p:pic>
        <p:nvPicPr>
          <p:cNvPr id="10" name="Image 1" descr="/tmp/work/icons/arrowRight_cya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9664" y="3278124"/>
            <a:ext cx="256032" cy="256032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4480560" y="2423160"/>
            <a:ext cx="3337560" cy="1965960"/>
          </a:xfrm>
          <a:prstGeom prst="roundRect">
            <a:avLst>
              <a:gd name="adj" fmla="val 4186"/>
            </a:avLst>
          </a:prstGeom>
          <a:solidFill>
            <a:srgbClr val="111827"/>
          </a:solidFill>
          <a:ln w="12700">
            <a:solidFill>
              <a:srgbClr val="1F2A3A"/>
            </a:solidFill>
            <a:prstDash val="solid"/>
          </a:ln>
        </p:spPr>
      </p:sp>
      <p:sp>
        <p:nvSpPr>
          <p:cNvPr id="12" name="Shape 8"/>
          <p:cNvSpPr/>
          <p:nvPr/>
        </p:nvSpPr>
        <p:spPr>
          <a:xfrm>
            <a:off x="5820156" y="2679192"/>
            <a:ext cx="658368" cy="658368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13" name="Image 2" descr="/tmp/work/icons/zap_cyan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8164" y="2837200"/>
            <a:ext cx="342351" cy="342351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4663440" y="342900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Hotkey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4709160" y="3776472"/>
            <a:ext cx="2880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Shift+B / Shift+S / Shift+X for split-second scalping without leaving the keyboard.</a:t>
            </a:r>
            <a:endParaRPr lang="en-US" sz="1100" dirty="0"/>
          </a:p>
        </p:txBody>
      </p:sp>
      <p:pic>
        <p:nvPicPr>
          <p:cNvPr id="16" name="Image 3" descr="/tmp/work/icons/arrowRight_cyan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2984" y="3278124"/>
            <a:ext cx="256032" cy="256032"/>
          </a:xfrm>
          <a:prstGeom prst="rect">
            <a:avLst/>
          </a:prstGeom>
        </p:spPr>
      </p:pic>
      <p:sp>
        <p:nvSpPr>
          <p:cNvPr id="17" name="Shape 11"/>
          <p:cNvSpPr/>
          <p:nvPr/>
        </p:nvSpPr>
        <p:spPr>
          <a:xfrm>
            <a:off x="8183880" y="2423160"/>
            <a:ext cx="3337560" cy="1965960"/>
          </a:xfrm>
          <a:prstGeom prst="roundRect">
            <a:avLst>
              <a:gd name="adj" fmla="val 4186"/>
            </a:avLst>
          </a:prstGeom>
          <a:solidFill>
            <a:srgbClr val="111827"/>
          </a:solidFill>
          <a:ln w="12700">
            <a:solidFill>
              <a:srgbClr val="1F2A3A"/>
            </a:solidFill>
            <a:prstDash val="solid"/>
          </a:ln>
        </p:spPr>
      </p:sp>
      <p:sp>
        <p:nvSpPr>
          <p:cNvPr id="18" name="Shape 12"/>
          <p:cNvSpPr/>
          <p:nvPr/>
        </p:nvSpPr>
        <p:spPr>
          <a:xfrm>
            <a:off x="9523476" y="2679192"/>
            <a:ext cx="658368" cy="658368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19" name="Image 4" descr="/tmp/work/icons/cpu_cyan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81484" y="2837200"/>
            <a:ext cx="342351" cy="342351"/>
          </a:xfrm>
          <a:prstGeom prst="rect">
            <a:avLst/>
          </a:prstGeom>
        </p:spPr>
      </p:pic>
      <p:sp>
        <p:nvSpPr>
          <p:cNvPr id="20" name="Text 13"/>
          <p:cNvSpPr/>
          <p:nvPr/>
        </p:nvSpPr>
        <p:spPr>
          <a:xfrm>
            <a:off x="8366760" y="3429000"/>
            <a:ext cx="2971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Auto-Execute</a:t>
            </a:r>
            <a:endParaRPr lang="en-US" sz="1600" dirty="0"/>
          </a:p>
        </p:txBody>
      </p:sp>
      <p:sp>
        <p:nvSpPr>
          <p:cNvPr id="21" name="Text 14"/>
          <p:cNvSpPr/>
          <p:nvPr/>
        </p:nvSpPr>
        <p:spPr>
          <a:xfrm>
            <a:off x="8412480" y="3776472"/>
            <a:ext cx="28803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Arm AUTO-EX to fire automatically the instant a qualifying signal appears.</a:t>
            </a:r>
            <a:endParaRPr lang="en-US" sz="1100" dirty="0"/>
          </a:p>
        </p:txBody>
      </p:sp>
      <p:sp>
        <p:nvSpPr>
          <p:cNvPr id="22" name="Shape 15"/>
          <p:cNvSpPr/>
          <p:nvPr/>
        </p:nvSpPr>
        <p:spPr>
          <a:xfrm>
            <a:off x="777240" y="4800600"/>
            <a:ext cx="10744200" cy="1051560"/>
          </a:xfrm>
          <a:prstGeom prst="roundRect">
            <a:avLst>
              <a:gd name="adj" fmla="val 6957"/>
            </a:avLst>
          </a:prstGeom>
          <a:solidFill>
            <a:srgbClr val="0D1420"/>
          </a:solidFill>
          <a:ln w="12700">
            <a:solidFill>
              <a:srgbClr val="22C55E"/>
            </a:solidFill>
            <a:prstDash val="solid"/>
          </a:ln>
        </p:spPr>
      </p:sp>
      <p:sp>
        <p:nvSpPr>
          <p:cNvPr id="23" name="Shape 16"/>
          <p:cNvSpPr/>
          <p:nvPr/>
        </p:nvSpPr>
        <p:spPr>
          <a:xfrm>
            <a:off x="1005840" y="5029200"/>
            <a:ext cx="566928" cy="566928"/>
          </a:xfrm>
          <a:prstGeom prst="ellipse">
            <a:avLst/>
          </a:prstGeom>
          <a:solidFill>
            <a:srgbClr val="22C55E">
              <a:alpha val="18000"/>
            </a:srgbClr>
          </a:solidFill>
          <a:ln w="12700">
            <a:solidFill>
              <a:srgbClr val="22C55E"/>
            </a:solidFill>
            <a:prstDash val="solid"/>
          </a:ln>
        </p:spPr>
      </p:sp>
      <p:pic>
        <p:nvPicPr>
          <p:cNvPr id="24" name="Image 5" descr="/tmp/work/icons/shieldCheck_green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1903" y="5165263"/>
            <a:ext cx="294803" cy="294803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1737360" y="4892040"/>
            <a:ext cx="87782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client-side bypass: the daily loss limit, trailing drawdown, cooldown, and trade-count cap apply identically to every path — there is no faster “quiet” route around the risk engine.</a:t>
            </a:r>
            <a:endParaRPr lang="en-US" sz="1250" dirty="0"/>
          </a:p>
        </p:txBody>
      </p:sp>
      <p:sp>
        <p:nvSpPr>
          <p:cNvPr id="26" name="Text 18"/>
          <p:cNvSpPr/>
          <p:nvPr/>
        </p:nvSpPr>
        <p:spPr>
          <a:xfrm>
            <a:off x="1091153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15</a:t>
            </a:r>
            <a:endParaRPr lang="en-US" sz="900" dirty="0"/>
          </a:p>
        </p:txBody>
      </p:sp>
      <p:sp>
        <p:nvSpPr>
          <p:cNvPr id="27" name="Text 19"/>
          <p:cNvSpPr/>
          <p:nvPr/>
        </p:nvSpPr>
        <p:spPr>
          <a:xfrm>
            <a:off x="548640" y="64008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MANAGEMENT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5212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F1F5F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Prop-Firm-Grade Guardrails, Enforced Server-Side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70992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5" name="Image 0" descr="/tmp/work/icons/checkCircle_cya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7644" y="1788932"/>
            <a:ext cx="171176" cy="17117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4128" y="1645920"/>
            <a:ext cx="4846320" cy="1108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Daily Loss Limit — locks new order placement for the rest of the day once breached.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548640" y="281863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8" name="Image 1" descr="/tmp/work/icons/checkCircle_cya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44" y="2897642"/>
            <a:ext cx="171176" cy="17117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24128" y="2754630"/>
            <a:ext cx="4846320" cy="1108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Trailing Drawdown — locks trading if cumulative P&amp;L falls below its peak by your configured amount.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548640" y="392734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11" name="Image 2" descr="/tmp/work/icons/checkCircle_cyan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644" y="4006352"/>
            <a:ext cx="171176" cy="171176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024128" y="3863340"/>
            <a:ext cx="4846320" cy="1108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Max Contracts and Max Trades / Day — hard caps enforced on every order, every session.</a:t>
            </a:r>
            <a:endParaRPr lang="en-US" sz="1250" dirty="0"/>
          </a:p>
        </p:txBody>
      </p:sp>
      <p:sp>
        <p:nvSpPr>
          <p:cNvPr id="13" name="Shape 8"/>
          <p:cNvSpPr/>
          <p:nvPr/>
        </p:nvSpPr>
        <p:spPr>
          <a:xfrm>
            <a:off x="548640" y="503605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14" name="Image 3" descr="/tmp/work/icons/checkCircle_cyan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644" y="5115062"/>
            <a:ext cx="171176" cy="171176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024128" y="4972050"/>
            <a:ext cx="4846320" cy="1108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Loss-Streak Limit &amp; Cooldown — blocks new entries for a configured period after N consecutive losers.</a:t>
            </a:r>
            <a:endParaRPr lang="en-US" sz="1250" dirty="0"/>
          </a:p>
        </p:txBody>
      </p:sp>
      <p:sp>
        <p:nvSpPr>
          <p:cNvPr id="16" name="Shape 10"/>
          <p:cNvSpPr/>
          <p:nvPr/>
        </p:nvSpPr>
        <p:spPr>
          <a:xfrm>
            <a:off x="6227064" y="1773936"/>
            <a:ext cx="5486400" cy="4480560"/>
          </a:xfrm>
          <a:prstGeom prst="roundRect">
            <a:avLst>
              <a:gd name="adj" fmla="val 1837"/>
            </a:avLst>
          </a:prstGeom>
          <a:solidFill>
            <a:srgbClr val="000000">
              <a:alpha val="45000"/>
            </a:srgbClr>
          </a:solidFill>
          <a:ln/>
        </p:spPr>
      </p:sp>
      <p:sp>
        <p:nvSpPr>
          <p:cNvPr id="17" name="Shape 11"/>
          <p:cNvSpPr/>
          <p:nvPr/>
        </p:nvSpPr>
        <p:spPr>
          <a:xfrm>
            <a:off x="6117336" y="1636776"/>
            <a:ext cx="5596128" cy="4590288"/>
          </a:xfrm>
          <a:prstGeom prst="roundRect">
            <a:avLst>
              <a:gd name="adj" fmla="val 1992"/>
            </a:avLst>
          </a:prstGeom>
          <a:solidFill>
            <a:srgbClr val="0D1420"/>
          </a:solidFill>
          <a:ln w="12700">
            <a:solidFill>
              <a:srgbClr val="1F2A3A"/>
            </a:solidFill>
            <a:prstDash val="solid"/>
          </a:ln>
        </p:spPr>
      </p:sp>
      <p:pic>
        <p:nvPicPr>
          <p:cNvPr id="18" name="Image 4" descr="/tmp/work/pdf_images/page28_0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6172200" y="1691640"/>
            <a:ext cx="5486400" cy="4480560"/>
          </a:xfrm>
          <a:prstGeom prst="rect">
            <a:avLst/>
          </a:prstGeom>
        </p:spPr>
      </p:pic>
      <p:sp>
        <p:nvSpPr>
          <p:cNvPr id="19" name="Shape 12"/>
          <p:cNvSpPr/>
          <p:nvPr/>
        </p:nvSpPr>
        <p:spPr>
          <a:xfrm>
            <a:off x="6172200" y="1691640"/>
            <a:ext cx="5486400" cy="4480560"/>
          </a:xfrm>
          <a:prstGeom prst="roundRect">
            <a:avLst>
              <a:gd name="adj" fmla="val 408"/>
            </a:avLst>
          </a:prstGeom>
          <a:ln w="9525">
            <a:solidFill>
              <a:srgbClr val="1F2A3A"/>
            </a:solidFill>
            <a:prstDash val="solid"/>
          </a:ln>
        </p:spPr>
      </p:sp>
      <p:sp>
        <p:nvSpPr>
          <p:cNvPr id="20" name="Text 13"/>
          <p:cNvSpPr/>
          <p:nvPr/>
        </p:nvSpPr>
        <p:spPr>
          <a:xfrm>
            <a:off x="1091153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15</a:t>
            </a:r>
            <a:endParaRPr lang="en-US" sz="900" dirty="0"/>
          </a:p>
        </p:txBody>
      </p:sp>
      <p:sp>
        <p:nvSpPr>
          <p:cNvPr id="21" name="Text 14"/>
          <p:cNvSpPr/>
          <p:nvPr/>
        </p:nvSpPr>
        <p:spPr>
          <a:xfrm>
            <a:off x="548640" y="64008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CONFIGURATION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5212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F1F5F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Built for Prop Accounts — Out of the Box</a:t>
            </a:r>
            <a:endParaRPr lang="en-US" sz="2500" dirty="0"/>
          </a:p>
        </p:txBody>
      </p:sp>
      <p:sp>
        <p:nvSpPr>
          <p:cNvPr id="4" name="Text 2"/>
          <p:cNvSpPr/>
          <p:nvPr/>
        </p:nvSpPr>
        <p:spPr>
          <a:xfrm>
            <a:off x="548640" y="1691640"/>
            <a:ext cx="52578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built-in environment presets model common Apex-style prop-firm rule sets, plus unlimited custom presets of your own.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48640" y="257860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6" name="Image 0" descr="/tmp/work/icons/checkCircle_cya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7644" y="2657612"/>
            <a:ext cx="171176" cy="171176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24128" y="2514600"/>
            <a:ext cx="4846320" cy="8915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Apex 50K PA Standard — $50,000 cap, $1,100 daily loss limit, 4 max contracts.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548640" y="347014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9" name="Image 1" descr="/tmp/work/icons/checkCircle_cya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44" y="3549152"/>
            <a:ext cx="171176" cy="17117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024128" y="3406140"/>
            <a:ext cx="4846320" cy="8915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Conservative Prop Firm 100K — low leverage, tight daily loss threshold, strict discipline.</a:t>
            </a:r>
            <a:endParaRPr lang="en-US" sz="1250" dirty="0"/>
          </a:p>
        </p:txBody>
      </p:sp>
      <p:sp>
        <p:nvSpPr>
          <p:cNvPr id="11" name="Shape 7"/>
          <p:cNvSpPr/>
          <p:nvPr/>
        </p:nvSpPr>
        <p:spPr>
          <a:xfrm>
            <a:off x="548640" y="436168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12" name="Image 2" descr="/tmp/work/icons/checkCircle_cyan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644" y="4440692"/>
            <a:ext cx="171176" cy="171176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024128" y="4297680"/>
            <a:ext cx="4846320" cy="8915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 Momentum Scalper 25K — high-speed cooldown and momentum filters for small accounts.</a:t>
            </a:r>
            <a:endParaRPr lang="en-US" sz="1250" dirty="0"/>
          </a:p>
        </p:txBody>
      </p:sp>
      <p:sp>
        <p:nvSpPr>
          <p:cNvPr id="14" name="Shape 9"/>
          <p:cNvSpPr/>
          <p:nvPr/>
        </p:nvSpPr>
        <p:spPr>
          <a:xfrm>
            <a:off x="548640" y="525322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15" name="Image 3" descr="/tmp/work/icons/checkCircle_cyan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644" y="5332232"/>
            <a:ext cx="171176" cy="171176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024128" y="5189220"/>
            <a:ext cx="4846320" cy="8915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Applying a preset writes directly into the enforced risk engine — server-persisted in SQLite, live instantly.</a:t>
            </a:r>
            <a:endParaRPr lang="en-US" sz="1250" dirty="0"/>
          </a:p>
        </p:txBody>
      </p:sp>
      <p:sp>
        <p:nvSpPr>
          <p:cNvPr id="17" name="Shape 11"/>
          <p:cNvSpPr/>
          <p:nvPr/>
        </p:nvSpPr>
        <p:spPr>
          <a:xfrm>
            <a:off x="6227064" y="1773936"/>
            <a:ext cx="5486400" cy="4480560"/>
          </a:xfrm>
          <a:prstGeom prst="roundRect">
            <a:avLst>
              <a:gd name="adj" fmla="val 1837"/>
            </a:avLst>
          </a:prstGeom>
          <a:solidFill>
            <a:srgbClr val="000000">
              <a:alpha val="45000"/>
            </a:srgbClr>
          </a:solidFill>
          <a:ln/>
        </p:spPr>
      </p:sp>
      <p:sp>
        <p:nvSpPr>
          <p:cNvPr id="18" name="Shape 12"/>
          <p:cNvSpPr/>
          <p:nvPr/>
        </p:nvSpPr>
        <p:spPr>
          <a:xfrm>
            <a:off x="6117336" y="1636776"/>
            <a:ext cx="5596128" cy="4590288"/>
          </a:xfrm>
          <a:prstGeom prst="roundRect">
            <a:avLst>
              <a:gd name="adj" fmla="val 1992"/>
            </a:avLst>
          </a:prstGeom>
          <a:solidFill>
            <a:srgbClr val="0D1420"/>
          </a:solidFill>
          <a:ln w="12700">
            <a:solidFill>
              <a:srgbClr val="1F2A3A"/>
            </a:solidFill>
            <a:prstDash val="solid"/>
          </a:ln>
        </p:spPr>
      </p:sp>
      <p:pic>
        <p:nvPicPr>
          <p:cNvPr id="19" name="Image 4" descr="/tmp/work/pdf_images/page33_0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6172200" y="1691640"/>
            <a:ext cx="5486400" cy="4480560"/>
          </a:xfrm>
          <a:prstGeom prst="rect">
            <a:avLst/>
          </a:prstGeom>
        </p:spPr>
      </p:pic>
      <p:sp>
        <p:nvSpPr>
          <p:cNvPr id="20" name="Shape 13"/>
          <p:cNvSpPr/>
          <p:nvPr/>
        </p:nvSpPr>
        <p:spPr>
          <a:xfrm>
            <a:off x="6172200" y="1691640"/>
            <a:ext cx="5486400" cy="4480560"/>
          </a:xfrm>
          <a:prstGeom prst="roundRect">
            <a:avLst>
              <a:gd name="adj" fmla="val 408"/>
            </a:avLst>
          </a:prstGeom>
          <a:ln w="9525">
            <a:solidFill>
              <a:srgbClr val="1F2A3A"/>
            </a:solidFill>
            <a:prstDash val="solid"/>
          </a:ln>
        </p:spPr>
      </p:sp>
      <p:sp>
        <p:nvSpPr>
          <p:cNvPr id="21" name="Text 14"/>
          <p:cNvSpPr/>
          <p:nvPr/>
        </p:nvSpPr>
        <p:spPr>
          <a:xfrm>
            <a:off x="1091153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15</a:t>
            </a:r>
            <a:endParaRPr lang="en-US" sz="900" dirty="0"/>
          </a:p>
        </p:txBody>
      </p:sp>
      <p:sp>
        <p:nvSpPr>
          <p:cNvPr id="22" name="Text 15"/>
          <p:cNvSpPr/>
          <p:nvPr/>
        </p:nvSpPr>
        <p:spPr>
          <a:xfrm>
            <a:off x="548640" y="64008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VALIDATION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5212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2500" b="1" dirty="0">
                <a:solidFill>
                  <a:srgbClr val="F1F5F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Genuine Trade Log — Never a Random Number Generator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70992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5" name="Image 0" descr="/tmp/work/icons/checkCircle_cya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7644" y="1788932"/>
            <a:ext cx="171176" cy="17117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24128" y="1645920"/>
            <a:ext cx="4846320" cy="1108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Replays candle history bar by bar through the exact computeSignals() function the live feed uses.</a:t>
            </a:r>
            <a:endParaRPr lang="en-US" sz="1250" dirty="0"/>
          </a:p>
        </p:txBody>
      </p:sp>
      <p:sp>
        <p:nvSpPr>
          <p:cNvPr id="7" name="Shape 4"/>
          <p:cNvSpPr/>
          <p:nvPr/>
        </p:nvSpPr>
        <p:spPr>
          <a:xfrm>
            <a:off x="548640" y="281863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8" name="Image 1" descr="/tmp/work/icons/checkCircle_cya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7644" y="2897642"/>
            <a:ext cx="171176" cy="17117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024128" y="2754630"/>
            <a:ext cx="4846320" cy="1108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Applies your stop-loss, target 1/2, signal filter, and cooldown parameters to open and close simulated trades.</a:t>
            </a:r>
            <a:endParaRPr lang="en-US" sz="1250" dirty="0"/>
          </a:p>
        </p:txBody>
      </p:sp>
      <p:sp>
        <p:nvSpPr>
          <p:cNvPr id="10" name="Shape 6"/>
          <p:cNvSpPr/>
          <p:nvPr/>
        </p:nvSpPr>
        <p:spPr>
          <a:xfrm>
            <a:off x="548640" y="392734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11" name="Image 2" descr="/tmp/work/icons/checkCircle_cyan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644" y="4006352"/>
            <a:ext cx="171176" cy="171176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1024128" y="3863340"/>
            <a:ext cx="4846320" cy="1108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Win rate, profit factor, Sharpe ratio, and max drawdown are all derived from that resulting real trade log.</a:t>
            </a:r>
            <a:endParaRPr lang="en-US" sz="1250" dirty="0"/>
          </a:p>
        </p:txBody>
      </p:sp>
      <p:sp>
        <p:nvSpPr>
          <p:cNvPr id="13" name="Shape 8"/>
          <p:cNvSpPr/>
          <p:nvPr/>
        </p:nvSpPr>
        <p:spPr>
          <a:xfrm>
            <a:off x="548640" y="5036058"/>
            <a:ext cx="329184" cy="329184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14" name="Image 3" descr="/tmp/work/icons/checkCircle_cyan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644" y="5115062"/>
            <a:ext cx="171176" cy="171176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1024128" y="4972050"/>
            <a:ext cx="4846320" cy="11087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ct val="118000"/>
              </a:lnSpc>
              <a:buNone/>
            </a:pPr>
            <a:r>
              <a:rPr lang="en-US" sz="1250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run states plainly whether it replayed real persisted history or a clearly-labeled synthetic series.</a:t>
            </a:r>
            <a:endParaRPr lang="en-US" sz="1250" dirty="0"/>
          </a:p>
        </p:txBody>
      </p:sp>
      <p:sp>
        <p:nvSpPr>
          <p:cNvPr id="16" name="Shape 10"/>
          <p:cNvSpPr/>
          <p:nvPr/>
        </p:nvSpPr>
        <p:spPr>
          <a:xfrm>
            <a:off x="6227064" y="1773936"/>
            <a:ext cx="5486400" cy="4480560"/>
          </a:xfrm>
          <a:prstGeom prst="roundRect">
            <a:avLst>
              <a:gd name="adj" fmla="val 1837"/>
            </a:avLst>
          </a:prstGeom>
          <a:solidFill>
            <a:srgbClr val="000000">
              <a:alpha val="45000"/>
            </a:srgbClr>
          </a:solidFill>
          <a:ln/>
        </p:spPr>
      </p:sp>
      <p:sp>
        <p:nvSpPr>
          <p:cNvPr id="17" name="Shape 11"/>
          <p:cNvSpPr/>
          <p:nvPr/>
        </p:nvSpPr>
        <p:spPr>
          <a:xfrm>
            <a:off x="6117336" y="1636776"/>
            <a:ext cx="5596128" cy="4590288"/>
          </a:xfrm>
          <a:prstGeom prst="roundRect">
            <a:avLst>
              <a:gd name="adj" fmla="val 1992"/>
            </a:avLst>
          </a:prstGeom>
          <a:solidFill>
            <a:srgbClr val="0D1420"/>
          </a:solidFill>
          <a:ln w="12700">
            <a:solidFill>
              <a:srgbClr val="1F2A3A"/>
            </a:solidFill>
            <a:prstDash val="solid"/>
          </a:ln>
        </p:spPr>
      </p:sp>
      <p:pic>
        <p:nvPicPr>
          <p:cNvPr id="18" name="Image 4" descr="/tmp/work/pdf_images/page23_0.png">    </p:cNvPr>
          <p:cNvPicPr>
            <a:picLocks noChangeAspect="1"/>
          </p:cNvPicPr>
          <p:nvPr/>
        </p:nvPicPr>
        <p:blipFill>
          <a:blip r:embed="rId5"/>
          <a:srcRect l="0" r="0" t="0" b="0"/>
          <a:stretch/>
        </p:blipFill>
        <p:spPr>
          <a:xfrm>
            <a:off x="6172200" y="1691640"/>
            <a:ext cx="5486400" cy="4480560"/>
          </a:xfrm>
          <a:prstGeom prst="rect">
            <a:avLst/>
          </a:prstGeom>
        </p:spPr>
      </p:pic>
      <p:sp>
        <p:nvSpPr>
          <p:cNvPr id="19" name="Shape 12"/>
          <p:cNvSpPr/>
          <p:nvPr/>
        </p:nvSpPr>
        <p:spPr>
          <a:xfrm>
            <a:off x="6172200" y="1691640"/>
            <a:ext cx="5486400" cy="4480560"/>
          </a:xfrm>
          <a:prstGeom prst="roundRect">
            <a:avLst>
              <a:gd name="adj" fmla="val 408"/>
            </a:avLst>
          </a:prstGeom>
          <a:ln w="9525">
            <a:solidFill>
              <a:srgbClr val="1F2A3A"/>
            </a:solidFill>
            <a:prstDash val="solid"/>
          </a:ln>
        </p:spPr>
      </p:sp>
      <p:sp>
        <p:nvSpPr>
          <p:cNvPr id="20" name="Text 13"/>
          <p:cNvSpPr/>
          <p:nvPr/>
        </p:nvSpPr>
        <p:spPr>
          <a:xfrm>
            <a:off x="1091153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/ 15</a:t>
            </a:r>
            <a:endParaRPr lang="en-US" sz="900" dirty="0"/>
          </a:p>
        </p:txBody>
      </p:sp>
      <p:sp>
        <p:nvSpPr>
          <p:cNvPr id="21" name="Text 14"/>
          <p:cNvSpPr/>
          <p:nvPr/>
        </p:nvSpPr>
        <p:spPr>
          <a:xfrm>
            <a:off x="548640" y="64008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2D3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COPILOT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48640" y="713232"/>
            <a:ext cx="10058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2000"/>
              </a:lnSpc>
              <a:buNone/>
            </a:pPr>
            <a:r>
              <a:rPr lang="en-US" sz="3000" b="1" dirty="0">
                <a:solidFill>
                  <a:srgbClr val="F1F5F9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Second Set of Eyes, Powered by Gemini</a:t>
            </a:r>
            <a:endParaRPr lang="en-US" sz="3000" dirty="0"/>
          </a:p>
        </p:txBody>
      </p:sp>
      <p:sp>
        <p:nvSpPr>
          <p:cNvPr id="4" name="Text 2"/>
          <p:cNvSpPr/>
          <p:nvPr/>
        </p:nvSpPr>
        <p:spPr>
          <a:xfrm>
            <a:off x="548640" y="1508760"/>
            <a:ext cx="106070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4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click sends your current symbol, price, interval, live signal readout, and risk state to Google's Gemini model for a structured, context-aware read.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2423160"/>
            <a:ext cx="5074920" cy="1783080"/>
          </a:xfrm>
          <a:prstGeom prst="roundRect">
            <a:avLst>
              <a:gd name="adj" fmla="val 4103"/>
            </a:avLst>
          </a:prstGeom>
          <a:solidFill>
            <a:srgbClr val="111827"/>
          </a:solidFill>
          <a:ln w="12700">
            <a:solidFill>
              <a:srgbClr val="1F2A3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41248" y="2715768"/>
            <a:ext cx="566928" cy="566928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7" name="Image 0" descr="/tmp/work/icons/brainCircuit_cya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77311" y="2851831"/>
            <a:ext cx="294803" cy="294803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600200" y="2697480"/>
            <a:ext cx="3794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Structured Market Read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1600200" y="3081528"/>
            <a:ext cx="37947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1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regime and directional bias with a confidence score, plus the key drivers behind the call.</a:t>
            </a:r>
            <a:endParaRPr lang="en-US" sz="1180" dirty="0"/>
          </a:p>
        </p:txBody>
      </p:sp>
      <p:sp>
        <p:nvSpPr>
          <p:cNvPr id="10" name="Shape 7"/>
          <p:cNvSpPr/>
          <p:nvPr/>
        </p:nvSpPr>
        <p:spPr>
          <a:xfrm>
            <a:off x="6080760" y="2423160"/>
            <a:ext cx="5074920" cy="1783080"/>
          </a:xfrm>
          <a:prstGeom prst="roundRect">
            <a:avLst>
              <a:gd name="adj" fmla="val 4103"/>
            </a:avLst>
          </a:prstGeom>
          <a:solidFill>
            <a:srgbClr val="111827"/>
          </a:solidFill>
          <a:ln w="12700">
            <a:solidFill>
              <a:srgbClr val="1F2A3A"/>
            </a:solidFill>
            <a:prstDash val="solid"/>
          </a:ln>
        </p:spPr>
      </p:sp>
      <p:sp>
        <p:nvSpPr>
          <p:cNvPr id="11" name="Shape 8"/>
          <p:cNvSpPr/>
          <p:nvPr/>
        </p:nvSpPr>
        <p:spPr>
          <a:xfrm>
            <a:off x="6373368" y="2715768"/>
            <a:ext cx="566928" cy="566928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12" name="Image 1" descr="/tmp/work/icons/target_cya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09431" y="2851831"/>
            <a:ext cx="294803" cy="294803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7132320" y="2697480"/>
            <a:ext cx="3794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Suggested Scalp Levels</a:t>
            </a:r>
            <a:endParaRPr lang="en-US" sz="1550" dirty="0"/>
          </a:p>
        </p:txBody>
      </p:sp>
      <p:sp>
        <p:nvSpPr>
          <p:cNvPr id="14" name="Text 10"/>
          <p:cNvSpPr/>
          <p:nvPr/>
        </p:nvSpPr>
        <p:spPr>
          <a:xfrm>
            <a:off x="7132320" y="3081528"/>
            <a:ext cx="37947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1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Long/short entry ideas with a stop-loss and two targets — informational, never auto-placed.</a:t>
            </a:r>
            <a:endParaRPr lang="en-US" sz="1180" dirty="0"/>
          </a:p>
        </p:txBody>
      </p:sp>
      <p:sp>
        <p:nvSpPr>
          <p:cNvPr id="15" name="Shape 11"/>
          <p:cNvSpPr/>
          <p:nvPr/>
        </p:nvSpPr>
        <p:spPr>
          <a:xfrm>
            <a:off x="548640" y="4572000"/>
            <a:ext cx="5074920" cy="1783080"/>
          </a:xfrm>
          <a:prstGeom prst="roundRect">
            <a:avLst>
              <a:gd name="adj" fmla="val 4103"/>
            </a:avLst>
          </a:prstGeom>
          <a:solidFill>
            <a:srgbClr val="111827"/>
          </a:solidFill>
          <a:ln w="12700">
            <a:solidFill>
              <a:srgbClr val="1F2A3A"/>
            </a:solidFill>
            <a:prstDash val="solid"/>
          </a:ln>
        </p:spPr>
      </p:sp>
      <p:sp>
        <p:nvSpPr>
          <p:cNvPr id="16" name="Shape 12"/>
          <p:cNvSpPr/>
          <p:nvPr/>
        </p:nvSpPr>
        <p:spPr>
          <a:xfrm>
            <a:off x="841248" y="4864608"/>
            <a:ext cx="566928" cy="566928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17" name="Image 2" descr="/tmp/work/icons/messageCircle_cyan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311" y="5000671"/>
            <a:ext cx="294803" cy="294803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1600200" y="4846320"/>
            <a:ext cx="3794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Free-Form Trading Chat</a:t>
            </a:r>
            <a:endParaRPr lang="en-US" sz="1550" dirty="0"/>
          </a:p>
        </p:txBody>
      </p:sp>
      <p:sp>
        <p:nvSpPr>
          <p:cNvPr id="19" name="Text 14"/>
          <p:cNvSpPr/>
          <p:nvPr/>
        </p:nvSpPr>
        <p:spPr>
          <a:xfrm>
            <a:off x="1600200" y="5230368"/>
            <a:ext cx="37947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1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anything — the same live context is included with every message you send.</a:t>
            </a:r>
            <a:endParaRPr lang="en-US" sz="1180" dirty="0"/>
          </a:p>
        </p:txBody>
      </p:sp>
      <p:sp>
        <p:nvSpPr>
          <p:cNvPr id="20" name="Shape 15"/>
          <p:cNvSpPr/>
          <p:nvPr/>
        </p:nvSpPr>
        <p:spPr>
          <a:xfrm>
            <a:off x="6080760" y="4572000"/>
            <a:ext cx="5074920" cy="1783080"/>
          </a:xfrm>
          <a:prstGeom prst="roundRect">
            <a:avLst>
              <a:gd name="adj" fmla="val 4103"/>
            </a:avLst>
          </a:prstGeom>
          <a:solidFill>
            <a:srgbClr val="111827"/>
          </a:solidFill>
          <a:ln w="12700">
            <a:solidFill>
              <a:srgbClr val="1F2A3A"/>
            </a:solidFill>
            <a:prstDash val="solid"/>
          </a:ln>
        </p:spPr>
      </p:sp>
      <p:sp>
        <p:nvSpPr>
          <p:cNvPr id="21" name="Shape 16"/>
          <p:cNvSpPr/>
          <p:nvPr/>
        </p:nvSpPr>
        <p:spPr>
          <a:xfrm>
            <a:off x="6373368" y="4864608"/>
            <a:ext cx="566928" cy="566928"/>
          </a:xfrm>
          <a:prstGeom prst="ellipse">
            <a:avLst/>
          </a:prstGeom>
          <a:solidFill>
            <a:srgbClr val="22D3EE">
              <a:alpha val="18000"/>
            </a:srgbClr>
          </a:solidFill>
          <a:ln w="12700">
            <a:solidFill>
              <a:srgbClr val="22D3EE"/>
            </a:solidFill>
            <a:prstDash val="solid"/>
          </a:ln>
        </p:spPr>
      </p:sp>
      <p:pic>
        <p:nvPicPr>
          <p:cNvPr id="22" name="Image 3" descr="/tmp/work/icons/shieldCheck_cyan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9431" y="5000671"/>
            <a:ext cx="294803" cy="294803"/>
          </a:xfrm>
          <a:prstGeom prst="rect">
            <a:avLst/>
          </a:prstGeom>
        </p:spPr>
      </p:pic>
      <p:sp>
        <p:nvSpPr>
          <p:cNvPr id="23" name="Text 17"/>
          <p:cNvSpPr/>
          <p:nvPr/>
        </p:nvSpPr>
        <p:spPr>
          <a:xfrm>
            <a:off x="7132320" y="4846320"/>
            <a:ext cx="3794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1F5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Analysis Only, Always</a:t>
            </a:r>
            <a:endParaRPr lang="en-US" sz="1550" dirty="0"/>
          </a:p>
        </p:txBody>
      </p:sp>
      <p:sp>
        <p:nvSpPr>
          <p:cNvPr id="24" name="Text 18"/>
          <p:cNvSpPr/>
          <p:nvPr/>
        </p:nvSpPr>
        <p:spPr>
          <a:xfrm>
            <a:off x="7132320" y="5230368"/>
            <a:ext cx="37947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118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Copilot never places, modifies, or cancels an order on its own — you act through the normal controls.</a:t>
            </a:r>
            <a:endParaRPr lang="en-US" sz="1180" dirty="0"/>
          </a:p>
        </p:txBody>
      </p:sp>
      <p:sp>
        <p:nvSpPr>
          <p:cNvPr id="25" name="Text 19"/>
          <p:cNvSpPr/>
          <p:nvPr/>
        </p:nvSpPr>
        <p:spPr>
          <a:xfrm>
            <a:off x="10911535" y="6400800"/>
            <a:ext cx="914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/ 15</a:t>
            </a:r>
            <a:endParaRPr lang="en-US" sz="900" dirty="0"/>
          </a:p>
        </p:txBody>
      </p:sp>
      <p:sp>
        <p:nvSpPr>
          <p:cNvPr id="26" name="Text 20"/>
          <p:cNvSpPr/>
          <p:nvPr/>
        </p:nvSpPr>
        <p:spPr>
          <a:xfrm>
            <a:off x="548640" y="640080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4748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ANALYTECHS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2026-08-18T10:28:51Z</dcterms:created>
  <dcterms:modified xsi:type="dcterms:W3CDTF">2026-08-18T10:28:51Z</dcterms:modified>
</cp:coreProperties>
</file>