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E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1828800"/>
            <a:ext cx="6217920" cy="6217920"/>
          </a:xfrm>
          <a:prstGeom prst="ellipse">
            <a:avLst/>
          </a:prstGeom>
          <a:solidFill>
            <a:srgbClr val="16334F"/>
          </a:solidFill>
          <a:ln/>
        </p:spPr>
      </p:sp>
      <p:sp>
        <p:nvSpPr>
          <p:cNvPr id="3" name="Shape 1"/>
          <p:cNvSpPr/>
          <p:nvPr/>
        </p:nvSpPr>
        <p:spPr>
          <a:xfrm>
            <a:off x="-2377440" y="4206240"/>
            <a:ext cx="5120640" cy="5120640"/>
          </a:xfrm>
          <a:prstGeom prst="ellipse">
            <a:avLst/>
          </a:prstGeom>
          <a:solidFill>
            <a:srgbClr val="081826"/>
          </a:solidFill>
          <a:ln/>
        </p:spPr>
      </p:sp>
      <p:sp>
        <p:nvSpPr>
          <p:cNvPr id="4" name="Shape 2"/>
          <p:cNvSpPr/>
          <p:nvPr/>
        </p:nvSpPr>
        <p:spPr>
          <a:xfrm>
            <a:off x="566928" y="640080"/>
            <a:ext cx="777240" cy="777240"/>
          </a:xfrm>
          <a:prstGeom prst="ellipse">
            <a:avLst/>
          </a:prstGeom>
          <a:solidFill>
            <a:srgbClr val="132A40"/>
          </a:solidFill>
          <a:ln w="15875">
            <a:solidFill>
              <a:srgbClr val="8A6B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66928" y="64008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566928" y="187452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WHITE-LABEL RIA PRACTICE MANAGEMENT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66928" y="2240280"/>
            <a:ext cx="91440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Veritas</a:t>
            </a:r>
            <a:endParaRPr lang="en-US" sz="4600" dirty="0"/>
          </a:p>
        </p:txBody>
      </p:sp>
      <p:sp>
        <p:nvSpPr>
          <p:cNvPr id="8" name="Text 6"/>
          <p:cNvSpPr/>
          <p:nvPr/>
        </p:nvSpPr>
        <p:spPr>
          <a:xfrm>
            <a:off x="566928" y="3246120"/>
            <a:ext cx="7863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450" dirty="0">
                <a:solidFill>
                  <a:srgbClr val="C7D2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multi-tenant practice-management platform for Registered Investment Adviser firms — client onboarding, investment analysis, AUM billing, double-entry bookkeeping, and custodian-account tracking, unified in one system with white-label branding per firm.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566928" y="4709160"/>
            <a:ext cx="2743200" cy="0"/>
          </a:xfrm>
          <a:prstGeom prst="line">
            <a:avLst/>
          </a:prstGeom>
          <a:noFill/>
          <a:ln w="12700">
            <a:solidFill>
              <a:srgbClr val="3C557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66928" y="4892040"/>
            <a:ext cx="3657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Norman Fuchs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566928" y="519379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AA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August 2026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11002975" y="64008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A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/ 15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029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8A6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 THE HOOD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804672"/>
            <a:ext cx="10607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Architecture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66928" y="1463040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Next.js 14, TypeScript, and Tailwind — running entirely on the machine you deploy it to, with no external cloud backend.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828904" y="2331720"/>
            <a:ext cx="3364992" cy="1600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84936" y="2496312"/>
            <a:ext cx="365760" cy="365760"/>
          </a:xfrm>
          <a:prstGeom prst="ellipse">
            <a:avLst/>
          </a:prstGeom>
          <a:solidFill>
            <a:srgbClr val="E8EEF4"/>
          </a:solidFill>
          <a:ln w="15875">
            <a:solidFill>
              <a:srgbClr val="0F294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84936" y="249631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▣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084936" y="2953512"/>
            <a:ext cx="28529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Frontend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1084936" y="3282696"/>
            <a:ext cx="2852928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Next.js 14 App Router, TypeScript, Tailwind, Recharts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4413352" y="2331720"/>
            <a:ext cx="3364992" cy="1600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669384" y="2496312"/>
            <a:ext cx="365760" cy="365760"/>
          </a:xfrm>
          <a:prstGeom prst="ellipse">
            <a:avLst/>
          </a:prstGeom>
          <a:solidFill>
            <a:srgbClr val="E8EEF4"/>
          </a:solidFill>
          <a:ln w="15875">
            <a:solidFill>
              <a:srgbClr val="0F294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669384" y="249631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▤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669384" y="2953512"/>
            <a:ext cx="28529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Layer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4669384" y="3282696"/>
            <a:ext cx="2852928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SQLite via Node's built-in node:sqlite — one repo module per domain, org-scoped throughout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7997800" y="2331720"/>
            <a:ext cx="3364992" cy="1600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253832" y="2496312"/>
            <a:ext cx="365760" cy="365760"/>
          </a:xfrm>
          <a:prstGeom prst="ellipse">
            <a:avLst/>
          </a:prstGeom>
          <a:solidFill>
            <a:srgbClr val="E8EEF4"/>
          </a:solidFill>
          <a:ln w="15875">
            <a:solidFill>
              <a:srgbClr val="0F2942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253832" y="249631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⚿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8253832" y="2953512"/>
            <a:ext cx="28529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Encryption at Rest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8253832" y="3282696"/>
            <a:ext cx="2852928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AES-256-GCM over the entire client onboarding record — name, DOB, SSN last 4, address, financial profile, AML/CIP, risk answers, and more — stored as one encrypted blob per client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828904" y="4151376"/>
            <a:ext cx="3364992" cy="1600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84936" y="4315968"/>
            <a:ext cx="365760" cy="365760"/>
          </a:xfrm>
          <a:prstGeom prst="ellipse">
            <a:avLst/>
          </a:prstGeom>
          <a:solidFill>
            <a:srgbClr val="E8EEF4"/>
          </a:solidFill>
          <a:ln w="15875">
            <a:solidFill>
              <a:srgbClr val="0F294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84936" y="431596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◷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1084936" y="4773168"/>
            <a:ext cx="28529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Sessions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1084936" y="5102352"/>
            <a:ext cx="2852928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Stateless, HMAC-signed cookies via Web Crypto — the same code runs in Edge middleware and every Node route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4413352" y="4151376"/>
            <a:ext cx="3364992" cy="1600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669384" y="4315968"/>
            <a:ext cx="365760" cy="365760"/>
          </a:xfrm>
          <a:prstGeom prst="ellipse">
            <a:avLst/>
          </a:prstGeom>
          <a:solidFill>
            <a:srgbClr val="E8EEF4"/>
          </a:solidFill>
          <a:ln w="15875">
            <a:solidFill>
              <a:srgbClr val="0F2942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669384" y="431596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⛊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4669384" y="4773168"/>
            <a:ext cx="28529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Middleware Gate</a:t>
            </a:r>
            <a:endParaRPr lang="en-US" sz="1350" dirty="0"/>
          </a:p>
        </p:txBody>
      </p:sp>
      <p:sp>
        <p:nvSpPr>
          <p:cNvPr id="29" name="Text 27"/>
          <p:cNvSpPr/>
          <p:nvPr/>
        </p:nvSpPr>
        <p:spPr>
          <a:xfrm>
            <a:off x="4669384" y="5102352"/>
            <a:ext cx="2852928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route requires a valid session except /login, /setup, /signup, /reset-password, and /api/auth/*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7997800" y="4151376"/>
            <a:ext cx="3364992" cy="1600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253832" y="4315968"/>
            <a:ext cx="365760" cy="365760"/>
          </a:xfrm>
          <a:prstGeom prst="ellipse">
            <a:avLst/>
          </a:prstGeom>
          <a:solidFill>
            <a:srgbClr val="E8EEF4"/>
          </a:solidFill>
          <a:ln w="15875">
            <a:solidFill>
              <a:srgbClr val="0F2942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253832" y="431596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▥</a:t>
            </a:r>
            <a:endParaRPr lang="en-US" sz="1500" dirty="0"/>
          </a:p>
        </p:txBody>
      </p:sp>
      <p:sp>
        <p:nvSpPr>
          <p:cNvPr id="33" name="Text 31"/>
          <p:cNvSpPr/>
          <p:nvPr/>
        </p:nvSpPr>
        <p:spPr>
          <a:xfrm>
            <a:off x="8253832" y="4773168"/>
            <a:ext cx="28529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 Types</a:t>
            </a:r>
            <a:endParaRPr lang="en-US" sz="1350" dirty="0"/>
          </a:p>
        </p:txBody>
      </p:sp>
      <p:sp>
        <p:nvSpPr>
          <p:cNvPr id="34" name="Text 32"/>
          <p:cNvSpPr/>
          <p:nvPr/>
        </p:nvSpPr>
        <p:spPr>
          <a:xfrm>
            <a:off x="8253832" y="5102352"/>
            <a:ext cx="2852928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lib/types.ts is the single source of truth for the client-record shape</a:t>
            </a:r>
            <a:endParaRPr lang="en-US" sz="950" dirty="0"/>
          </a:p>
        </p:txBody>
      </p:sp>
      <p:sp>
        <p:nvSpPr>
          <p:cNvPr id="35" name="Text 33"/>
          <p:cNvSpPr/>
          <p:nvPr/>
        </p:nvSpPr>
        <p:spPr>
          <a:xfrm>
            <a:off x="11002975" y="64008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15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029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8A6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804672"/>
            <a:ext cx="10607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Hardening Pass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66928" y="1463040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follow-up pass closed several of the gaps this platform's own README used to flag.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883768" y="2286000"/>
            <a:ext cx="5074920" cy="1600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139800" y="2450592"/>
            <a:ext cx="365760" cy="365760"/>
          </a:xfrm>
          <a:prstGeom prst="ellipse">
            <a:avLst/>
          </a:prstGeom>
          <a:solidFill>
            <a:srgbClr val="F4EDE1"/>
          </a:solidFill>
          <a:ln w="15875">
            <a:solidFill>
              <a:srgbClr val="8A6B3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139800" y="245059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8A6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⛊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139800" y="2907792"/>
            <a:ext cx="456285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Login Throttling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139800" y="3236976"/>
            <a:ext cx="4562856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failed attempts per email in 15 minutes returns 429 — checked before the bcrypt compare runs, so a lockout never leaks whether the email exists.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6233008" y="2286000"/>
            <a:ext cx="5074920" cy="1600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489040" y="2450592"/>
            <a:ext cx="365760" cy="365760"/>
          </a:xfrm>
          <a:prstGeom prst="ellipse">
            <a:avLst/>
          </a:prstGeom>
          <a:solidFill>
            <a:srgbClr val="F4EDE1"/>
          </a:solidFill>
          <a:ln w="15875">
            <a:solidFill>
              <a:srgbClr val="8A6B3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89040" y="245059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8A6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⚿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489040" y="2907792"/>
            <a:ext cx="456285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Password Reset &amp; Self-Service Change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489040" y="3236976"/>
            <a:ext cx="4562856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256-bit single-use tokens, SHA-256 hashed at rest, expire in 1 hour. Any user can also change their own password directly from Settings.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883768" y="4160520"/>
            <a:ext cx="5074920" cy="1600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1139800" y="4325112"/>
            <a:ext cx="365760" cy="365760"/>
          </a:xfrm>
          <a:prstGeom prst="ellipse">
            <a:avLst/>
          </a:prstGeom>
          <a:solidFill>
            <a:srgbClr val="F4EDE1"/>
          </a:solidFill>
          <a:ln w="15875">
            <a:solidFill>
              <a:srgbClr val="8A6B3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139800" y="432511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8A6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139800" y="4782312"/>
            <a:ext cx="456285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Signup Invite-Code Gate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139800" y="5111496"/>
            <a:ext cx="4562856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optional SIGNUP_INVITE_CODE environment variable gates new-firm signups with a constant-time check — off by default.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6233008" y="4160520"/>
            <a:ext cx="5074920" cy="1600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489040" y="4325112"/>
            <a:ext cx="365760" cy="365760"/>
          </a:xfrm>
          <a:prstGeom prst="ellipse">
            <a:avLst/>
          </a:prstGeom>
          <a:solidFill>
            <a:srgbClr val="F4EDE1"/>
          </a:solidFill>
          <a:ln w="15875">
            <a:solidFill>
              <a:srgbClr val="8A6B3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489040" y="432511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8A6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⛨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489040" y="4782312"/>
            <a:ext cx="456285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Headers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6489040" y="5111496"/>
            <a:ext cx="4562856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baseline Content-Security-Policy, X-Frame-Options: DENY, nosniff, Referrer-Policy, and Permissions-Policy, applied natively — works behind a reverse proxy too.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11002975" y="64008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15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029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8A6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EXTENSIBILITY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804672"/>
            <a:ext cx="10607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Vendor-Integration Adapters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66928" y="1463040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Typed interfaces for the checks a real advisory firm eventually needs from a real vendor — deliberately not faked.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566928" y="2286000"/>
            <a:ext cx="548640" cy="548640"/>
          </a:xfrm>
          <a:prstGeom prst="ellipse">
            <a:avLst/>
          </a:prstGeom>
          <a:solidFill>
            <a:srgbClr val="E8EEF4"/>
          </a:solidFill>
          <a:ln w="15875">
            <a:solidFill>
              <a:srgbClr val="0F294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22860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▧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353312" y="2267712"/>
            <a:ext cx="98206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Typed Interfaces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1353312" y="2606040"/>
            <a:ext cx="982065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IdVerificationProvider, ScreeningProvider, ESignatureProvider, and CustodianFeedProvider — one for ID verification, sanctions screening, e-signature, and custodian data.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66928" y="3246120"/>
            <a:ext cx="548640" cy="548640"/>
          </a:xfrm>
          <a:prstGeom prst="ellipse">
            <a:avLst/>
          </a:prstGeom>
          <a:solidFill>
            <a:srgbClr val="E8EEF4"/>
          </a:solidFill>
          <a:ln w="15875">
            <a:solidFill>
              <a:srgbClr val="0F294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66928" y="324612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✎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353312" y="3227832"/>
            <a:ext cx="98206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Manual by Default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1353312" y="3566160"/>
            <a:ext cx="982065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ships with a 'manual' implementation that honestly records what a staff member actually reviewed — never a simulated automated check.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66928" y="4206240"/>
            <a:ext cx="548640" cy="548640"/>
          </a:xfrm>
          <a:prstGeom prst="ellipse">
            <a:avLst/>
          </a:prstGeom>
          <a:solidFill>
            <a:srgbClr val="E8EEF4"/>
          </a:solidFill>
          <a:ln w="15875">
            <a:solidFill>
              <a:srgbClr val="0F294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66928" y="420624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⇄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353312" y="4187952"/>
            <a:ext cx="98206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File to Swap In a Real Vendor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1353312" y="4526280"/>
            <a:ext cx="982065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getXProvider() is the only thing that changes when a real vendor is wired in — nothing else in the app needs to know.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566928" y="5349240"/>
            <a:ext cx="1060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yet wired into the onboarding wizard's UI on purpose, to avoid destabilizing a 15-step flow — the endpoints exist to call, not yet buttons.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11002975" y="64008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15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029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8A6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804672"/>
            <a:ext cx="10607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Testing &amp; CI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66928" y="1463040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Nine zero-dependency test scripts, actually run — and a real bug they found.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566928" y="2286000"/>
            <a:ext cx="6035040" cy="2743200"/>
          </a:xfrm>
          <a:prstGeom prst="roundRect">
            <a:avLst>
              <a:gd name="adj" fmla="val 2333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86968" y="2542032"/>
            <a:ext cx="5394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TEST SCRIPTS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886968" y="2999232"/>
            <a:ext cx="25603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test-billing-math</a:t>
            </a:r>
            <a:endParaRPr lang="en-US" sz="11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test-login-throttle</a:t>
            </a:r>
            <a:endParaRPr lang="en-US" sz="11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test-password-reset</a:t>
            </a:r>
            <a:endParaRPr lang="en-US" sz="11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test-integrations</a:t>
            </a:r>
            <a:endParaRPr lang="en-US" sz="11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test-roles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3721608" y="2999232"/>
            <a:ext cx="25603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test-state-requirements</a:t>
            </a:r>
            <a:endParaRPr lang="en-US" sz="11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test-risk-scoring</a:t>
            </a:r>
            <a:endParaRPr lang="en-US" sz="11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test-performance</a:t>
            </a:r>
            <a:endParaRPr lang="en-US" sz="11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test-monte-carlo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6903720" y="2286000"/>
            <a:ext cx="4206240" cy="2743200"/>
          </a:xfrm>
          <a:prstGeom prst="roundRect">
            <a:avLst>
              <a:gd name="adj" fmla="val 2333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178040" y="2542032"/>
            <a:ext cx="411480" cy="411480"/>
          </a:xfrm>
          <a:prstGeom prst="ellipse">
            <a:avLst/>
          </a:prstGeom>
          <a:solidFill>
            <a:srgbClr val="F4EDE1"/>
          </a:solidFill>
          <a:ln w="15875">
            <a:solidFill>
              <a:srgbClr val="8A6B3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178040" y="254203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8A6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△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7178040" y="3044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REAL BUG, CAUGHT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7178040" y="3374136"/>
            <a:ext cx="3657600" cy="1472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“flat but not perfectly flat” return series produced a tiny nonzero standard deviation from floating-point rounding — enough to make Sharpe, Sortino, and beta explode to meaningless magnitude. Fixed by comparing against a small epsilon instead of exact zero.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0" y="5166360"/>
            <a:ext cx="1219169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100" kern="0" dirty="0">
                <a:solidFill>
                  <a:srgbClr val="8A6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THREE-JOB CI PIPELINE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2163928" y="5486400"/>
            <a:ext cx="2377440" cy="502920"/>
          </a:xfrm>
          <a:prstGeom prst="roundRect">
            <a:avLst>
              <a:gd name="adj" fmla="val 12727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163928" y="548640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scripts (no install)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4541368" y="5486400"/>
            <a:ext cx="365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8A6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907128" y="5486400"/>
            <a:ext cx="2377440" cy="502920"/>
          </a:xfrm>
          <a:prstGeom prst="roundRect">
            <a:avLst>
              <a:gd name="adj" fmla="val 12727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907128" y="548640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(tsc + next build)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7284568" y="5486400"/>
            <a:ext cx="365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8A6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7650328" y="5486400"/>
            <a:ext cx="2377440" cy="502920"/>
          </a:xfrm>
          <a:prstGeom prst="roundRect">
            <a:avLst>
              <a:gd name="adj" fmla="val 12727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650328" y="548640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(non-blocking)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11002975" y="64008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15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029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AD5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BEFORE USE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804672"/>
            <a:ext cx="10607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Before You Rely On This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66928" y="2148840"/>
            <a:ext cx="11057839" cy="4160520"/>
          </a:xfrm>
          <a:prstGeom prst="roundRect">
            <a:avLst>
              <a:gd name="adj" fmla="val 1538"/>
            </a:avLst>
          </a:prstGeom>
          <a:solidFill>
            <a:srgbClr val="FBF1E7"/>
          </a:solidFill>
          <a:ln w="12700">
            <a:solidFill>
              <a:srgbClr val="E8C9A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86968" y="2514600"/>
            <a:ext cx="420624" cy="420624"/>
          </a:xfrm>
          <a:prstGeom prst="ellipse">
            <a:avLst/>
          </a:prstGeom>
          <a:solidFill>
            <a:srgbClr val="F3DFC4"/>
          </a:solidFill>
          <a:ln w="15875">
            <a:solidFill>
              <a:srgbClr val="AD5A1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86968" y="251460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AD5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508760" y="2496312"/>
            <a:ext cx="9795967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a Finished Compliance Program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508760" y="2807208"/>
            <a:ext cx="9795967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A5A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 requirements and the federal compliance checklist are a starting reference, not verified against every current statute — have securities counsel review it.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886968" y="3447288"/>
            <a:ext cx="420624" cy="420624"/>
          </a:xfrm>
          <a:prstGeom prst="ellipse">
            <a:avLst/>
          </a:prstGeom>
          <a:solidFill>
            <a:srgbClr val="F3DFC4"/>
          </a:solidFill>
          <a:ln w="15875">
            <a:solidFill>
              <a:srgbClr val="AD5A1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86968" y="344728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AD5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508760" y="3429000"/>
            <a:ext cx="9795967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Investment Advice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508760" y="3739896"/>
            <a:ext cx="9795967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A5A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Investment analysis uses illustrative assumptions and simulated data, not a real custodian feed.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886968" y="4379976"/>
            <a:ext cx="420624" cy="420624"/>
          </a:xfrm>
          <a:prstGeom prst="ellipse">
            <a:avLst/>
          </a:prstGeom>
          <a:solidFill>
            <a:srgbClr val="F3DFC4"/>
          </a:solidFill>
          <a:ln w="15875">
            <a:solidFill>
              <a:srgbClr val="AD5A1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86968" y="437997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AD5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508760" y="4361688"/>
            <a:ext cx="9795967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Sessions Are Long-Lived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1508760" y="4672584"/>
            <a:ext cx="9795967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A5A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7-day stateless session cookies aren't revoked by a password reset on other devices — a real session-denylist store is still out of scope.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886968" y="5312664"/>
            <a:ext cx="420624" cy="420624"/>
          </a:xfrm>
          <a:prstGeom prst="ellipse">
            <a:avLst/>
          </a:prstGeom>
          <a:solidFill>
            <a:srgbClr val="F3DFC4"/>
          </a:solidFill>
          <a:ln w="15875">
            <a:solidFill>
              <a:srgbClr val="AD5A1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86968" y="5312664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AD5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1508760" y="5294376"/>
            <a:ext cx="9795967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Signup Is Open By Default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1508760" y="5605272"/>
            <a:ext cx="9795967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A5A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 /signup with an invite code deliberately, or anyone who reaches the app can provision a new firm.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11002975" y="64008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/ 15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A1E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1828800"/>
            <a:ext cx="6217920" cy="6217920"/>
          </a:xfrm>
          <a:prstGeom prst="ellipse">
            <a:avLst/>
          </a:prstGeom>
          <a:solidFill>
            <a:srgbClr val="16334F"/>
          </a:solidFill>
          <a:ln/>
        </p:spPr>
      </p:sp>
      <p:sp>
        <p:nvSpPr>
          <p:cNvPr id="3" name="Shape 1"/>
          <p:cNvSpPr/>
          <p:nvPr/>
        </p:nvSpPr>
        <p:spPr>
          <a:xfrm>
            <a:off x="-2377440" y="4206240"/>
            <a:ext cx="5120640" cy="5120640"/>
          </a:xfrm>
          <a:prstGeom prst="ellipse">
            <a:avLst/>
          </a:prstGeom>
          <a:solidFill>
            <a:srgbClr val="081826"/>
          </a:solidFill>
          <a:ln/>
        </p:spPr>
      </p:sp>
      <p:sp>
        <p:nvSpPr>
          <p:cNvPr id="4" name="Text 2"/>
          <p:cNvSpPr/>
          <p:nvPr/>
        </p:nvSpPr>
        <p:spPr>
          <a:xfrm>
            <a:off x="0" y="2286000"/>
            <a:ext cx="1219169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YOU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0" y="2651760"/>
            <a:ext cx="1219169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Veritas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3261208" y="3657600"/>
            <a:ext cx="5669280" cy="1691640"/>
          </a:xfrm>
          <a:prstGeom prst="roundRect">
            <a:avLst>
              <a:gd name="adj" fmla="val 3784"/>
            </a:avLst>
          </a:prstGeom>
          <a:solidFill>
            <a:srgbClr val="132A40"/>
          </a:solidFill>
          <a:ln w="12700">
            <a:solidFill>
              <a:srgbClr val="8A6B3E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867248" y="3858768"/>
            <a:ext cx="457200" cy="457200"/>
          </a:xfrm>
          <a:prstGeom prst="ellipse">
            <a:avLst/>
          </a:prstGeom>
          <a:solidFill>
            <a:srgbClr val="F4EDE1"/>
          </a:solidFill>
          <a:ln w="15875">
            <a:solidFill>
              <a:srgbClr val="8A6B3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867248" y="38587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6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3261208" y="4434840"/>
            <a:ext cx="5669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Visit polyapps-ai.com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3261208" y="4791456"/>
            <a:ext cx="5669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Contact: sales@polyapps-ai.com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11002975" y="64008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A0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/ 15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029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8A6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OVERVIEW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804672"/>
            <a:ext cx="10607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It Is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66928" y="1463040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a single-firm demo — any number of independent advisory firms run on one install, each fully isolated.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566928" y="2286000"/>
            <a:ext cx="548640" cy="548640"/>
          </a:xfrm>
          <a:prstGeom prst="ellipse">
            <a:avLst/>
          </a:prstGeom>
          <a:solidFill>
            <a:srgbClr val="E8EEF4"/>
          </a:solidFill>
          <a:ln w="15875">
            <a:solidFill>
              <a:srgbClr val="0F294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22860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⬡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353312" y="2267712"/>
            <a:ext cx="972921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Multi-Firm Isolation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1353312" y="2606040"/>
            <a:ext cx="972921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organization has its own users, clients, ledger, billing, and audit trail — scoped by org_id on every query, not just in the UI.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66928" y="3520440"/>
            <a:ext cx="548640" cy="548640"/>
          </a:xfrm>
          <a:prstGeom prst="ellipse">
            <a:avLst/>
          </a:prstGeom>
          <a:solidFill>
            <a:srgbClr val="E8EEF4"/>
          </a:solidFill>
          <a:ln w="15875">
            <a:solidFill>
              <a:srgbClr val="0F294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66928" y="352044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◈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353312" y="3502152"/>
            <a:ext cx="972921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Stage of the Firm, One System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1353312" y="3840480"/>
            <a:ext cx="972921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 onboarding, investment analysis, AUM billing, bookkeeping, and custodian tracking all live together — a billing run posts straight to the general ledger, with no manual reconciliation between systems.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66928" y="4754880"/>
            <a:ext cx="548640" cy="548640"/>
          </a:xfrm>
          <a:prstGeom prst="ellipse">
            <a:avLst/>
          </a:prstGeom>
          <a:solidFill>
            <a:srgbClr val="E8EEF4"/>
          </a:solidFill>
          <a:ln w="15875">
            <a:solidFill>
              <a:srgbClr val="0F294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66928" y="475488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353312" y="4736592"/>
            <a:ext cx="972921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White-Label Branding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1353312" y="5074920"/>
            <a:ext cx="972921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Firm name, logo, and color palette re-theme the entire app per organization, automatically.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11002975" y="64008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15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029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8A6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 LIFECYCLE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804672"/>
            <a:ext cx="10607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Client Onboarding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66928" y="1463040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15-step wizard that saves incrementally and ends in a live compliance checklist.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566928" y="2331720"/>
            <a:ext cx="402336" cy="402336"/>
          </a:xfrm>
          <a:prstGeom prst="ellipse">
            <a:avLst/>
          </a:prstGeom>
          <a:solidFill>
            <a:srgbClr val="E8EEF4"/>
          </a:solidFill>
          <a:ln w="15875">
            <a:solidFill>
              <a:srgbClr val="0F294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233172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◷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152144" y="2295144"/>
            <a:ext cx="26609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 Type &amp; State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66928" y="2770632"/>
            <a:ext cx="3246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State-specific requirement lookup across all 50 states + DC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995928" y="2331720"/>
            <a:ext cx="402336" cy="402336"/>
          </a:xfrm>
          <a:prstGeom prst="ellipse">
            <a:avLst/>
          </a:prstGeom>
          <a:solidFill>
            <a:srgbClr val="E8EEF4"/>
          </a:solidFill>
          <a:ln w="15875">
            <a:solidFill>
              <a:srgbClr val="0F294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995928" y="233172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⚙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581144" y="2295144"/>
            <a:ext cx="26609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KYC / CIP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3995928" y="2770632"/>
            <a:ext cx="3246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Identification Program, plus beneficial ownership for entity clients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7424928" y="2331720"/>
            <a:ext cx="402336" cy="402336"/>
          </a:xfrm>
          <a:prstGeom prst="ellipse">
            <a:avLst/>
          </a:prstGeom>
          <a:solidFill>
            <a:srgbClr val="E8EEF4"/>
          </a:solidFill>
          <a:ln w="15875">
            <a:solidFill>
              <a:srgbClr val="0F294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424928" y="233172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8010144" y="2295144"/>
            <a:ext cx="26609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AML Screening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7424928" y="2770632"/>
            <a:ext cx="3246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PEP status, risk rating, enhanced due diligence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566928" y="3410712"/>
            <a:ext cx="402336" cy="402336"/>
          </a:xfrm>
          <a:prstGeom prst="ellipse">
            <a:avLst/>
          </a:prstGeom>
          <a:solidFill>
            <a:srgbClr val="E8EEF4"/>
          </a:solidFill>
          <a:ln w="15875">
            <a:solidFill>
              <a:srgbClr val="0F294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66928" y="3410712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◉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152144" y="3374136"/>
            <a:ext cx="26609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Trusted Contact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566928" y="3849624"/>
            <a:ext cx="3246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trusted contact person on file for every client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3995928" y="3410712"/>
            <a:ext cx="402336" cy="402336"/>
          </a:xfrm>
          <a:prstGeom prst="ellipse">
            <a:avLst/>
          </a:prstGeom>
          <a:solidFill>
            <a:srgbClr val="E8EEF4"/>
          </a:solidFill>
          <a:ln w="15875">
            <a:solidFill>
              <a:srgbClr val="0F294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995928" y="3410712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4581144" y="3374136"/>
            <a:ext cx="26609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 Profile &amp; Goals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3995928" y="3849624"/>
            <a:ext cx="3246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 profile plus investment objectives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7424928" y="3410712"/>
            <a:ext cx="402336" cy="402336"/>
          </a:xfrm>
          <a:prstGeom prst="ellipse">
            <a:avLst/>
          </a:prstGeom>
          <a:solidFill>
            <a:srgbClr val="E8EEF4"/>
          </a:solidFill>
          <a:ln w="15875">
            <a:solidFill>
              <a:srgbClr val="0F2942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424928" y="3410712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%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8010144" y="3374136"/>
            <a:ext cx="26609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Questionnaire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7424928" y="3849624"/>
            <a:ext cx="3246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8-question tolerance-and-capacity assessment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566928" y="4489704"/>
            <a:ext cx="402336" cy="402336"/>
          </a:xfrm>
          <a:prstGeom prst="ellipse">
            <a:avLst/>
          </a:prstGeom>
          <a:solidFill>
            <a:srgbClr val="E8EEF4"/>
          </a:solidFill>
          <a:ln w="15875">
            <a:solidFill>
              <a:srgbClr val="0F2942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66928" y="4489704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1152144" y="4453128"/>
            <a:ext cx="26609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Investor Status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566928" y="4928616"/>
            <a:ext cx="3246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Accredited investor / qualified client / qualified purchaser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3995928" y="4489704"/>
            <a:ext cx="402336" cy="402336"/>
          </a:xfrm>
          <a:prstGeom prst="ellipse">
            <a:avLst/>
          </a:prstGeom>
          <a:solidFill>
            <a:srgbClr val="E8EEF4"/>
          </a:solidFill>
          <a:ln w="15875">
            <a:solidFill>
              <a:srgbClr val="0F2942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3995928" y="4489704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▤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4581144" y="4453128"/>
            <a:ext cx="26609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Disclosures</a:t>
            </a:r>
            <a:endParaRPr lang="en-US" sz="1250" dirty="0"/>
          </a:p>
        </p:txBody>
      </p:sp>
      <p:sp>
        <p:nvSpPr>
          <p:cNvPr id="36" name="Text 34"/>
          <p:cNvSpPr/>
          <p:nvPr/>
        </p:nvSpPr>
        <p:spPr>
          <a:xfrm>
            <a:off x="3995928" y="4928616"/>
            <a:ext cx="3246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 disclosure, Form ADV 2A &amp; 2B, Form CRS, Reg S-P privacy notice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7424928" y="4489704"/>
            <a:ext cx="402336" cy="402336"/>
          </a:xfrm>
          <a:prstGeom prst="ellipse">
            <a:avLst/>
          </a:prstGeom>
          <a:solidFill>
            <a:srgbClr val="E8EEF4"/>
          </a:solidFill>
          <a:ln w="15875">
            <a:solidFill>
              <a:srgbClr val="0F2942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7424928" y="4489704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✎</a:t>
            </a:r>
            <a:endParaRPr lang="en-US" sz="1300" dirty="0"/>
          </a:p>
        </p:txBody>
      </p:sp>
      <p:sp>
        <p:nvSpPr>
          <p:cNvPr id="39" name="Text 37"/>
          <p:cNvSpPr/>
          <p:nvPr/>
        </p:nvSpPr>
        <p:spPr>
          <a:xfrm>
            <a:off x="8010144" y="4453128"/>
            <a:ext cx="26609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Custody, Funding &amp; Signature</a:t>
            </a:r>
            <a:endParaRPr lang="en-US" sz="1250" dirty="0"/>
          </a:p>
        </p:txBody>
      </p:sp>
      <p:sp>
        <p:nvSpPr>
          <p:cNvPr id="40" name="Text 38"/>
          <p:cNvSpPr/>
          <p:nvPr/>
        </p:nvSpPr>
        <p:spPr>
          <a:xfrm>
            <a:off x="7424928" y="4928616"/>
            <a:ext cx="3246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Custody &amp; funding details, plus advisory-agreement e-signature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11002975" y="64008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15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029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8A6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ANALYSIS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804672"/>
            <a:ext cx="10607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Investment Analysis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66928" y="1463040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Illustrative capital-market assumptions and simulated data — not real custodian feeds, not investment advice.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566928" y="2331720"/>
            <a:ext cx="2514600" cy="3291840"/>
          </a:xfrm>
          <a:prstGeom prst="roundRect">
            <a:avLst>
              <a:gd name="adj" fmla="val 2545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86384" y="2587752"/>
            <a:ext cx="512064" cy="512064"/>
          </a:xfrm>
          <a:prstGeom prst="ellipse">
            <a:avLst/>
          </a:prstGeom>
          <a:solidFill>
            <a:srgbClr val="F4EDE1"/>
          </a:solidFill>
          <a:ln w="15875">
            <a:solidFill>
              <a:srgbClr val="8A6B3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86384" y="2587752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8A6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▩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786384" y="3264408"/>
            <a:ext cx="20756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Profiling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786384" y="3749040"/>
            <a:ext cx="2075688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8-question tolerance-and-capacity questionnaire blends into a single 0–100 score, mapped to one of five risk categories.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264408" y="2331720"/>
            <a:ext cx="2514600" cy="3291840"/>
          </a:xfrm>
          <a:prstGeom prst="roundRect">
            <a:avLst>
              <a:gd name="adj" fmla="val 2545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483864" y="2587752"/>
            <a:ext cx="512064" cy="512064"/>
          </a:xfrm>
          <a:prstGeom prst="ellipse">
            <a:avLst/>
          </a:prstGeom>
          <a:solidFill>
            <a:srgbClr val="F4EDE1"/>
          </a:solidFill>
          <a:ln w="15875">
            <a:solidFill>
              <a:srgbClr val="8A6B3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483864" y="2587752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8A6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◫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3483864" y="3264408"/>
            <a:ext cx="20756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Portfolio Construction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3483864" y="3749040"/>
            <a:ext cx="2075688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strategic model portfolios provide a starting allocation for each risk category.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961888" y="2331720"/>
            <a:ext cx="2514600" cy="3291840"/>
          </a:xfrm>
          <a:prstGeom prst="roundRect">
            <a:avLst>
              <a:gd name="adj" fmla="val 2545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181344" y="2587752"/>
            <a:ext cx="512064" cy="512064"/>
          </a:xfrm>
          <a:prstGeom prst="ellipse">
            <a:avLst/>
          </a:prstGeom>
          <a:solidFill>
            <a:srgbClr val="F4EDE1"/>
          </a:solidFill>
          <a:ln w="15875">
            <a:solidFill>
              <a:srgbClr val="8A6B3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181344" y="2587752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8A6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∿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6181344" y="3264408"/>
            <a:ext cx="20756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 Projection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6181344" y="3749040"/>
            <a:ext cx="2075688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Monte Carlo simulation projects a goal outcome as a 10th / median / 90th-percentile fan chart.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8659368" y="2331720"/>
            <a:ext cx="2514600" cy="3291840"/>
          </a:xfrm>
          <a:prstGeom prst="roundRect">
            <a:avLst>
              <a:gd name="adj" fmla="val 2545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878824" y="2587752"/>
            <a:ext cx="512064" cy="512064"/>
          </a:xfrm>
          <a:prstGeom prst="ellipse">
            <a:avLst/>
          </a:prstGeom>
          <a:solidFill>
            <a:srgbClr val="F4EDE1"/>
          </a:solidFill>
          <a:ln w="15875">
            <a:solidFill>
              <a:srgbClr val="8A6B3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878824" y="2587752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8A6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△</a:t>
            </a:r>
            <a:endParaRPr lang="en-US" sz="1700" dirty="0"/>
          </a:p>
        </p:txBody>
      </p:sp>
      <p:sp>
        <p:nvSpPr>
          <p:cNvPr id="23" name="Text 21"/>
          <p:cNvSpPr/>
          <p:nvPr/>
        </p:nvSpPr>
        <p:spPr>
          <a:xfrm>
            <a:off x="8878824" y="3264408"/>
            <a:ext cx="20756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Analytics</a:t>
            </a:r>
            <a:endParaRPr lang="en-US" sz="1450" dirty="0"/>
          </a:p>
        </p:txBody>
      </p:sp>
      <p:sp>
        <p:nvSpPr>
          <p:cNvPr id="24" name="Text 22"/>
          <p:cNvSpPr/>
          <p:nvPr/>
        </p:nvSpPr>
        <p:spPr>
          <a:xfrm>
            <a:off x="8878824" y="3749040"/>
            <a:ext cx="2075688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Time-weighted return, Sharpe, Sortino, max drawdown, benchmark return, alpha, and beta — computed from a simulated sample return series.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1002975" y="64008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15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029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8A6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804672"/>
            <a:ext cx="10607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AUM Billing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66928" y="1463040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 schedules drive invoices — and posting a billing run books the revenue itself.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1801368" y="2286000"/>
            <a:ext cx="2377440" cy="566928"/>
          </a:xfrm>
          <a:prstGeom prst="roundRect">
            <a:avLst>
              <a:gd name="adj" fmla="val 11290"/>
            </a:avLst>
          </a:prstGeom>
          <a:solidFill>
            <a:srgbClr val="FFFFFF"/>
          </a:solidFill>
          <a:ln w="12700">
            <a:solidFill>
              <a:srgbClr val="8A6B3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801368" y="2286000"/>
            <a:ext cx="23774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 Schedule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4178808" y="2286000"/>
            <a:ext cx="457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6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4636008" y="2286000"/>
            <a:ext cx="2377440" cy="566928"/>
          </a:xfrm>
          <a:prstGeom prst="roundRect">
            <a:avLst>
              <a:gd name="adj" fmla="val 11290"/>
            </a:avLst>
          </a:prstGeom>
          <a:solidFill>
            <a:srgbClr val="FFFFFF"/>
          </a:solidFill>
          <a:ln w="12700">
            <a:solidFill>
              <a:srgbClr val="8A6B3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636008" y="2286000"/>
            <a:ext cx="23774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Billing Run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7013448" y="2286000"/>
            <a:ext cx="457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6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7470648" y="2286000"/>
            <a:ext cx="2377440" cy="566928"/>
          </a:xfrm>
          <a:prstGeom prst="roundRect">
            <a:avLst>
              <a:gd name="adj" fmla="val 11290"/>
            </a:avLst>
          </a:prstGeom>
          <a:solidFill>
            <a:srgbClr val="FFFFFF"/>
          </a:solidFill>
          <a:ln w="12700">
            <a:solidFill>
              <a:srgbClr val="8A6B3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470648" y="2286000"/>
            <a:ext cx="23774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Posted to Ledger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566928" y="3172968"/>
            <a:ext cx="10515600" cy="1828800"/>
          </a:xfrm>
          <a:prstGeom prst="roundRect">
            <a:avLst>
              <a:gd name="adj" fmla="val 3500"/>
            </a:avLst>
          </a:prstGeom>
          <a:solidFill>
            <a:srgbClr val="F4EDE1"/>
          </a:solidFill>
          <a:ln w="12700">
            <a:solidFill>
              <a:srgbClr val="8A6B3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86968" y="3429000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50" kern="0" dirty="0">
                <a:solidFill>
                  <a:srgbClr val="8A6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CLICK, TWO SYSTEMS UPDATED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886968" y="3858768"/>
            <a:ext cx="9784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2B36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Posting a billing run to final auto-creates the matching journal entries — debit AR, credit fee revenue. Billing and bookkeeping are never two systems that need manual reconciliation with each other.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66928" y="5276088"/>
            <a:ext cx="10515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  Tiered rate schedules per fee arrangement.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566928" y="5568696"/>
            <a:ext cx="10515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  Each client's current_aum figure drives the calculation.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566928" y="5861304"/>
            <a:ext cx="10515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  One draft invoice is generated per billable client, per period.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11002975" y="64008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029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8A6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ACCOUNTING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804672"/>
            <a:ext cx="10607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Firm Bookkeeping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66928" y="1463040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real double-entry general ledger for the firm's own books.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566928" y="2331720"/>
            <a:ext cx="3364992" cy="1737360"/>
          </a:xfrm>
          <a:prstGeom prst="roundRect">
            <a:avLst>
              <a:gd name="adj" fmla="val 3684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68096" y="2532888"/>
            <a:ext cx="457200" cy="457200"/>
          </a:xfrm>
          <a:prstGeom prst="ellipse">
            <a:avLst/>
          </a:prstGeom>
          <a:solidFill>
            <a:srgbClr val="E8EEF4"/>
          </a:solidFill>
          <a:ln w="15875">
            <a:solidFill>
              <a:srgbClr val="0F294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68096" y="253288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▦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768096" y="3108960"/>
            <a:ext cx="29626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Chart of Accounts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768096" y="3429000"/>
            <a:ext cx="296265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Asset / liability / equity / revenue / expense accounts with normal-balance-aware trial-balance math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151376" y="2331720"/>
            <a:ext cx="3364992" cy="1737360"/>
          </a:xfrm>
          <a:prstGeom prst="roundRect">
            <a:avLst>
              <a:gd name="adj" fmla="val 3684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52544" y="2532888"/>
            <a:ext cx="457200" cy="457200"/>
          </a:xfrm>
          <a:prstGeom prst="ellipse">
            <a:avLst/>
          </a:prstGeom>
          <a:solidFill>
            <a:srgbClr val="E8EEF4"/>
          </a:solidFill>
          <a:ln w="15875">
            <a:solidFill>
              <a:srgbClr val="0F294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352544" y="253288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✎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352544" y="3108960"/>
            <a:ext cx="29626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Journal Entries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4352544" y="3429000"/>
            <a:ext cx="296265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Manual entries plus auto-posted entries from billing runs and invoice payments — the same balanced-debits-equal-credits validation for both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7735824" y="2331720"/>
            <a:ext cx="3364992" cy="1737360"/>
          </a:xfrm>
          <a:prstGeom prst="roundRect">
            <a:avLst>
              <a:gd name="adj" fmla="val 3684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936992" y="2532888"/>
            <a:ext cx="457200" cy="457200"/>
          </a:xfrm>
          <a:prstGeom prst="ellipse">
            <a:avLst/>
          </a:prstGeom>
          <a:solidFill>
            <a:srgbClr val="E8EEF4"/>
          </a:solidFill>
          <a:ln w="15875">
            <a:solidFill>
              <a:srgbClr val="0F2942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936992" y="253288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⚖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7936992" y="3108960"/>
            <a:ext cx="29626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Ledger &amp; Trial Balance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7936992" y="3429000"/>
            <a:ext cx="296265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Per-account running balances as of any date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566928" y="4288536"/>
            <a:ext cx="3364992" cy="1737360"/>
          </a:xfrm>
          <a:prstGeom prst="roundRect">
            <a:avLst>
              <a:gd name="adj" fmla="val 3684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68096" y="4489704"/>
            <a:ext cx="457200" cy="457200"/>
          </a:xfrm>
          <a:prstGeom prst="ellipse">
            <a:avLst/>
          </a:prstGeom>
          <a:solidFill>
            <a:srgbClr val="E8EEF4"/>
          </a:solidFill>
          <a:ln w="15875">
            <a:solidFill>
              <a:srgbClr val="0F294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68096" y="448970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▤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768096" y="5065776"/>
            <a:ext cx="29626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 Statements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768096" y="5385816"/>
            <a:ext cx="296265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Income statement, balance sheet, and cash flow statement for any date range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4151376" y="4288536"/>
            <a:ext cx="3364992" cy="1737360"/>
          </a:xfrm>
          <a:prstGeom prst="roundRect">
            <a:avLst>
              <a:gd name="adj" fmla="val 3684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352544" y="4489704"/>
            <a:ext cx="457200" cy="457200"/>
          </a:xfrm>
          <a:prstGeom prst="ellipse">
            <a:avLst/>
          </a:prstGeom>
          <a:solidFill>
            <a:srgbClr val="E8EEF4"/>
          </a:solidFill>
          <a:ln w="15875">
            <a:solidFill>
              <a:srgbClr val="0F2942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352544" y="448970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↔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4352544" y="5065776"/>
            <a:ext cx="29626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Bank Reconciliation</a:t>
            </a:r>
            <a:endParaRPr lang="en-US" sz="1350" dirty="0"/>
          </a:p>
        </p:txBody>
      </p:sp>
      <p:sp>
        <p:nvSpPr>
          <p:cNvPr id="29" name="Text 27"/>
          <p:cNvSpPr/>
          <p:nvPr/>
        </p:nvSpPr>
        <p:spPr>
          <a:xfrm>
            <a:off x="4352544" y="5385816"/>
            <a:ext cx="296265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Manual matching of ledger cash activity against a bank statement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7735824" y="4288536"/>
            <a:ext cx="3364992" cy="1737360"/>
          </a:xfrm>
          <a:prstGeom prst="roundRect">
            <a:avLst>
              <a:gd name="adj" fmla="val 3684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7936992" y="4489704"/>
            <a:ext cx="457200" cy="457200"/>
          </a:xfrm>
          <a:prstGeom prst="ellipse">
            <a:avLst/>
          </a:prstGeom>
          <a:solidFill>
            <a:srgbClr val="E8EEF4"/>
          </a:solidFill>
          <a:ln w="15875">
            <a:solidFill>
              <a:srgbClr val="0F2942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7936992" y="448970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500" dirty="0"/>
          </a:p>
        </p:txBody>
      </p:sp>
      <p:sp>
        <p:nvSpPr>
          <p:cNvPr id="33" name="Text 31"/>
          <p:cNvSpPr/>
          <p:nvPr/>
        </p:nvSpPr>
        <p:spPr>
          <a:xfrm>
            <a:off x="7936992" y="5065776"/>
            <a:ext cx="29626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Month-End Close</a:t>
            </a:r>
            <a:endParaRPr lang="en-US" sz="1350" dirty="0"/>
          </a:p>
        </p:txBody>
      </p:sp>
      <p:sp>
        <p:nvSpPr>
          <p:cNvPr id="34" name="Text 32"/>
          <p:cNvSpPr/>
          <p:nvPr/>
        </p:nvSpPr>
        <p:spPr>
          <a:xfrm>
            <a:off x="7936992" y="5385816"/>
            <a:ext cx="296265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per-period checklist that locks a period once every task is done, and can reopen it if needed</a:t>
            </a:r>
            <a:endParaRPr lang="en-US" sz="1050" dirty="0"/>
          </a:p>
        </p:txBody>
      </p:sp>
      <p:sp>
        <p:nvSpPr>
          <p:cNvPr id="35" name="Text 33"/>
          <p:cNvSpPr/>
          <p:nvPr/>
        </p:nvSpPr>
        <p:spPr>
          <a:xfrm>
            <a:off x="11002975" y="64008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15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029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8A6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 ASSETS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804672"/>
            <a:ext cx="10607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Custodian Account &amp; Trust Tracking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66928" y="1463040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custodial account a client holds, tracked and reconciled against what's driving their bill.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566928" y="2286000"/>
            <a:ext cx="548640" cy="548640"/>
          </a:xfrm>
          <a:prstGeom prst="ellipse">
            <a:avLst/>
          </a:prstGeom>
          <a:solidFill>
            <a:srgbClr val="E8EEF4"/>
          </a:solidFill>
          <a:ln w="15875">
            <a:solidFill>
              <a:srgbClr val="0F294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22860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▤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353312" y="2267712"/>
            <a:ext cx="972921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 Records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1353312" y="2606040"/>
            <a:ext cx="972921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Custodian name, masked account number, account type, and status per client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66928" y="3246120"/>
            <a:ext cx="548640" cy="548640"/>
          </a:xfrm>
          <a:prstGeom prst="ellipse">
            <a:avLst/>
          </a:prstGeom>
          <a:solidFill>
            <a:srgbClr val="E8EEF4"/>
          </a:solidFill>
          <a:ln w="15875">
            <a:solidFill>
              <a:srgbClr val="0F294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66928" y="324612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◷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353312" y="3227832"/>
            <a:ext cx="972921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Balance History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1353312" y="3566160"/>
            <a:ext cx="972921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Manually entered or CSV-imported balances over time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66928" y="4206240"/>
            <a:ext cx="548640" cy="548640"/>
          </a:xfrm>
          <a:prstGeom prst="ellipse">
            <a:avLst/>
          </a:prstGeom>
          <a:solidFill>
            <a:srgbClr val="E8EEF4"/>
          </a:solidFill>
          <a:ln w="15875">
            <a:solidFill>
              <a:srgbClr val="0F294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66928" y="420624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⇄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353312" y="4187952"/>
            <a:ext cx="972921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Reconciliation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1353312" y="4526280"/>
            <a:ext cx="972921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Compares the latest known custodian total against the current_aum figure driving billing — one click to apply if they've drifted apart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566928" y="5166360"/>
            <a:ext cx="548640" cy="548640"/>
          </a:xfrm>
          <a:prstGeom prst="ellipse">
            <a:avLst/>
          </a:prstGeom>
          <a:solidFill>
            <a:srgbClr val="E8EEF4"/>
          </a:solidFill>
          <a:ln w="15875">
            <a:solidFill>
              <a:srgbClr val="0F294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66928" y="516636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⬡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353312" y="5148072"/>
            <a:ext cx="972921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Firm-Wide Roll-Up</a:t>
            </a:r>
            <a:endParaRPr lang="en-US" sz="1550" dirty="0"/>
          </a:p>
        </p:txBody>
      </p:sp>
      <p:sp>
        <p:nvSpPr>
          <p:cNvPr id="20" name="Text 18"/>
          <p:cNvSpPr/>
          <p:nvPr/>
        </p:nvSpPr>
        <p:spPr>
          <a:xfrm>
            <a:off x="1353312" y="5486400"/>
            <a:ext cx="972921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view across every custodian account, every client, for ops and bookkeeping review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566928" y="6199632"/>
            <a:ext cx="10515600" cy="502920"/>
          </a:xfrm>
          <a:prstGeom prst="roundRect">
            <a:avLst>
              <a:gd name="adj" fmla="val 12727"/>
            </a:avLst>
          </a:prstGeom>
          <a:solidFill>
            <a:srgbClr val="FBF1E7"/>
          </a:solidFill>
          <a:ln w="12700">
            <a:solidFill>
              <a:srgbClr val="E8C9A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22960" y="6199632"/>
            <a:ext cx="10058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AD5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live custodian feed  </a:t>
            </a:r>
            <a:pPr indent="0" marL="0">
              <a:buNone/>
            </a:pPr>
            <a:r>
              <a:rPr lang="en-US" sz="1200" dirty="0">
                <a:solidFill>
                  <a:srgbClr val="AD5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every balance on file was typed in or imported from a statement export.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11002975" y="64008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15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029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8A6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804672"/>
            <a:ext cx="10607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Roles, Audit Log &amp; Platform Admin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66928" y="1463040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write is attributable — to a user, an org, and a permission that was actually checked.</a:t>
            </a:r>
            <a:endParaRPr lang="en-US" sz="145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2331720"/>
          <a:ext cx="6583680" cy="914400"/>
        </p:xfrm>
        <a:graphic>
          <a:graphicData uri="http://schemas.openxmlformats.org/drawingml/2006/table">
            <a:tbl>
              <a:tblPr/>
              <a:tblGrid>
                <a:gridCol w="1737360"/>
                <a:gridCol w="1188720"/>
                <a:gridCol w="1188720"/>
                <a:gridCol w="1280160"/>
                <a:gridCol w="1188720"/>
              </a:tblGrid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Role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54864" marB="54864"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942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Clients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54864" marB="54864"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942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Billing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54864" marB="54864"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942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Accounting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54864" marB="54864"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942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Trust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54864" marB="54864"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942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B36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Owner / Admin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54864" marB="54864"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B36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Read/write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54864" marB="54864"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B36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Read/write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54864" marB="54864"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B36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Read/write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54864" marB="54864"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B36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Read/write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54864" marB="54864"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B36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Advisor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54864" marB="54864"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B36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Read/write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54864" marB="54864"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B36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Read only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54864" marB="54864"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B36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Read only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54864" marB="54864"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B36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Read/write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54864" marB="54864"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B36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Bookkeeper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54864" marB="54864"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B36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Read only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54864" marB="54864"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B36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Read/write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54864" marB="54864"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B36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Read/write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54864" marB="54864"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B36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Read only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54864" marB="54864"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B36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Compliance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54864" marB="54864"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B36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Read only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54864" marB="54864"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B36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Read only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54864" marB="54864"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B36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Read only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54864" marB="54864"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B36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Read only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54864" marB="54864"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B36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Read Only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54864" marB="54864"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B36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Read only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54864" marB="54864"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B36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Read only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54864" marB="54864"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B36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Read only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54864" marB="54864"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B36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Read only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54864" marB="54864"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Shape 3"/>
          <p:cNvSpPr/>
          <p:nvPr/>
        </p:nvSpPr>
        <p:spPr>
          <a:xfrm>
            <a:off x="7516368" y="2331720"/>
            <a:ext cx="4108399" cy="1828800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735824" y="2514600"/>
            <a:ext cx="3669487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LOG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7735824" y="2834640"/>
            <a:ext cx="3669487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meaningful write — client created, billing run posted, org branding changed, AUM reconciled — is recorded with the acting user, org, action, and a summary.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7516368" y="4379976"/>
            <a:ext cx="4108399" cy="1600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35824" y="4562856"/>
            <a:ext cx="3669487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ADMIN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7735824" y="4882896"/>
            <a:ext cx="3669487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platform admin sees every firm's basic stats and can suspend or reactivate access — never a firm's client data, ledger, or billing.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11002975" y="64008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15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029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8A6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BRANDING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804672"/>
            <a:ext cx="10607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White-Label, By Design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66928" y="1463040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Firm name, logo, and colors re-theme the whole app per organization — automatically.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566928" y="2286000"/>
            <a:ext cx="548640" cy="548640"/>
          </a:xfrm>
          <a:prstGeom prst="ellipse">
            <a:avLst/>
          </a:prstGeom>
          <a:solidFill>
            <a:srgbClr val="F4EDE1"/>
          </a:solidFill>
          <a:ln w="15875">
            <a:solidFill>
              <a:srgbClr val="8A6B3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22860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8A6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⬢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353312" y="2267712"/>
            <a:ext cx="98206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Per-Org Identity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1353312" y="2606040"/>
            <a:ext cx="982065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Firm name, logo URL, and support email, set from Settings by that firm's own owner or admin.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66928" y="3200400"/>
            <a:ext cx="548640" cy="548640"/>
          </a:xfrm>
          <a:prstGeom prst="ellipse">
            <a:avLst/>
          </a:prstGeom>
          <a:solidFill>
            <a:srgbClr val="F4EDE1"/>
          </a:solidFill>
          <a:ln w="15875">
            <a:solidFill>
              <a:srgbClr val="8A6B3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66928" y="32004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8A6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◐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353312" y="3182112"/>
            <a:ext cx="98206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Color Theming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1353312" y="3520440"/>
            <a:ext cx="982065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Primary and secondary brand colors flow into CSS custom properties consumed everywhere in the app — the whole UI re-themes, not just a logo swap.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1020928" y="4206240"/>
            <a:ext cx="4937760" cy="1371600"/>
          </a:xfrm>
          <a:prstGeom prst="roundRect">
            <a:avLst>
              <a:gd name="adj" fmla="val 4667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020928" y="4206240"/>
            <a:ext cx="4937760" cy="365760"/>
          </a:xfrm>
          <a:prstGeom prst="roundRect">
            <a:avLst>
              <a:gd name="adj" fmla="val 17500"/>
            </a:avLst>
          </a:prstGeom>
          <a:solidFill>
            <a:srgbClr val="0F2942"/>
          </a:solidFill>
          <a:ln/>
        </p:spPr>
      </p:sp>
      <p:sp>
        <p:nvSpPr>
          <p:cNvPr id="15" name="Shape 13"/>
          <p:cNvSpPr/>
          <p:nvPr/>
        </p:nvSpPr>
        <p:spPr>
          <a:xfrm>
            <a:off x="1185520" y="4315968"/>
            <a:ext cx="146304" cy="146304"/>
          </a:xfrm>
          <a:prstGeom prst="ellipse">
            <a:avLst/>
          </a:prstGeom>
          <a:solidFill>
            <a:srgbClr val="B08D57"/>
          </a:solidFill>
          <a:ln/>
        </p:spPr>
      </p:sp>
      <p:sp>
        <p:nvSpPr>
          <p:cNvPr id="16" name="Text 14"/>
          <p:cNvSpPr/>
          <p:nvPr/>
        </p:nvSpPr>
        <p:spPr>
          <a:xfrm>
            <a:off x="1441552" y="4206240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VERITAS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1295248" y="4828032"/>
            <a:ext cx="4389120" cy="128016"/>
          </a:xfrm>
          <a:prstGeom prst="roundRect">
            <a:avLst>
              <a:gd name="adj" fmla="val 21429"/>
            </a:avLst>
          </a:prstGeom>
          <a:solidFill>
            <a:srgbClr val="E4E7EC"/>
          </a:solidFill>
          <a:ln/>
        </p:spPr>
      </p:sp>
      <p:sp>
        <p:nvSpPr>
          <p:cNvPr id="18" name="Shape 16"/>
          <p:cNvSpPr/>
          <p:nvPr/>
        </p:nvSpPr>
        <p:spPr>
          <a:xfrm>
            <a:off x="1295248" y="5074920"/>
            <a:ext cx="3072384" cy="128016"/>
          </a:xfrm>
          <a:prstGeom prst="roundRect">
            <a:avLst>
              <a:gd name="adj" fmla="val 21429"/>
            </a:avLst>
          </a:prstGeom>
          <a:solidFill>
            <a:srgbClr val="E4E7EC"/>
          </a:solidFill>
          <a:ln/>
        </p:spPr>
      </p:sp>
      <p:sp>
        <p:nvSpPr>
          <p:cNvPr id="19" name="Text 17"/>
          <p:cNvSpPr/>
          <p:nvPr/>
        </p:nvSpPr>
        <p:spPr>
          <a:xfrm>
            <a:off x="1020928" y="5650992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default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6233008" y="4206240"/>
            <a:ext cx="4937760" cy="1371600"/>
          </a:xfrm>
          <a:prstGeom prst="roundRect">
            <a:avLst>
              <a:gd name="adj" fmla="val 4667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233008" y="4206240"/>
            <a:ext cx="4937760" cy="365760"/>
          </a:xfrm>
          <a:prstGeom prst="roundRect">
            <a:avLst>
              <a:gd name="adj" fmla="val 17500"/>
            </a:avLst>
          </a:prstGeom>
          <a:solidFill>
            <a:srgbClr val="1B4D4A"/>
          </a:solidFill>
          <a:ln/>
        </p:spPr>
      </p:sp>
      <p:sp>
        <p:nvSpPr>
          <p:cNvPr id="22" name="Shape 20"/>
          <p:cNvSpPr/>
          <p:nvPr/>
        </p:nvSpPr>
        <p:spPr>
          <a:xfrm>
            <a:off x="6397600" y="4315968"/>
            <a:ext cx="146304" cy="146304"/>
          </a:xfrm>
          <a:prstGeom prst="ellipse">
            <a:avLst/>
          </a:prstGeom>
          <a:solidFill>
            <a:srgbClr val="D98E2B"/>
          </a:solidFill>
          <a:ln/>
        </p:spPr>
      </p:sp>
      <p:sp>
        <p:nvSpPr>
          <p:cNvPr id="23" name="Text 21"/>
          <p:cNvSpPr/>
          <p:nvPr/>
        </p:nvSpPr>
        <p:spPr>
          <a:xfrm>
            <a:off x="6653632" y="4206240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MERIDIAN WEALTH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6507328" y="4828032"/>
            <a:ext cx="4389120" cy="128016"/>
          </a:xfrm>
          <a:prstGeom prst="roundRect">
            <a:avLst>
              <a:gd name="adj" fmla="val 21429"/>
            </a:avLst>
          </a:prstGeom>
          <a:solidFill>
            <a:srgbClr val="D6EAE8"/>
          </a:solidFill>
          <a:ln/>
        </p:spPr>
      </p:sp>
      <p:sp>
        <p:nvSpPr>
          <p:cNvPr id="25" name="Shape 23"/>
          <p:cNvSpPr/>
          <p:nvPr/>
        </p:nvSpPr>
        <p:spPr>
          <a:xfrm>
            <a:off x="6507328" y="5074920"/>
            <a:ext cx="3072384" cy="128016"/>
          </a:xfrm>
          <a:prstGeom prst="roundRect">
            <a:avLst>
              <a:gd name="adj" fmla="val 21429"/>
            </a:avLst>
          </a:prstGeom>
          <a:solidFill>
            <a:srgbClr val="D6EAE8"/>
          </a:solidFill>
          <a:ln/>
        </p:spPr>
      </p:sp>
      <p:sp>
        <p:nvSpPr>
          <p:cNvPr id="26" name="Text 24"/>
          <p:cNvSpPr/>
          <p:nvPr/>
        </p:nvSpPr>
        <p:spPr>
          <a:xfrm>
            <a:off x="6233008" y="5650992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firm skin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11002975" y="64008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15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Veritas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Veritas — RIA Practice Management Platform</dc:title>
  <dc:subject>PptxGenJS Presentation</dc:subject>
  <dc:creator>Norman Fuchs</dc:creator>
  <cp:lastModifiedBy>Norman Fuchs</cp:lastModifiedBy>
  <cp:revision>1</cp:revision>
  <dcterms:created xsi:type="dcterms:W3CDTF">2026-08-24T13:22:54Z</dcterms:created>
  <dcterms:modified xsi:type="dcterms:W3CDTF">2026-08-24T13:22:54Z</dcterms:modified>
</cp:coreProperties>
</file>