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2926080"/>
            <a:ext cx="273939" cy="822960"/>
          </a:xfrm>
          <a:prstGeom prst="rect">
            <a:avLst/>
          </a:prstGeom>
          <a:solidFill>
            <a:srgbClr val="EF4444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279511" y="2240280"/>
            <a:ext cx="273939" cy="150876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603742" y="2651760"/>
            <a:ext cx="273939" cy="1097280"/>
          </a:xfrm>
          <a:prstGeom prst="rect">
            <a:avLst/>
          </a:prstGeom>
          <a:solidFill>
            <a:srgbClr val="EF4444">
              <a:alpha val="2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8927973" y="1828800"/>
            <a:ext cx="273939" cy="192024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9252204" y="2377440"/>
            <a:ext cx="273939" cy="137160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9576435" y="1417320"/>
            <a:ext cx="273939" cy="2331720"/>
          </a:xfrm>
          <a:prstGeom prst="rect">
            <a:avLst/>
          </a:prstGeom>
          <a:solidFill>
            <a:srgbClr val="22D3EE">
              <a:alpha val="2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9900666" y="2514600"/>
            <a:ext cx="273939" cy="1234440"/>
          </a:xfrm>
          <a:prstGeom prst="rect">
            <a:avLst/>
          </a:prstGeom>
          <a:solidFill>
            <a:srgbClr val="EF4444">
              <a:alpha val="2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0224897" y="1965960"/>
            <a:ext cx="273939" cy="178308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549128" y="2788920"/>
            <a:ext cx="273939" cy="960120"/>
          </a:xfrm>
          <a:prstGeom prst="rect">
            <a:avLst/>
          </a:prstGeom>
          <a:solidFill>
            <a:srgbClr val="EF4444">
              <a:alpha val="2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873359" y="1280160"/>
            <a:ext cx="273939" cy="246888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197590" y="2377440"/>
            <a:ext cx="273939" cy="1371600"/>
          </a:xfrm>
          <a:prstGeom prst="rect">
            <a:avLst/>
          </a:prstGeom>
          <a:solidFill>
            <a:srgbClr val="EF4444">
              <a:alpha val="2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521821" y="1691640"/>
            <a:ext cx="273939" cy="205740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868680"/>
            <a:ext cx="566928" cy="566928"/>
          </a:xfrm>
          <a:prstGeom prst="rect">
            <a:avLst/>
          </a:prstGeom>
          <a:solidFill>
            <a:srgbClr val="111826"/>
          </a:solidFill>
          <a:ln w="15875">
            <a:solidFill>
              <a:srgbClr val="3AA0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8686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22960" y="2148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spc="3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INSTITUTIONAL TRADING PLATFORM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77240" y="2514600"/>
            <a:ext cx="9601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68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QuantDesk </a:t>
            </a:r>
            <a:pPr algn="l" indent="0" marL="0">
              <a:buNone/>
            </a:pPr>
            <a:r>
              <a:rPr lang="en-US" sz="6800" b="1" dirty="0">
                <a:solidFill>
                  <a:srgbClr val="3A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</a:t>
            </a:r>
            <a:endParaRPr lang="en-US" sz="6800" dirty="0"/>
          </a:p>
        </p:txBody>
      </p:sp>
      <p:sp>
        <p:nvSpPr>
          <p:cNvPr id="18" name="Text 16"/>
          <p:cNvSpPr/>
          <p:nvPr/>
        </p:nvSpPr>
        <p:spPr>
          <a:xfrm>
            <a:off x="822960" y="379476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dirty="0">
                <a:solidFill>
                  <a:srgbClr val="8B95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Institutional-Grade Quantitative Trading, On One Screen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822960" y="598932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spc="1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LIVE BROKER EXECUTION</a:t>
            </a:r>
            <a:pPr algn="l" indent="0" marL="0">
              <a:buNone/>
            </a:pPr>
            <a:r>
              <a:rPr lang="en-US" sz="1100" spc="1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•   </a:t>
            </a:r>
            <a:pPr algn="l" indent="0" marL="0">
              <a:buNone/>
            </a:pPr>
            <a:r>
              <a:rPr lang="en-US" sz="1100" spc="1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AI QUANT INTELLIGENCE</a:t>
            </a:r>
            <a:pPr algn="l" indent="0" marL="0">
              <a:buNone/>
            </a:pPr>
            <a:r>
              <a:rPr lang="en-US" sz="1100" spc="1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•   </a:t>
            </a:r>
            <a:pPr algn="l" indent="0" marL="0">
              <a:buNone/>
            </a:pPr>
            <a:r>
              <a:rPr lang="en-US" sz="1100" spc="1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PHYSICS-DRIVEN MARKET SIGNALS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ARB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STATISTICAL ARBITRAGE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Hunting Statistical Edges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Scans correlated instruments for cointegrated pairs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Reports regression beta, spread z-score, and mean-reversion half-life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Flags pairs whose spread has diverged beyond a configurable threshold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Turns classic quant-fund strategies into a point-and-click scanner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749290"/>
            <a:ext cx="263870" cy="2857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215890"/>
            <a:ext cx="263870" cy="8191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501640"/>
            <a:ext cx="263870" cy="5334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158740"/>
            <a:ext cx="263870" cy="8763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234940"/>
            <a:ext cx="263870" cy="8001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177790"/>
            <a:ext cx="263870" cy="8572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634990"/>
            <a:ext cx="263870" cy="4000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RSK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RISK GATE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Server-Side Risk Gate &amp; Kill Switch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order — live or paper — passes a server-side risk check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Persistent kill switch survives restarts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loss halt and per-order notional caps, enforced independent of the UI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One-click Emergency Trim cuts every position when drawdown breaches a limit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654040"/>
            <a:ext cx="263870" cy="3810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482590"/>
            <a:ext cx="263870" cy="5524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387340"/>
            <a:ext cx="263870" cy="6477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044440"/>
            <a:ext cx="263870" cy="9906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501640"/>
            <a:ext cx="263870" cy="5334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063490"/>
            <a:ext cx="263870" cy="9715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520690"/>
            <a:ext cx="263870" cy="5143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PORTFOLIO RISK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VaR, CVaR, and Automated Delta Hedging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Value-at-Risk and Conditional VaR at 95% and 99% confidence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beta, margin utilization, and gross leverage at a glance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Delta Guardian aggregates equity + options delta across the whole book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click to fire an offsetting hedge order when delta drifts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539740"/>
            <a:ext cx="263870" cy="4953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368290"/>
            <a:ext cx="263870" cy="6667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654040"/>
            <a:ext cx="263870" cy="3810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4949190"/>
            <a:ext cx="263870" cy="10858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387340"/>
            <a:ext cx="263870" cy="6477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330190"/>
            <a:ext cx="263870" cy="7048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406390"/>
            <a:ext cx="263870" cy="6286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TCA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COST ANALYSIS &amp; AUDIT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 Smarter, Prove It Happened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Pre-trade market impact modeling using Kyle’s Lambda and Almgren-Chriss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Estimates slippage cost before an order is ever sent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Immutable, filterable, exportable order audit trail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Multi-channel alert dispatch to webhooks and Discord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749290"/>
            <a:ext cx="263870" cy="2857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253990"/>
            <a:ext cx="263870" cy="7810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539740"/>
            <a:ext cx="263870" cy="4953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196840"/>
            <a:ext cx="263870" cy="8382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273040"/>
            <a:ext cx="263870" cy="7620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215890"/>
            <a:ext cx="263870" cy="8191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673090"/>
            <a:ext cx="263870" cy="3619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PHYSICS ENGINE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Physics Engine: Price Action as Motion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Velocity and acceleration derived directly from price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“Gravity force” — a Hooke’s-Law pull back toward the mean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Shannon entropy measures market randomness in real time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composite kinematic score, phase-space visualized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692140"/>
            <a:ext cx="263870" cy="3429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520690"/>
            <a:ext cx="263870" cy="5143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425440"/>
            <a:ext cx="263870" cy="6096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082540"/>
            <a:ext cx="263870" cy="9525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539740"/>
            <a:ext cx="263870" cy="4953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101590"/>
            <a:ext cx="263870" cy="9334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558790"/>
            <a:ext cx="263870" cy="4762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STATISTICAL ENGINE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Serious Statistics, Not Guesswork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real recursive Kalman filter for latent price estimation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Hurst exponent regime detection: trending, mean-reverting, or random walk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Sortino, Calmar, and volatility-of-volatility metrics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Closed-form Black-Scholes pricing with full Greeks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577840"/>
            <a:ext cx="263870" cy="4572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406390"/>
            <a:ext cx="263870" cy="6286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692140"/>
            <a:ext cx="263870" cy="3429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4968240"/>
            <a:ext cx="263870" cy="10668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425440"/>
            <a:ext cx="263870" cy="6096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368290"/>
            <a:ext cx="263870" cy="6667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444490"/>
            <a:ext cx="263870" cy="5905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MKT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MARKET DATA &amp; VISUALIZATION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the Whole Market at Once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Level 2 order book with imbalance and microprice analytics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Interactive 3D implied-volatility surface across strikes and expiries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Correlation matrix with principal-component diversification breakdown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volatility heatmap and full options chain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463540"/>
            <a:ext cx="263870" cy="5715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292090"/>
            <a:ext cx="263870" cy="7429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577840"/>
            <a:ext cx="263870" cy="4572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234940"/>
            <a:ext cx="263870" cy="8001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311140"/>
            <a:ext cx="263870" cy="7239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253990"/>
            <a:ext cx="263870" cy="7810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711190"/>
            <a:ext cx="263870" cy="3238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BLD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STRATEGY BUILDER &amp; BACKTEST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Build, Test, Deploy Strategies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No-code, drag-and-drop builder over ten technical and physics-based indicators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ready-to-run preset strategies out of the box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Genuine bar-by-bar backtesting with commission and slippage modeling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Exports a working Python strategy script for external research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730240"/>
            <a:ext cx="263870" cy="3048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177790"/>
            <a:ext cx="263870" cy="8572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463540"/>
            <a:ext cx="263870" cy="5715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120640"/>
            <a:ext cx="263870" cy="9144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577840"/>
            <a:ext cx="263870" cy="4572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139690"/>
            <a:ext cx="263870" cy="8953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596890"/>
            <a:ext cx="263870" cy="4381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PORTFOLIO OPTIMIZATION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18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Ways to Build the Optimal Portfolio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Maximum Sharpe Tangency Portfolio — classic Markowitz optimization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Minimum Variance and Equal Risk Contribution (Risk Parity)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thermodynamic Max-Entropy allocation model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Efficient frontier visualization with ready-to-execute rebalance tickets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615940"/>
            <a:ext cx="263870" cy="4191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444490"/>
            <a:ext cx="263870" cy="5905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349240"/>
            <a:ext cx="263870" cy="6858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006340"/>
            <a:ext cx="263870" cy="10287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463540"/>
            <a:ext cx="263870" cy="5715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406390"/>
            <a:ext cx="263870" cy="6286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482590"/>
            <a:ext cx="263870" cy="5524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SQL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PLATFORM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Data, Fully Queryable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order, position, and AI insight persisted to an embedded SQLite database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Built-in SQL Studio — run raw queries against your own trading history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One-click bulk export and secure, hashed user authentication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a system of record, not just a live dashboard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501640"/>
            <a:ext cx="263870" cy="5334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330190"/>
            <a:ext cx="263870" cy="7048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615940"/>
            <a:ext cx="263870" cy="4191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4949190"/>
            <a:ext cx="263870" cy="10858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349240"/>
            <a:ext cx="263870" cy="6858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292090"/>
            <a:ext cx="263870" cy="7429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749290"/>
            <a:ext cx="263870" cy="2857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ELEVATOR PITCH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607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8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Terminal. Every Edge.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2148840"/>
            <a:ext cx="731520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400"/>
              </a:spcAft>
              <a:buSzPct val="100000"/>
              <a:buChar char="■"/>
            </a:pPr>
            <a:r>
              <a:rPr lang="en-US" sz="17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Interactive Brokers execution layer — not a demo</a:t>
            </a:r>
            <a:endParaRPr lang="en-US" sz="1700" dirty="0"/>
          </a:p>
          <a:p>
            <a:pPr marL="279400" indent="-279400">
              <a:lnSpc>
                <a:spcPct val="118000"/>
              </a:lnSpc>
              <a:spcAft>
                <a:spcPts val="2400"/>
              </a:spcAft>
              <a:buSzPct val="100000"/>
              <a:buChar char="■"/>
            </a:pPr>
            <a:r>
              <a:rPr lang="en-US" sz="17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from-scratch physics engine that reads price action as motion</a:t>
            </a:r>
            <a:endParaRPr lang="en-US" sz="1700" dirty="0"/>
          </a:p>
          <a:p>
            <a:pPr marL="279400" indent="-279400">
              <a:lnSpc>
                <a:spcPct val="118000"/>
              </a:lnSpc>
              <a:spcAft>
                <a:spcPts val="2400"/>
              </a:spcAft>
              <a:buSzPct val="100000"/>
              <a:buChar char="■"/>
            </a:pPr>
            <a:r>
              <a:rPr lang="en-US" sz="17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Google Gemini AI copilot that reasons over live quant signals</a:t>
            </a:r>
            <a:endParaRPr lang="en-US" sz="1700" dirty="0"/>
          </a:p>
          <a:p>
            <a:pPr marL="279400" indent="-279400">
              <a:lnSpc>
                <a:spcPct val="118000"/>
              </a:lnSpc>
              <a:spcAft>
                <a:spcPts val="2400"/>
              </a:spcAft>
              <a:buSzPct val="100000"/>
              <a:buChar char="■"/>
            </a:pPr>
            <a:r>
              <a:rPr lang="en-US" sz="17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Server-side risk controls that don’t trust the browser tab</a:t>
            </a:r>
            <a:endParaRPr lang="en-US" sz="1700" dirty="0"/>
          </a:p>
          <a:p>
            <a:pPr marL="279400" indent="-279400">
              <a:lnSpc>
                <a:spcPct val="118000"/>
              </a:lnSpc>
              <a:spcAft>
                <a:spcPts val="2400"/>
              </a:spcAft>
              <a:buSzPct val="100000"/>
              <a:buChar char="■"/>
            </a:pPr>
            <a:r>
              <a:rPr lang="en-US" sz="17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full research stack: backtesting, optimization, SQL, and more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8778240" y="4782312"/>
            <a:ext cx="238201" cy="1069848"/>
          </a:xfrm>
          <a:prstGeom prst="rect">
            <a:avLst/>
          </a:prstGeom>
          <a:solidFill>
            <a:srgbClr val="EF4444">
              <a:alpha val="45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066733" y="4069080"/>
            <a:ext cx="238201" cy="1783080"/>
          </a:xfrm>
          <a:prstGeom prst="rect">
            <a:avLst/>
          </a:prstGeom>
          <a:solidFill>
            <a:srgbClr val="22C55E">
              <a:alpha val="45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9355226" y="4425696"/>
            <a:ext cx="238201" cy="1426464"/>
          </a:xfrm>
          <a:prstGeom prst="rect">
            <a:avLst/>
          </a:prstGeom>
          <a:solidFill>
            <a:srgbClr val="EF4444">
              <a:alpha val="45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9643720" y="3534156"/>
            <a:ext cx="238201" cy="2318004"/>
          </a:xfrm>
          <a:prstGeom prst="rect">
            <a:avLst/>
          </a:prstGeom>
          <a:solidFill>
            <a:srgbClr val="22C55E">
              <a:alpha val="45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9932213" y="4069080"/>
            <a:ext cx="238201" cy="1783080"/>
          </a:xfrm>
          <a:prstGeom prst="rect">
            <a:avLst/>
          </a:prstGeom>
          <a:solidFill>
            <a:srgbClr val="EF4444">
              <a:alpha val="45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0220706" y="2999232"/>
            <a:ext cx="238201" cy="2852928"/>
          </a:xfrm>
          <a:prstGeom prst="rect">
            <a:avLst/>
          </a:prstGeom>
          <a:solidFill>
            <a:srgbClr val="22C55E">
              <a:alpha val="45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0509199" y="4247388"/>
            <a:ext cx="238201" cy="1604772"/>
          </a:xfrm>
          <a:prstGeom prst="rect">
            <a:avLst/>
          </a:prstGeom>
          <a:solidFill>
            <a:srgbClr val="22C55E">
              <a:alpha val="45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0797692" y="3355848"/>
            <a:ext cx="238201" cy="2496312"/>
          </a:xfrm>
          <a:prstGeom prst="rect">
            <a:avLst/>
          </a:prstGeom>
          <a:solidFill>
            <a:srgbClr val="22D3EE">
              <a:alpha val="45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1086186" y="3890772"/>
            <a:ext cx="238201" cy="1961388"/>
          </a:xfrm>
          <a:prstGeom prst="rect">
            <a:avLst/>
          </a:prstGeom>
          <a:solidFill>
            <a:srgbClr val="22C55E">
              <a:alpha val="45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1374679" y="2642616"/>
            <a:ext cx="238201" cy="3209544"/>
          </a:xfrm>
          <a:prstGeom prst="rect">
            <a:avLst/>
          </a:prstGeom>
          <a:solidFill>
            <a:srgbClr val="22C55E">
              <a:alpha val="45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20" name="Text 18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2788920"/>
            <a:ext cx="273939" cy="96012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279511" y="2514600"/>
            <a:ext cx="273939" cy="123444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603742" y="2240280"/>
            <a:ext cx="273939" cy="150876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8927973" y="2103120"/>
            <a:ext cx="273939" cy="164592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9252204" y="1965960"/>
            <a:ext cx="273939" cy="178308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9576435" y="1773936"/>
            <a:ext cx="273939" cy="1975104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9900666" y="1554480"/>
            <a:ext cx="273939" cy="219456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0224897" y="1389888"/>
            <a:ext cx="273939" cy="2359152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549128" y="1280160"/>
            <a:ext cx="273939" cy="246888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873359" y="1143000"/>
            <a:ext cx="273939" cy="260604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197590" y="1417320"/>
            <a:ext cx="273939" cy="233172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521821" y="1060704"/>
            <a:ext cx="273939" cy="2688336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868680"/>
            <a:ext cx="566928" cy="566928"/>
          </a:xfrm>
          <a:prstGeom prst="rect">
            <a:avLst/>
          </a:prstGeom>
          <a:solidFill>
            <a:srgbClr val="111826"/>
          </a:solidFill>
          <a:ln w="15875">
            <a:solidFill>
              <a:srgbClr val="3AA0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8686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22960" y="21031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spc="3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 / 21  —  CLOSING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77240" y="2450592"/>
            <a:ext cx="9601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8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QuantDesk </a:t>
            </a:r>
            <a:pPr algn="l" indent="0" marL="0">
              <a:buNone/>
            </a:pPr>
            <a:r>
              <a:rPr lang="en-US" sz="5800" b="1" dirty="0">
                <a:solidFill>
                  <a:srgbClr val="3A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</a:t>
            </a:r>
            <a:endParaRPr lang="en-US" sz="5800" dirty="0"/>
          </a:p>
        </p:txBody>
      </p:sp>
      <p:sp>
        <p:nvSpPr>
          <p:cNvPr id="18" name="Text 16"/>
          <p:cNvSpPr/>
          <p:nvPr/>
        </p:nvSpPr>
        <p:spPr>
          <a:xfrm>
            <a:off x="822960" y="3520440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8B95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Full Quant Desk. One Screen.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22960" y="4251960"/>
            <a:ext cx="7772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16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execution. Real risk controls. Real research.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16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Physics-driven signals and an AI copilot working together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16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a professional desk needs — nothing a retail app usually offers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22" name="Text 20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2788920"/>
            <a:ext cx="273939" cy="96012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8279511" y="2514600"/>
            <a:ext cx="273939" cy="123444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603742" y="2240280"/>
            <a:ext cx="273939" cy="150876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8927973" y="2103120"/>
            <a:ext cx="273939" cy="164592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9252204" y="1965960"/>
            <a:ext cx="273939" cy="178308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9576435" y="1773936"/>
            <a:ext cx="273939" cy="1975104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9900666" y="1554480"/>
            <a:ext cx="273939" cy="219456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10224897" y="1389888"/>
            <a:ext cx="273939" cy="2359152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549128" y="1280160"/>
            <a:ext cx="273939" cy="246888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873359" y="1143000"/>
            <a:ext cx="273939" cy="260604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1197590" y="1417320"/>
            <a:ext cx="273939" cy="2331720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521821" y="1060704"/>
            <a:ext cx="273939" cy="2688336"/>
          </a:xfrm>
          <a:prstGeom prst="rect">
            <a:avLst/>
          </a:prstGeom>
          <a:solidFill>
            <a:srgbClr val="22C55E">
              <a:alpha val="2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868680"/>
            <a:ext cx="566928" cy="566928"/>
          </a:xfrm>
          <a:prstGeom prst="rect">
            <a:avLst/>
          </a:prstGeom>
          <a:solidFill>
            <a:srgbClr val="111826"/>
          </a:solidFill>
          <a:ln w="15875">
            <a:solidFill>
              <a:srgbClr val="3AA0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8686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22960" y="21031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spc="3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21 / 21  —  THANK YOU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77240" y="2450592"/>
            <a:ext cx="9601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8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</a:t>
            </a:r>
            <a:pPr algn="l" indent="0" marL="0">
              <a:buNone/>
            </a:pPr>
            <a:r>
              <a:rPr lang="en-US" sz="5800" b="1" dirty="0">
                <a:solidFill>
                  <a:srgbClr val="3AA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</a:t>
            </a:r>
            <a:endParaRPr lang="en-US" sz="5800" dirty="0"/>
          </a:p>
        </p:txBody>
      </p:sp>
      <p:sp>
        <p:nvSpPr>
          <p:cNvPr id="18" name="Text 16"/>
          <p:cNvSpPr/>
          <p:nvPr/>
        </p:nvSpPr>
        <p:spPr>
          <a:xfrm>
            <a:off x="822960" y="3584448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800" dirty="0">
                <a:solidFill>
                  <a:srgbClr val="8B95A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QuantDesk Pro — Institutional-Grade Quantitative Trading, On One Screen.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822960" y="4526280"/>
            <a:ext cx="4937760" cy="960120"/>
          </a:xfrm>
          <a:prstGeom prst="rect">
            <a:avLst/>
          </a:prstGeom>
          <a:solidFill>
            <a:srgbClr val="111826"/>
          </a:solidFill>
          <a:ln w="15875">
            <a:solidFill>
              <a:srgbClr val="3AA0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43000" y="4654296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3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VISIT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1143000" y="4946904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www.polyapps-ai.com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822960" y="5715000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5B647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&amp; feedback welcome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25" name="Text 23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EXECUTION LAYER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Broker Connectivity, Real Safeguards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integration with Interactive Brokers’ Client Portal Gateway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positions, orders, and account session kept alive automatically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Switching to live trading requires an explicit confirmation flag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Idempotent order IDs block accidental duplicate fills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749290"/>
            <a:ext cx="263870" cy="2857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253990"/>
            <a:ext cx="263870" cy="7810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539740"/>
            <a:ext cx="263870" cy="4953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196840"/>
            <a:ext cx="263870" cy="8382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273040"/>
            <a:ext cx="263870" cy="7620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215890"/>
            <a:ext cx="263870" cy="8191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673090"/>
            <a:ext cx="263870" cy="3619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SIM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PAPER &amp; MULTI-BROKER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Real Paper Engine. A Unified Broker Hub.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paper-trading engine priced off live market data — not a cosmetic demo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Market, Limit, Stop, and Stop-Limit orders with correct fill logic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Weighted-average-cost position tracking, even flipping long to short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dashboard for IBKR, Alpaca, Coinbase, Binance, and Tradier connectivity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692140"/>
            <a:ext cx="263870" cy="3429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520690"/>
            <a:ext cx="263870" cy="5143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425440"/>
            <a:ext cx="263870" cy="6096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082540"/>
            <a:ext cx="263870" cy="9525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539740"/>
            <a:ext cx="263870" cy="4953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101590"/>
            <a:ext cx="263870" cy="9334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558790"/>
            <a:ext cx="263870" cy="4762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DOM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SPEED EXECUTION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One-Click Scalping to Institutional Slicing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Depth-of-Market ladder with click-to-trade and hotkey controls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 Flatten-All and Cancel-All-Orders shortcuts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 execution algos: TWAP, VWAP, POV, Iceberg, Implementation Shortfall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POV auto-caps child order size against live order-book volume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577840"/>
            <a:ext cx="263870" cy="4572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406390"/>
            <a:ext cx="263870" cy="6286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692140"/>
            <a:ext cx="263870" cy="3429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4968240"/>
            <a:ext cx="263870" cy="10668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425440"/>
            <a:ext cx="263870" cy="6096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368290"/>
            <a:ext cx="263870" cy="6667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444490"/>
            <a:ext cx="263870" cy="5905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ORD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CONTINGENT ORDERS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Orders That Think Ahead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Cross-asset trigger orders — fire a trade when a different instrument moves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Example: buy AAPL when SPY crosses a level or VIX drops below a threshold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Bracket orders with one-click ATR-based take-profit / stop-loss sizing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 routing informed by live market physics telemetry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463540"/>
            <a:ext cx="263870" cy="5715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292090"/>
            <a:ext cx="263870" cy="7429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577840"/>
            <a:ext cx="263870" cy="4572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234940"/>
            <a:ext cx="263870" cy="8001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311140"/>
            <a:ext cx="263870" cy="7239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253990"/>
            <a:ext cx="263870" cy="7810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711190"/>
            <a:ext cx="263870" cy="3238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AI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 COPILOT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Trading Copilot Powered by Gemini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Gemini reads live RSI, MACD, ADX, Hurst regime, and physics telemetry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Returns a structured verdict: recommendation, risk level, confidence, target, stop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insight is logged and time-stamped for later review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Falls back to a real rule-based quant model if the AI is offline — never a fake answer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730240"/>
            <a:ext cx="263870" cy="3048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177790"/>
            <a:ext cx="263870" cy="8572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463540"/>
            <a:ext cx="263870" cy="5715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120640"/>
            <a:ext cx="263870" cy="9144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577840"/>
            <a:ext cx="263870" cy="4572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139690"/>
            <a:ext cx="263870" cy="8953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596890"/>
            <a:ext cx="263870" cy="4381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FCT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FORECASTING &amp; STRATEGY AI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Prediction to Deployable Strategy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Multi-horizon forecasts: 24-hour, 72-hour, 7-day, 30-day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Bayesian bull / neutral / bear probability bands with factor attribution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a strategy in plain English — the AI builds the rule set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Converts natural language into entries, sizing, stops, and physics filters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615940"/>
            <a:ext cx="263870" cy="4191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444490"/>
            <a:ext cx="263870" cy="5905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349240"/>
            <a:ext cx="263870" cy="6858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5006340"/>
            <a:ext cx="263870" cy="10287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463540"/>
            <a:ext cx="263870" cy="5715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406390"/>
            <a:ext cx="263870" cy="6286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482590"/>
            <a:ext cx="263870" cy="5524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solidFill>
            <a:srgbClr val="111826"/>
          </a:solidFill>
          <a:ln w="12700">
            <a:solidFill>
              <a:srgbClr val="1C243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438912"/>
            <a:ext cx="7863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RPT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389888" y="438912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spc="200" kern="0" dirty="0">
                <a:solidFill>
                  <a:srgbClr val="8B95A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DAILY BRIEFING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10820095" y="438912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pPr algn="r" indent="0" marL="0">
              <a:buNone/>
            </a:pPr>
            <a:r>
              <a:rPr lang="en-US" sz="120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/ 21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932688"/>
            <a:ext cx="10881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200" b="1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Risk Reports &amp; Macro Intelligence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73609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AI-generated daily trading summary: P&amp;L attribution, risk audit, execution quality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Delivered as structured data and a full readable report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Macro calendar tracking rate decisions and inflation prints</a:t>
            </a:r>
            <a:endParaRPr lang="en-US" sz="1600" dirty="0"/>
          </a:p>
          <a:p>
            <a:pPr marL="279400" indent="-279400">
              <a:lnSpc>
                <a:spcPct val="118000"/>
              </a:lnSpc>
              <a:spcAft>
                <a:spcPts val="2000"/>
              </a:spcAft>
              <a:buSzPct val="100000"/>
              <a:buChar char="■"/>
            </a:pPr>
            <a:r>
              <a:rPr lang="en-US" sz="1600" dirty="0">
                <a:solidFill>
                  <a:srgbClr val="F3F6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NLP-scored news sentiment feed, bullish to bearish, synthesized by AI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509760" y="5501640"/>
            <a:ext cx="263870" cy="53340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9823922" y="5330190"/>
            <a:ext cx="263870" cy="7048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10138083" y="5615940"/>
            <a:ext cx="263870" cy="41910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0452245" y="4949190"/>
            <a:ext cx="263870" cy="108585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766407" y="5349240"/>
            <a:ext cx="263870" cy="685800"/>
          </a:xfrm>
          <a:prstGeom prst="rect">
            <a:avLst/>
          </a:prstGeom>
          <a:solidFill>
            <a:srgbClr val="22D3EE">
              <a:alpha val="42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080569" y="5292090"/>
            <a:ext cx="263870" cy="742950"/>
          </a:xfrm>
          <a:prstGeom prst="rect">
            <a:avLst/>
          </a:prstGeom>
          <a:solidFill>
            <a:srgbClr val="22C55E">
              <a:alpha val="42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1394730" y="5749290"/>
            <a:ext cx="263870" cy="285750"/>
          </a:xfrm>
          <a:prstGeom prst="rect">
            <a:avLst/>
          </a:prstGeom>
          <a:solidFill>
            <a:srgbClr val="EF4444">
              <a:alpha val="4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6291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spc="200" kern="0" dirty="0">
                <a:solidFill>
                  <a:srgbClr val="F3F6F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QUANTDESK </a:t>
            </a:r>
            <a:pPr algn="l" indent="0" marL="0">
              <a:buNone/>
            </a:pPr>
            <a:r>
              <a:rPr lang="en-US" sz="1000" b="1" spc="200" kern="0" dirty="0">
                <a:solidFill>
                  <a:srgbClr val="3AA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500055" y="6341364"/>
            <a:ext cx="82296" cy="82296"/>
          </a:xfrm>
          <a:prstGeom prst="ellipse">
            <a:avLst/>
          </a:prstGeom>
          <a:solidFill>
            <a:srgbClr val="22C55E"/>
          </a:solidFill>
          <a:ln/>
        </p:spPr>
      </p:sp>
      <p:sp>
        <p:nvSpPr>
          <p:cNvPr id="17" name="Text 15"/>
          <p:cNvSpPr/>
          <p:nvPr/>
        </p:nvSpPr>
        <p:spPr>
          <a:xfrm>
            <a:off x="10618927" y="6291072"/>
            <a:ext cx="1143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spc="150" kern="0" dirty="0">
                <a:solidFill>
                  <a:srgbClr val="5B647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SESSION ACTIVE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2026-08-22T18:59:02Z</dcterms:created>
  <dcterms:modified xsi:type="dcterms:W3CDTF">2026-08-22T18:59:02Z</dcterms:modified>
</cp:coreProperties>
</file>