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828800"/>
            <a:ext cx="6217920" cy="6217920"/>
          </a:xfrm>
          <a:prstGeom prst="ellipse">
            <a:avLst/>
          </a:prstGeom>
          <a:solidFill>
            <a:srgbClr val="0F3535"/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4206240"/>
            <a:ext cx="5120640" cy="5120640"/>
          </a:xfrm>
          <a:prstGeom prst="ellipse">
            <a:avLst/>
          </a:prstGeom>
          <a:solidFill>
            <a:srgbClr val="0D1826"/>
          </a:solidFill>
          <a:ln/>
        </p:spPr>
      </p:sp>
      <p:sp>
        <p:nvSpPr>
          <p:cNvPr id="4" name="Shape 2"/>
          <p:cNvSpPr/>
          <p:nvPr/>
        </p:nvSpPr>
        <p:spPr>
          <a:xfrm>
            <a:off x="566928" y="960120"/>
            <a:ext cx="777240" cy="777240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9601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66928" y="1965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OPTIONS CREDIT SYSTEM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66928" y="2331720"/>
            <a:ext cx="9875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Multi-Strategy Credit Engine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566928" y="338328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guardrailed, multi-tenant dashboard for systematic options-premium collection — naked calls and defined-risk credit spreads, a rule-based Risk Copilot, and a server-enforced circuit breaker — from scanning to a live IBKR order, with an auditable human confirmation at every step.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66928" y="4617720"/>
            <a:ext cx="2926080" cy="0"/>
          </a:xfrm>
          <a:prstGeom prst="line">
            <a:avLst/>
          </a:prstGeom>
          <a:noFill/>
          <a:ln w="12700">
            <a:solidFill>
              <a:srgbClr val="2634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475488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Norman Fuchs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50749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13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TRADING GATEWAY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IBKR Live Hookup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ibkr_proxy.py — the only component in the whole system capable of moving real money.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148840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14884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944368" y="2148840"/>
            <a:ext cx="685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630168" y="2148840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30168" y="214884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Summary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007608" y="2148840"/>
            <a:ext cx="685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693408" y="2148840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93408" y="214884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66928" y="292608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short-lived, single-use token links the two steps — no live order without a second, explicit confirmation.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66928" y="3337560"/>
            <a:ext cx="4008730" cy="274320"/>
          </a:xfrm>
          <a:prstGeom prst="roundRect">
            <a:avLst>
              <a:gd name="adj" fmla="val 50000"/>
            </a:avLst>
          </a:prstGeom>
          <a:solidFill>
            <a:srgbClr val="2E2410"/>
          </a:solidFill>
          <a:ln w="12700">
            <a:solidFill>
              <a:srgbClr val="B87B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66928" y="3337560"/>
            <a:ext cx="400873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TODAY: SINGLE-LEG LIVE ORDERS ONLY (NAKED CALLS)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66928" y="3721608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 scan and price against live data but always open as simulated positions until ibkr_proxy.py supports multi-leg combo orders.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66928" y="4160520"/>
            <a:ext cx="3364992" cy="914400"/>
          </a:xfrm>
          <a:prstGeom prst="roundRect">
            <a:avLst>
              <a:gd name="adj" fmla="val 80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" y="4334256"/>
            <a:ext cx="402336" cy="402336"/>
          </a:xfrm>
          <a:prstGeom prst="ellipse">
            <a:avLst/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9808" y="43342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◐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261872" y="4288536"/>
            <a:ext cx="2496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Dry-Run by Default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49808" y="4690872"/>
            <a:ext cx="2999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places a real order until DRY_RUN is deliberately set to false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151376" y="4160520"/>
            <a:ext cx="3364992" cy="914400"/>
          </a:xfrm>
          <a:prstGeom prst="roundRect">
            <a:avLst>
              <a:gd name="adj" fmla="val 80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334256" y="4334256"/>
            <a:ext cx="402336" cy="402336"/>
          </a:xfrm>
          <a:prstGeom prst="ellipse">
            <a:avLst/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34256" y="43342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46320" y="4288536"/>
            <a:ext cx="2496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Symbol Allowlist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334256" y="4690872"/>
            <a:ext cx="2999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by default — every symbol must be explicitly opted in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7735824" y="4160520"/>
            <a:ext cx="3364992" cy="914400"/>
          </a:xfrm>
          <a:prstGeom prst="roundRect">
            <a:avLst>
              <a:gd name="adj" fmla="val 80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18704" y="4334256"/>
            <a:ext cx="402336" cy="402336"/>
          </a:xfrm>
          <a:prstGeom prst="ellipse">
            <a:avLst/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918704" y="43342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430768" y="4288536"/>
            <a:ext cx="2496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Qty &amp; Notional Caps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7918704" y="4690872"/>
            <a:ext cx="2999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limits on size and dollar exposure per order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66928" y="5257800"/>
            <a:ext cx="3364992" cy="914400"/>
          </a:xfrm>
          <a:prstGeom prst="roundRect">
            <a:avLst>
              <a:gd name="adj" fmla="val 80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49808" y="5431536"/>
            <a:ext cx="402336" cy="402336"/>
          </a:xfrm>
          <a:prstGeom prst="ellipse">
            <a:avLst/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49808" y="54315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261872" y="5385816"/>
            <a:ext cx="2496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Short-Calls-Only (Live)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749808" y="5788152"/>
            <a:ext cx="2999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Enforced at the server, not just the UI — rejects anything else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151376" y="5257800"/>
            <a:ext cx="3364992" cy="914400"/>
          </a:xfrm>
          <a:prstGeom prst="roundRect">
            <a:avLst>
              <a:gd name="adj" fmla="val 80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334256" y="5431536"/>
            <a:ext cx="402336" cy="402336"/>
          </a:xfrm>
          <a:prstGeom prst="ellipse">
            <a:avLst/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334256" y="54315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4846320" y="5385816"/>
            <a:ext cx="2496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Cap &amp; Cooldown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4334256" y="5788152"/>
            <a:ext cx="2999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 orders per day and spacing between them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7735824" y="5257800"/>
            <a:ext cx="3364992" cy="914400"/>
          </a:xfrm>
          <a:prstGeom prst="roundRect">
            <a:avLst>
              <a:gd name="adj" fmla="val 80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918704" y="5431536"/>
            <a:ext cx="402336" cy="402336"/>
          </a:xfrm>
          <a:prstGeom prst="ellipse">
            <a:avLst/>
          </a:prstGeom>
          <a:solidFill>
            <a:srgbClr val="241B0C"/>
          </a:solidFill>
          <a:ln w="15875">
            <a:solidFill>
              <a:srgbClr val="B87B2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918704" y="54315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☷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8430768" y="5385816"/>
            <a:ext cx="2496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Audit Log</a:t>
            </a:r>
            <a:endParaRPr lang="en-US" sz="1250" dirty="0"/>
          </a:p>
        </p:txBody>
      </p:sp>
      <p:sp>
        <p:nvSpPr>
          <p:cNvPr id="46" name="Text 44"/>
          <p:cNvSpPr/>
          <p:nvPr/>
        </p:nvSpPr>
        <p:spPr>
          <a:xfrm>
            <a:off x="7918704" y="5788152"/>
            <a:ext cx="2999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connect / prepare / confirm attempt is permanently logged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13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CONTROL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Accounts &amp; Platform Security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customer registration and login now gate the whole platform — every account's data is fully isolated from every other account's.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86384" y="2551176"/>
            <a:ext cx="457200" cy="457200"/>
          </a:xfrm>
          <a:prstGeom prst="ellipse">
            <a:avLst/>
          </a:prstGeom>
          <a:solidFill>
            <a:srgbClr val="141C33"/>
          </a:solidFill>
          <a:ln w="15875">
            <a:solidFill>
              <a:srgbClr val="4F63B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5511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☷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86384" y="31181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&amp; Isolated Accounts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86384" y="353872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+ password sign-up, not a single shared login — every customer gets their own account and their own data.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151376" y="2331720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70832" y="2551176"/>
            <a:ext cx="457200" cy="457200"/>
          </a:xfrm>
          <a:prstGeom prst="ellipse">
            <a:avLst/>
          </a:prstGeom>
          <a:solidFill>
            <a:srgbClr val="141C33"/>
          </a:solidFill>
          <a:ln w="15875">
            <a:solidFill>
              <a:srgbClr val="4F63B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70832" y="25511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370832" y="31181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Bcrypt-Hashed Passwords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370832" y="353872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Cost-12 bcrypt hashing; the raw password is never logged, and a constant-time check hides whether an email even exists.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735824" y="2331720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55280" y="2551176"/>
            <a:ext cx="457200" cy="457200"/>
          </a:xfrm>
          <a:prstGeom prst="ellipse">
            <a:avLst/>
          </a:prstGeom>
          <a:solidFill>
            <a:srgbClr val="141C33"/>
          </a:solidFill>
          <a:ln w="15875">
            <a:solidFill>
              <a:srgbClr val="4F63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55280" y="25511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955280" y="31181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Signed, Server-Tracked Sessions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955280" y="353872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HMAC-signed session cookie backed by a server-side session table — only a hash of the token is ever stored.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66928" y="427024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86384" y="4489704"/>
            <a:ext cx="457200" cy="457200"/>
          </a:xfrm>
          <a:prstGeom prst="ellipse">
            <a:avLst/>
          </a:prstGeom>
          <a:solidFill>
            <a:srgbClr val="141C33"/>
          </a:solidFill>
          <a:ln w="15875">
            <a:solidFill>
              <a:srgbClr val="4F63B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86384" y="44897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⬢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86384" y="50566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CSRF Protection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786384" y="547725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double-submit CSRF token guards every account change against cross-site request forgery.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151376" y="427024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70832" y="4489704"/>
            <a:ext cx="457200" cy="457200"/>
          </a:xfrm>
          <a:prstGeom prst="ellipse">
            <a:avLst/>
          </a:prstGeom>
          <a:solidFill>
            <a:srgbClr val="141C33"/>
          </a:solidFill>
          <a:ln w="15875">
            <a:solidFill>
              <a:srgbClr val="4F63B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370832" y="44897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370832" y="50566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Lockout After Repeated Failures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370832" y="547725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consecutive failed logins locks that account out for 15 minutes.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735824" y="4270248"/>
            <a:ext cx="3364992" cy="1737360"/>
          </a:xfrm>
          <a:prstGeom prst="roundRect">
            <a:avLst>
              <a:gd name="adj" fmla="val 4211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955280" y="4489704"/>
            <a:ext cx="457200" cy="457200"/>
          </a:xfrm>
          <a:prstGeom prst="ellipse">
            <a:avLst/>
          </a:prstGeom>
          <a:solidFill>
            <a:srgbClr val="141C33"/>
          </a:solidFill>
          <a:ln w="15875">
            <a:solidFill>
              <a:srgbClr val="4F63B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955280" y="44897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9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▣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7955280" y="50566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Encrypted Secrets at Rest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7955280" y="547725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sensitive stored server-side — like your broker-proxy URL — is AES-256-GCM encrypted, not stored in plaintext.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13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BEFORE USE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Guardrails Summary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2148840"/>
            <a:ext cx="11057839" cy="4160520"/>
          </a:xfrm>
          <a:prstGeom prst="roundRect">
            <a:avLst>
              <a:gd name="adj" fmla="val 1758"/>
            </a:avLst>
          </a:prstGeom>
          <a:solidFill>
            <a:srgbClr val="35141B"/>
          </a:solidFill>
          <a:ln w="12700">
            <a:solidFill>
              <a:srgbClr val="5C243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6968" y="2514600"/>
            <a:ext cx="420624" cy="420624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5146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63040" y="2468880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Naked Calls: Unlimited Loss Potential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2807208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Naked short calls carry theoretically unlimited loss potential if the underlying rises without bound — no strategy selector or risk score changes that fact.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86968" y="3447288"/>
            <a:ext cx="420624" cy="420624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344728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463040" y="3401568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Spreads: Capped, Not Risk-Free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63040" y="3739896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spreads cap the maximum loss at entry, but a capped loss is still a real loss — spreads are risk-reduced, not risk-free.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86968" y="4379976"/>
            <a:ext cx="420624" cy="420624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379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463040" y="4334256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Decision-Support Tool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63040" y="4672584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system is a decision-support tool with rule-based scoring and server-enforced limits — it does not guarantee profitable outcomes.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86968" y="5312664"/>
            <a:ext cx="420624" cy="420624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53126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63040" y="5266944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Financial Advice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63040" y="560527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in this system, its Risk Copilot scores, or its documentation constitutes investment advice or a recommendation to buy or sell any security or option.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13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828800"/>
            <a:ext cx="6217920" cy="6217920"/>
          </a:xfrm>
          <a:prstGeom prst="ellipse">
            <a:avLst/>
          </a:prstGeom>
          <a:solidFill>
            <a:srgbClr val="0F3535"/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4206240"/>
            <a:ext cx="5120640" cy="5120640"/>
          </a:xfrm>
          <a:prstGeom prst="ellipse">
            <a:avLst/>
          </a:prstGeom>
          <a:solidFill>
            <a:srgbClr val="0D1826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28600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0" y="2651760"/>
            <a:ext cx="121916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Multi-Strategy Credit Engine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3261208" y="3657600"/>
            <a:ext cx="5669280" cy="1691640"/>
          </a:xfrm>
          <a:prstGeom prst="roundRect">
            <a:avLst>
              <a:gd name="adj" fmla="val 4324"/>
            </a:avLst>
          </a:prstGeom>
          <a:solidFill>
            <a:srgbClr val="121A29"/>
          </a:solidFill>
          <a:ln w="12700">
            <a:solidFill>
              <a:srgbClr val="1B9A7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821528" y="3858768"/>
            <a:ext cx="548640" cy="548640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821528" y="3858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61208" y="452628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polyapps-ai.com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261208" y="489204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Contact: sales@polyapps-ai.com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13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Is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credit-selling dashboard for collecting option premium — across four strategies, from unlimited-risk to fully capped.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3317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89888" y="2313432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Multi-Strategy Credit Selling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89888" y="2679192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naked calls, or trade defined-risk spreads — bull put, bear call, iron condor — selectable per scan, per auto-engine run, or per position.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3538728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35387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◎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89888" y="3520440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Maximize Premium Collected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89888" y="3886200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scan and rule is tuned to capture the most credit available at an acceptable, clearly labeled risk level.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4745736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47457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89888" y="4727448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Keeping Risk Visible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89888" y="5093208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Naked calls are flagged uncapped everywhere they appear; every spread shows its exact, guaranteed maximum loss at entry.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13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Ways to Sell Credit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scanner, one auto-engine, four strategies — chosen per run, or run all four side by side.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5074920" cy="1627632"/>
          </a:xfrm>
          <a:prstGeom prst="roundRect">
            <a:avLst>
              <a:gd name="adj" fmla="val 449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514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Naked Call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301338" y="2551176"/>
            <a:ext cx="1121054" cy="274320"/>
          </a:xfrm>
          <a:prstGeom prst="roundRect">
            <a:avLst>
              <a:gd name="adj" fmla="val 50000"/>
            </a:avLst>
          </a:prstGeom>
          <a:solidFill>
            <a:srgbClr val="35141B"/>
          </a:solidFill>
          <a:ln w="12700">
            <a:solidFill>
              <a:srgbClr val="5C24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01338" y="2551176"/>
            <a:ext cx="11210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UNCAPPED RISK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2990088"/>
            <a:ext cx="456285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an OTM call for premium. Highest credit per dollar of margin — and the only strategy here with unlimited theoretical loss if the stock keeps rising.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916168" y="2331720"/>
            <a:ext cx="5074920" cy="1627632"/>
          </a:xfrm>
          <a:prstGeom prst="roundRect">
            <a:avLst>
              <a:gd name="adj" fmla="val 449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72200" y="25146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Bull Put Spread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800539" y="2551176"/>
            <a:ext cx="971093" cy="274320"/>
          </a:xfrm>
          <a:prstGeom prst="roundRect">
            <a:avLst>
              <a:gd name="adj" fmla="val 50000"/>
            </a:avLst>
          </a:prstGeom>
          <a:solidFill>
            <a:srgbClr val="0A2A24"/>
          </a:solidFill>
          <a:ln w="12700">
            <a:solidFill>
              <a:srgbClr val="1B9A7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00539" y="2551176"/>
            <a:ext cx="97109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CAPPED RISK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172200" y="2990088"/>
            <a:ext cx="456285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a put, buy a further-OTM put beneath it. Max loss is fixed at entry: spread width minus the credit collected.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4215384"/>
            <a:ext cx="5074920" cy="1627632"/>
          </a:xfrm>
          <a:prstGeom prst="roundRect">
            <a:avLst>
              <a:gd name="adj" fmla="val 449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39826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Bear Call Spread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451299" y="4434840"/>
            <a:ext cx="971093" cy="274320"/>
          </a:xfrm>
          <a:prstGeom prst="roundRect">
            <a:avLst>
              <a:gd name="adj" fmla="val 50000"/>
            </a:avLst>
          </a:prstGeom>
          <a:solidFill>
            <a:srgbClr val="0A2A24"/>
          </a:solidFill>
          <a:ln w="12700">
            <a:solidFill>
              <a:srgbClr val="1B9A7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51299" y="4434840"/>
            <a:ext cx="97109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CAPPED RISK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22960" y="4873752"/>
            <a:ext cx="456285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a call, buy a further-OTM call above it. Same capped-risk mechanics as a bull put spread, with a bearish / neutral bias.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916168" y="4215384"/>
            <a:ext cx="5074920" cy="1627632"/>
          </a:xfrm>
          <a:prstGeom prst="roundRect">
            <a:avLst>
              <a:gd name="adj" fmla="val 449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72200" y="439826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Iron Condor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9800539" y="4434840"/>
            <a:ext cx="971093" cy="274320"/>
          </a:xfrm>
          <a:prstGeom prst="roundRect">
            <a:avLst>
              <a:gd name="adj" fmla="val 50000"/>
            </a:avLst>
          </a:prstGeom>
          <a:solidFill>
            <a:srgbClr val="0A2A24"/>
          </a:solidFill>
          <a:ln w="12700">
            <a:solidFill>
              <a:srgbClr val="1B9A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00539" y="4434840"/>
            <a:ext cx="97109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CAPPED RISK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172200" y="4873752"/>
            <a:ext cx="456285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bull put spread and a bear call spread on the same underlying, for a wider profit zone — still capped on both sides.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66928" y="6007608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strategy runs through the same Scanner and Auto Engine via one strategy selector — including “All,” which always ranks capped-risk candidates ahead of uncapped ones.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Scanner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filters surface only the candidates that clear every threshold — for whichever strategy you're trading.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3317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2295144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Selector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66928" y="27889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Naked call, bull put, bear call, iron condor, or all four at once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995928" y="2331720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95928" y="23317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17720" y="2295144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Probability OTM / Profit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995928" y="27889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modeled chance the trade finishes a winner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424928" y="2331720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24928" y="23317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046720" y="2295144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DTE (Days to Expiry)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7424928" y="27889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Longer-dated, lower-delta trades over short-dated risk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66928" y="3410712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6928" y="341071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3374136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Credit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66928" y="3867912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on premium collected per contract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995928" y="3410712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995928" y="341071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↔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17720" y="3374136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Width ($)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3995928" y="3867912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the protective leg's distance for any spread strategy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424928" y="3410712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24928" y="341071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046720" y="3374136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&amp; IV Rank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424928" y="3867912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Richer premium relative to the ticker's own IV range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66928" y="4489704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6928" y="44897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188720" y="4453128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 Avoidance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566928" y="4946904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Skips expirations near a ticker's next earnings date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3995928" y="4489704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995928" y="44897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617720" y="4453128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3995928" y="4946904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open interest, maximum bid/ask spread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424928" y="4489704"/>
            <a:ext cx="420624" cy="420624"/>
          </a:xfrm>
          <a:prstGeom prst="ellipse">
            <a:avLst/>
          </a:prstGeom>
          <a:solidFill>
            <a:srgbClr val="12202B"/>
          </a:solidFill>
          <a:ln w="15875">
            <a:solidFill>
              <a:srgbClr val="2A4A5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24928" y="44897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▣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8046720" y="4453128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Caps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7424928" y="4946904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 allocated capital in any single ticker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13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Auto Engine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scanning, entry, and exit — governed by fixed rules, not discretion, across every strategy.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6080760" cy="3794760"/>
          </a:xfrm>
          <a:prstGeom prst="roundRect">
            <a:avLst>
              <a:gd name="adj" fmla="val 1928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5877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RULES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86968" y="3118104"/>
            <a:ext cx="91440" cy="91440"/>
          </a:xfrm>
          <a:prstGeom prst="ellipse">
            <a:avLst/>
          </a:prstGeom>
          <a:solidFill>
            <a:srgbClr val="02D9A0"/>
          </a:solidFill>
          <a:ln/>
        </p:spPr>
      </p:sp>
      <p:sp>
        <p:nvSpPr>
          <p:cNvPr id="8" name="Text 6"/>
          <p:cNvSpPr/>
          <p:nvPr/>
        </p:nvSpPr>
        <p:spPr>
          <a:xfrm>
            <a:off x="1133856" y="3044952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Target %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133856" y="3355848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Closes a position once it captures a set share of max profit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86968" y="3895344"/>
            <a:ext cx="91440" cy="91440"/>
          </a:xfrm>
          <a:prstGeom prst="ellipse">
            <a:avLst/>
          </a:prstGeom>
          <a:solidFill>
            <a:srgbClr val="02D9A0"/>
          </a:solidFill>
          <a:ln/>
        </p:spPr>
      </p:sp>
      <p:sp>
        <p:nvSpPr>
          <p:cNvPr id="11" name="Text 9"/>
          <p:cNvSpPr/>
          <p:nvPr/>
        </p:nvSpPr>
        <p:spPr>
          <a:xfrm>
            <a:off x="1133856" y="3822192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Loss %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33856" y="4133088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Buys back / closes the position if the loss exceeds a defined threshold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86968" y="4672584"/>
            <a:ext cx="91440" cy="91440"/>
          </a:xfrm>
          <a:prstGeom prst="ellipse">
            <a:avLst/>
          </a:prstGeom>
          <a:solidFill>
            <a:srgbClr val="02D9A0"/>
          </a:solidFill>
          <a:ln/>
        </p:spPr>
      </p:sp>
      <p:sp>
        <p:nvSpPr>
          <p:cNvPr id="14" name="Text 12"/>
          <p:cNvSpPr/>
          <p:nvPr/>
        </p:nvSpPr>
        <p:spPr>
          <a:xfrm>
            <a:off x="1133856" y="4599432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DTE Threshold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33856" y="4910328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Closes positions once days-to-expiry drops below a floor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86968" y="5449824"/>
            <a:ext cx="91440" cy="91440"/>
          </a:xfrm>
          <a:prstGeom prst="ellipse">
            <a:avLst/>
          </a:prstGeom>
          <a:solidFill>
            <a:srgbClr val="02D9A0"/>
          </a:solidFill>
          <a:ln/>
        </p:spPr>
      </p:sp>
      <p:sp>
        <p:nvSpPr>
          <p:cNvPr id="17" name="Text 15"/>
          <p:cNvSpPr/>
          <p:nvPr/>
        </p:nvSpPr>
        <p:spPr>
          <a:xfrm>
            <a:off x="1133856" y="5376672"/>
            <a:ext cx="5166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/ Prob-ITM Stops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33856" y="5687568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Exits early as directional or assignment risk climbs, not after the fact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922008" y="2331720"/>
            <a:ext cx="4702759" cy="3794760"/>
          </a:xfrm>
          <a:prstGeom prst="roundRect">
            <a:avLst>
              <a:gd name="adj" fmla="val 1928"/>
            </a:avLst>
          </a:prstGeom>
          <a:solidFill>
            <a:srgbClr val="35141B"/>
          </a:solidFill>
          <a:ln w="12700">
            <a:solidFill>
              <a:srgbClr val="5C243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214616" y="2606040"/>
            <a:ext cx="457200" cy="457200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14616" y="2606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818120" y="26791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214616" y="3291840"/>
            <a:ext cx="4117543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Auto Engine only ever trades in simulation — every position it opens is a paper position. It can never place a real order.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214616" y="4480560"/>
            <a:ext cx="4117543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entry — automatic or manual — is checked against the same server-enforced circuit breaker before it's allowed. Every live IBKR order still requires an explicit manual click and a second, server-side confirmation.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13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AI-STYLE RISK SUPPORT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Risk Copilot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deterministic, rule-based risk engine — not a black box, not a live model call — that scores every trade and watches the whole book.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3364992" cy="3429000"/>
          </a:xfrm>
          <a:prstGeom prst="roundRect">
            <a:avLst>
              <a:gd name="adj" fmla="val 217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606040"/>
            <a:ext cx="512064" cy="512064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2606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41248" y="329184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Per-Trade Risk Score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41248" y="3749040"/>
            <a:ext cx="2816352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0–100 score plus a plain-English rationale for every scanner result and open position. Naked calls are capped at a middling score and always labeled uncapped, however good the odds look.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51376" y="2331720"/>
            <a:ext cx="3364992" cy="3429000"/>
          </a:xfrm>
          <a:prstGeom prst="roundRect">
            <a:avLst>
              <a:gd name="adj" fmla="val 217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25696" y="2606040"/>
            <a:ext cx="512064" cy="512064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25696" y="2606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◉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425696" y="329184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Risk Summary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425696" y="3749040"/>
            <a:ext cx="2816352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delta / theta / vega / gamma, total defined max loss, an illustrative tail-risk estimate for any naked calls, capital utilization, and concentration by symbol — with plain-English warnings.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735824" y="2331720"/>
            <a:ext cx="3364992" cy="3429000"/>
          </a:xfrm>
          <a:prstGeom prst="roundRect">
            <a:avLst>
              <a:gd name="adj" fmla="val 2174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10144" y="2606040"/>
            <a:ext cx="512064" cy="512064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10144" y="2606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⌇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010144" y="3291840"/>
            <a:ext cx="2816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 Test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010144" y="3749040"/>
            <a:ext cx="2816352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Reprices the whole open book at ±5%, ±10%, and ±20% underlying moves, so you can see — before it happens — which positions are exposed to a sharp move.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13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Server-Enforced Circuit Breaker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limits that stop trading aren't a UI suggestion — they're recomputed from real history on the server before every new position.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6492240" cy="3794760"/>
          </a:xfrm>
          <a:prstGeom prst="roundRect">
            <a:avLst>
              <a:gd name="adj" fmla="val 1928"/>
            </a:avLst>
          </a:prstGeom>
          <a:solidFill>
            <a:srgbClr val="35141B"/>
          </a:solidFill>
          <a:ln w="12700">
            <a:solidFill>
              <a:srgbClr val="5C243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651760"/>
            <a:ext cx="402336" cy="402336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26517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353312" y="2596896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Loss Cap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53312" y="2926080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Halts new entries once today's realized P&amp;L breaches your configured dollar limit.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41248" y="3520440"/>
            <a:ext cx="402336" cy="402336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35204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353312" y="3465576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Consecutive Losses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53312" y="3794760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Halts after N losing trades in a row — recomputed from actual closed-trade history, not a client-side counter.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41248" y="4389120"/>
            <a:ext cx="402336" cy="402336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43891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353312" y="4334256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Open Notional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53312" y="4663440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 total capital at risk across every open position, live or simulated.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41248" y="5257800"/>
            <a:ext cx="402336" cy="402336"/>
          </a:xfrm>
          <a:prstGeom prst="ellipse">
            <a:avLst/>
          </a:prstGeom>
          <a:solidFill>
            <a:srgbClr val="3A1A22"/>
          </a:solidFill>
          <a:ln w="15875">
            <a:solidFill>
              <a:srgbClr val="AA314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1248" y="52578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353312" y="5202936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Single-Order Notional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353312" y="5532120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E8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 the size of any one new position before it's ever opened.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7333488" y="2331720"/>
            <a:ext cx="4291279" cy="3794760"/>
          </a:xfrm>
          <a:prstGeom prst="roundRect">
            <a:avLst>
              <a:gd name="adj" fmla="val 1928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26096" y="2606040"/>
            <a:ext cx="37426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IT'S REAL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626096" y="2990088"/>
            <a:ext cx="3706063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tampered or compromised browser can lie about anything it wants — so the server never trusts it for the numbers that matter. Every check uses the server's own record of your closed trades and open positions, not values sent from the page.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7626096" y="4709160"/>
            <a:ext cx="3706063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C7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Breach any one limit and new entries are blocked outright — with the specific reason returned to the dashboard — for both the Auto Engine and manual trading.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13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TUNING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Learning Engine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Transparent, rule-based tuning of scanner defaults — every adjustment is logged and explainable.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9521647" y="548640"/>
            <a:ext cx="1433779" cy="274320"/>
          </a:xfrm>
          <a:prstGeom prst="roundRect">
            <a:avLst>
              <a:gd name="adj" fmla="val 50000"/>
            </a:avLst>
          </a:prstGeom>
          <a:solidFill>
            <a:srgbClr val="2E2410"/>
          </a:solidFill>
          <a:ln w="12700">
            <a:solidFill>
              <a:srgbClr val="B87B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21647" y="548640"/>
            <a:ext cx="143377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0A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BLACK-BOX ML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66928" y="2377440"/>
            <a:ext cx="2487168" cy="2286000"/>
          </a:xfrm>
          <a:prstGeom prst="roundRect">
            <a:avLst>
              <a:gd name="adj" fmla="val 32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6384" y="256032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2D9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86384" y="3154680"/>
            <a:ext cx="2029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86384" y="3584448"/>
            <a:ext cx="202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closed trade is tagged: win, mistake, or neutral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337560"/>
            <a:ext cx="201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255264" y="2377440"/>
            <a:ext cx="2487168" cy="2286000"/>
          </a:xfrm>
          <a:prstGeom prst="roundRect">
            <a:avLst>
              <a:gd name="adj" fmla="val 32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74720" y="256032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2D9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3474720" y="3154680"/>
            <a:ext cx="2029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Tighten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474720" y="3584448"/>
            <a:ext cx="202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 mistake — assigned or stopped out — thresholds tighten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42432" y="3337560"/>
            <a:ext cx="201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943600" y="2377440"/>
            <a:ext cx="2487168" cy="2286000"/>
          </a:xfrm>
          <a:prstGeom prst="roundRect">
            <a:avLst>
              <a:gd name="adj" fmla="val 32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63056" y="256032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2D9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163056" y="3154680"/>
            <a:ext cx="2029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Relax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163056" y="3584448"/>
            <a:ext cx="202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 10-trade win streak with no mistakes, thresholds ease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430768" y="3337560"/>
            <a:ext cx="201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631936" y="2377440"/>
            <a:ext cx="2487168" cy="2286000"/>
          </a:xfrm>
          <a:prstGeom prst="roundRect">
            <a:avLst>
              <a:gd name="adj" fmla="val 3200"/>
            </a:avLst>
          </a:prstGeom>
          <a:solidFill>
            <a:srgbClr val="141C27"/>
          </a:solidFill>
          <a:ln w="12700">
            <a:solidFill>
              <a:srgbClr val="232E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851392" y="256032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2D9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8851392" y="3154680"/>
            <a:ext cx="2029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Floors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851392" y="3584448"/>
            <a:ext cx="202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Bounded always: Prob-OTM/Profit 70–99.9%, DTE 14–120 days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66928" y="49377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deterministic and auditable — no hidden state, no probabilistic model. Every parameter change is written to an on-screen adjustment log with its trigger and rationale.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13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804672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Dashboard &amp; Position Tracking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persists to your account now — not just to the browser tab you happened to leave open.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23317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≡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89888" y="2313432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Stat Dashboard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89888" y="2679192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premium collected, unrealized P&amp;L, win rate, and portfolio theta/day, updated on every refresh.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66928" y="3337560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" y="33375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▤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89888" y="3319272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Positions Table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89888" y="3685032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open position shows its strategy badge, legs, DTE, credit, current value, probability of profit, and its Risk Copilot score.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4343400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6928" y="43434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☷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89888" y="4325112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Trades Log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89888" y="4690872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closed trade — P&amp;L, exit reason, dates — feeds both the win-rate stat and the Learning Engine's classification.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66928" y="5349240"/>
            <a:ext cx="566928" cy="566928"/>
          </a:xfrm>
          <a:prstGeom prst="ellipse">
            <a:avLst/>
          </a:prstGeom>
          <a:solidFill>
            <a:srgbClr val="0A2A24"/>
          </a:solidFill>
          <a:ln w="15875">
            <a:solidFill>
              <a:srgbClr val="1B9A7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6928" y="5349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2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↻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389888" y="5330952"/>
            <a:ext cx="923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Synced to Your Account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389888" y="5696712"/>
            <a:ext cx="923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Positions, closed trades, and every setting persist server-side and are there when you log back in, from any device.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00297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A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13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2026-08-24T12:58:45Z</dcterms:created>
  <dcterms:modified xsi:type="dcterms:W3CDTF">2026-08-24T12:58:45Z</dcterms:modified>
</cp:coreProperties>
</file>