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3.png"/><Relationship Id="rId5" Type="http://schemas.openxmlformats.org/officeDocument/2006/relationships/image" Target="../media/image-17-3.png"/><Relationship Id="rId6" Type="http://schemas.openxmlformats.org/officeDocument/2006/relationships/image" Target="../media/image-17-3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2.png"/><Relationship Id="rId4" Type="http://schemas.openxmlformats.org/officeDocument/2006/relationships/image" Target="../media/image-2-2.png"/><Relationship Id="rId5" Type="http://schemas.openxmlformats.org/officeDocument/2006/relationships/image" Target="../media/image-2-2.png"/><Relationship Id="rId6" Type="http://schemas.openxmlformats.org/officeDocument/2006/relationships/image" Target="../media/image-2-2.png"/><Relationship Id="rId7" Type="http://schemas.openxmlformats.org/officeDocument/2006/relationships/image" Target="../media/image-2-2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2.png"/><Relationship Id="rId4" Type="http://schemas.openxmlformats.org/officeDocument/2006/relationships/image" Target="../media/image-8-2.png"/><Relationship Id="rId5" Type="http://schemas.openxmlformats.org/officeDocument/2006/relationships/image" Target="../media/image-8-5.png"/><Relationship Id="rId6" Type="http://schemas.openxmlformats.org/officeDocument/2006/relationships/image" Target="../media/image-8-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80160" y="1371600"/>
            <a:ext cx="822960" cy="822960"/>
          </a:xfrm>
          <a:prstGeom prst="ellipse">
            <a:avLst/>
          </a:prstGeom>
          <a:solidFill>
            <a:srgbClr val="12233B"/>
          </a:solidFill>
          <a:ln w="22225">
            <a:solidFill>
              <a:srgbClr val="F2A9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005840" y="16459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BTC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2468880" y="3291840"/>
            <a:ext cx="594360" cy="594360"/>
          </a:xfrm>
          <a:prstGeom prst="ellipse">
            <a:avLst/>
          </a:prstGeom>
          <a:solidFill>
            <a:srgbClr val="12233B"/>
          </a:solidFill>
          <a:ln w="22225">
            <a:solidFill>
              <a:srgbClr val="0FD9B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194560" y="3451860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9692640" y="1234440"/>
            <a:ext cx="548640" cy="548640"/>
          </a:xfrm>
          <a:prstGeom prst="ellipse">
            <a:avLst/>
          </a:prstGeom>
          <a:solidFill>
            <a:srgbClr val="12233B"/>
          </a:solidFill>
          <a:ln w="22225">
            <a:solidFill>
              <a:srgbClr val="0FD9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418320" y="137160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0515600" y="3017520"/>
            <a:ext cx="731520" cy="731520"/>
          </a:xfrm>
          <a:prstGeom prst="ellipse">
            <a:avLst/>
          </a:prstGeom>
          <a:solidFill>
            <a:srgbClr val="12233B"/>
          </a:solidFill>
          <a:ln w="22225">
            <a:solidFill>
              <a:srgbClr val="F2A9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41280" y="32461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326880" y="5120640"/>
            <a:ext cx="502920" cy="502920"/>
          </a:xfrm>
          <a:prstGeom prst="ellipse">
            <a:avLst/>
          </a:prstGeom>
          <a:solidFill>
            <a:srgbClr val="12233B"/>
          </a:solidFill>
          <a:ln w="22225">
            <a:solidFill>
              <a:srgbClr val="0FD9B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052560" y="523494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AVAX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097280" y="5029200"/>
            <a:ext cx="502920" cy="502920"/>
          </a:xfrm>
          <a:prstGeom prst="ellipse">
            <a:avLst/>
          </a:prstGeom>
          <a:solidFill>
            <a:srgbClr val="12233B"/>
          </a:solidFill>
          <a:ln w="22225">
            <a:solidFill>
              <a:srgbClr val="F2A9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514350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0" y="2148840"/>
            <a:ext cx="121916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spc="600" kern="0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ANALYTECHS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0" y="2697480"/>
            <a:ext cx="1219169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Trading Platform</a:t>
            </a:r>
            <a:endParaRPr lang="en-US" sz="5400" dirty="0"/>
          </a:p>
        </p:txBody>
      </p:sp>
      <p:sp>
        <p:nvSpPr>
          <p:cNvPr id="16" name="Shape 14"/>
          <p:cNvSpPr/>
          <p:nvPr/>
        </p:nvSpPr>
        <p:spPr>
          <a:xfrm>
            <a:off x="3261208" y="3840480"/>
            <a:ext cx="5669280" cy="566928"/>
          </a:xfrm>
          <a:prstGeom prst="roundRect">
            <a:avLst>
              <a:gd name="adj" fmla="val 50000"/>
            </a:avLst>
          </a:prstGeom>
          <a:solidFill>
            <a:srgbClr val="12233B"/>
          </a:solidFill>
          <a:ln w="12700">
            <a:solidFill>
              <a:srgbClr val="0FD9B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61208" y="3840480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Any Crypto. Against Anything.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0" y="461772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crypto trading terminal  |  Real auth  |  Pre-trade risk engine  |  Paper trading by default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0" y="626364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100" kern="0" dirty="0">
                <a:solidFill>
                  <a:srgbClr val="5C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PROTECTION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Engine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shield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965960"/>
            <a:ext cx="1971446" cy="370332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260043" y="2258568"/>
            <a:ext cx="731520" cy="7315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8" name="Image 1" descr="/home/claude/work/build/icons/sliders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086" y="2375611"/>
            <a:ext cx="497434" cy="49743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9808" y="3200400"/>
            <a:ext cx="175199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Limits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777240" y="3840480"/>
            <a:ext cx="169712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 exposure per asset and per account</a:t>
            </a:r>
            <a:endParaRPr lang="en-US" sz="1030" dirty="0"/>
          </a:p>
        </p:txBody>
      </p:sp>
      <p:sp>
        <p:nvSpPr>
          <p:cNvPr id="11" name="Shape 7"/>
          <p:cNvSpPr/>
          <p:nvPr/>
        </p:nvSpPr>
        <p:spPr>
          <a:xfrm>
            <a:off x="2867558" y="1965960"/>
            <a:ext cx="1971446" cy="370332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487522" y="2258568"/>
            <a:ext cx="731520" cy="7315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13" name="Image 2" descr="/home/claude/work/build/icons/barchart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565" y="2375611"/>
            <a:ext cx="497434" cy="49743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977286" y="3200400"/>
            <a:ext cx="175199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Loss Cap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3004718" y="3840480"/>
            <a:ext cx="169712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Halts new risk once daily loss threshold is hit</a:t>
            </a:r>
            <a:endParaRPr lang="en-US" sz="1030" dirty="0"/>
          </a:p>
        </p:txBody>
      </p:sp>
      <p:sp>
        <p:nvSpPr>
          <p:cNvPr id="16" name="Shape 11"/>
          <p:cNvSpPr/>
          <p:nvPr/>
        </p:nvSpPr>
        <p:spPr>
          <a:xfrm>
            <a:off x="5095037" y="1965960"/>
            <a:ext cx="1971446" cy="370332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5715000" y="2258568"/>
            <a:ext cx="731520" cy="7315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18" name="Image 3" descr="/home/claude/work/build/icons/alerttriangle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043" y="2375611"/>
            <a:ext cx="497434" cy="49743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204765" y="3200400"/>
            <a:ext cx="175199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Drawdown Halt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5232197" y="3840480"/>
            <a:ext cx="169712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Pauses trading on excessive portfolio drawdown</a:t>
            </a:r>
            <a:endParaRPr lang="en-US" sz="1030" dirty="0"/>
          </a:p>
        </p:txBody>
      </p:sp>
      <p:sp>
        <p:nvSpPr>
          <p:cNvPr id="21" name="Shape 15"/>
          <p:cNvSpPr/>
          <p:nvPr/>
        </p:nvSpPr>
        <p:spPr>
          <a:xfrm>
            <a:off x="7322515" y="1965960"/>
            <a:ext cx="1971446" cy="370332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7942478" y="2258568"/>
            <a:ext cx="731520" cy="7315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23" name="Image 4" descr="/home/claude/work/build/icons/target_d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9522" y="2375611"/>
            <a:ext cx="497434" cy="49743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432243" y="3200400"/>
            <a:ext cx="175199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Order Size</a:t>
            </a:r>
            <a:endParaRPr lang="en-US" sz="1250" dirty="0"/>
          </a:p>
        </p:txBody>
      </p:sp>
      <p:sp>
        <p:nvSpPr>
          <p:cNvPr id="25" name="Text 18"/>
          <p:cNvSpPr/>
          <p:nvPr/>
        </p:nvSpPr>
        <p:spPr>
          <a:xfrm>
            <a:off x="7459675" y="3840480"/>
            <a:ext cx="169712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Blocks individual orders above a configured size</a:t>
            </a:r>
            <a:endParaRPr lang="en-US" sz="1030" dirty="0"/>
          </a:p>
        </p:txBody>
      </p:sp>
      <p:sp>
        <p:nvSpPr>
          <p:cNvPr id="26" name="Shape 19"/>
          <p:cNvSpPr/>
          <p:nvPr/>
        </p:nvSpPr>
        <p:spPr>
          <a:xfrm>
            <a:off x="9549994" y="1965960"/>
            <a:ext cx="1971446" cy="370332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10169957" y="2258568"/>
            <a:ext cx="731520" cy="731520"/>
          </a:xfrm>
          <a:prstGeom prst="ellipse">
            <a:avLst/>
          </a:prstGeom>
          <a:solidFill>
            <a:srgbClr val="E15554"/>
          </a:solidFill>
          <a:ln/>
        </p:spPr>
      </p:sp>
      <p:pic>
        <p:nvPicPr>
          <p:cNvPr id="28" name="Image 5" descr="/home/claude/work/build/icons/power_dar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0" y="2375611"/>
            <a:ext cx="497434" cy="49743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9659722" y="3200400"/>
            <a:ext cx="175199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Kill Switch</a:t>
            </a:r>
            <a:endParaRPr lang="en-US" sz="1250" dirty="0"/>
          </a:p>
        </p:txBody>
      </p:sp>
      <p:sp>
        <p:nvSpPr>
          <p:cNvPr id="30" name="Text 22"/>
          <p:cNvSpPr/>
          <p:nvPr/>
        </p:nvSpPr>
        <p:spPr>
          <a:xfrm>
            <a:off x="9687154" y="3840480"/>
            <a:ext cx="169712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Instantly disables all new order submission</a:t>
            </a:r>
            <a:endParaRPr lang="en-US" sz="1030" dirty="0"/>
          </a:p>
        </p:txBody>
      </p:sp>
      <p:sp>
        <p:nvSpPr>
          <p:cNvPr id="31" name="Text 23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32" name="Text 24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3" name="Text 25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 COMPONENT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Market Selector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list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73736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640080" y="2057400"/>
            <a:ext cx="5074920" cy="3566160"/>
          </a:xfrm>
          <a:prstGeom prst="roundRect">
            <a:avLst>
              <a:gd name="adj" fmla="val 2308"/>
            </a:avLst>
          </a:prstGeom>
          <a:solidFill>
            <a:srgbClr val="E7EDF2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914400" y="22860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Static BTC / ETH Toggle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914400" y="2880360"/>
            <a:ext cx="1737360" cy="594360"/>
          </a:xfrm>
          <a:prstGeom prst="roundRect">
            <a:avLst>
              <a:gd name="adj" fmla="val 15385"/>
            </a:avLst>
          </a:prstGeom>
          <a:solidFill>
            <a:srgbClr val="10233F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2880360"/>
            <a:ext cx="1737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BTC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2743200" y="2880360"/>
            <a:ext cx="1737360" cy="594360"/>
          </a:xfrm>
          <a:prstGeom prst="roundRect">
            <a:avLst>
              <a:gd name="adj" fmla="val 15385"/>
            </a:avLst>
          </a:prstGeom>
          <a:solidFill>
            <a:srgbClr val="CBD5DC"/>
          </a:solidFill>
          <a:ln/>
        </p:spPr>
      </p:sp>
      <p:sp>
        <p:nvSpPr>
          <p:cNvPr id="12" name="Text 9"/>
          <p:cNvSpPr/>
          <p:nvPr/>
        </p:nvSpPr>
        <p:spPr>
          <a:xfrm>
            <a:off x="2743200" y="2880360"/>
            <a:ext cx="1737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914400" y="3794760"/>
            <a:ext cx="4480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two hardcoded options</a:t>
            </a:r>
            <a:endParaRPr lang="en-US" sz="1250" dirty="0"/>
          </a:p>
          <a:p>
            <a:pPr marL="228600" indent="-228600"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search — nothing else could be selected</a:t>
            </a:r>
            <a:endParaRPr lang="en-US" sz="1250" dirty="0"/>
          </a:p>
          <a:p>
            <a:pPr marL="228600" indent="-228600"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assets required frontend code changes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492240" y="173736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6492240" y="2057400"/>
            <a:ext cx="5074920" cy="3566160"/>
          </a:xfrm>
          <a:prstGeom prst="roundRect">
            <a:avLst>
              <a:gd name="adj" fmla="val 2308"/>
            </a:avLst>
          </a:prstGeom>
          <a:solidFill>
            <a:srgbClr val="0B1420"/>
          </a:solidFill>
          <a:ln/>
        </p:spPr>
      </p:sp>
      <p:sp>
        <p:nvSpPr>
          <p:cNvPr id="16" name="Text 13"/>
          <p:cNvSpPr/>
          <p:nvPr/>
        </p:nvSpPr>
        <p:spPr>
          <a:xfrm>
            <a:off x="6766560" y="22860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Searchable Pair Picker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6766560" y="2880360"/>
            <a:ext cx="4480560" cy="548640"/>
          </a:xfrm>
          <a:prstGeom prst="roundRect">
            <a:avLst>
              <a:gd name="adj" fmla="val 50000"/>
            </a:avLst>
          </a:prstGeom>
          <a:solidFill>
            <a:srgbClr val="12233B"/>
          </a:solidFill>
          <a:ln w="12700">
            <a:solidFill>
              <a:srgbClr val="0FD9B0"/>
            </a:solidFill>
            <a:prstDash val="solid"/>
          </a:ln>
        </p:spPr>
      </p:sp>
      <p:pic>
        <p:nvPicPr>
          <p:cNvPr id="18" name="Image 1" descr="/home/claude/work/build/icons/search_acc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728" y="3035808"/>
            <a:ext cx="256032" cy="25603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360920" y="2880360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sol-usdt</a:t>
            </a:r>
            <a:endParaRPr lang="en-US" sz="1350" dirty="0"/>
          </a:p>
        </p:txBody>
      </p:sp>
      <p:sp>
        <p:nvSpPr>
          <p:cNvPr id="20" name="Text 16"/>
          <p:cNvSpPr/>
          <p:nvPr/>
        </p:nvSpPr>
        <p:spPr>
          <a:xfrm>
            <a:off x="6766560" y="356616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SOL-USDT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6766560" y="395020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SOL-USD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6766560" y="433425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SOL-BTC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6766560" y="480060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600"/>
              </a:spcAft>
              <a:buSzPct val="100000"/>
              <a:buChar char="▪"/>
            </a:pPr>
            <a:r>
              <a:rPr lang="en-US" sz="1180" dirty="0">
                <a:solidFill>
                  <a:srgbClr val="D8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search across ~50 curated assets plus long-tail</a:t>
            </a:r>
            <a:endParaRPr lang="en-US" sz="1180" dirty="0"/>
          </a:p>
          <a:p>
            <a:pPr marL="228600" indent="-228600">
              <a:spcAft>
                <a:spcPts val="600"/>
              </a:spcAft>
              <a:buSzPct val="100000"/>
              <a:buChar char="▪"/>
            </a:pPr>
            <a:r>
              <a:rPr lang="en-US" sz="1180" dirty="0">
                <a:solidFill>
                  <a:srgbClr val="D8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Grouped and filterable by quote type (USD / stablecoin / crypto)</a:t>
            </a:r>
            <a:endParaRPr lang="en-US" sz="1180" dirty="0"/>
          </a:p>
          <a:p>
            <a:pPr marL="228600" indent="-228600">
              <a:spcAft>
                <a:spcPts val="600"/>
              </a:spcAft>
              <a:buSzPct val="100000"/>
              <a:buChar char="▪"/>
            </a:pPr>
            <a:r>
              <a:rPr lang="en-US" sz="1180" dirty="0">
                <a:solidFill>
                  <a:srgbClr val="D8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Zero-code onboarding for newly supported symbols</a:t>
            </a:r>
            <a:endParaRPr lang="en-US" sz="1180" dirty="0"/>
          </a:p>
        </p:txBody>
      </p:sp>
      <p:sp>
        <p:nvSpPr>
          <p:cNvPr id="24" name="Text 20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25" name="Text 21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Trading Interface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monitor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783080"/>
            <a:ext cx="10881360" cy="3931920"/>
          </a:xfrm>
          <a:prstGeom prst="roundRect">
            <a:avLst>
              <a:gd name="adj" fmla="val 2093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965960"/>
            <a:ext cx="10424160" cy="457200"/>
          </a:xfrm>
          <a:prstGeom prst="roundRect">
            <a:avLst>
              <a:gd name="adj" fmla="val 12000"/>
            </a:avLst>
          </a:prstGeom>
          <a:solidFill>
            <a:srgbClr val="10233F"/>
          </a:solidFill>
          <a:ln/>
        </p:spPr>
      </p:sp>
      <p:sp>
        <p:nvSpPr>
          <p:cNvPr id="8" name="Text 5"/>
          <p:cNvSpPr/>
          <p:nvPr/>
        </p:nvSpPr>
        <p:spPr>
          <a:xfrm>
            <a:off x="1051560" y="19659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Bar — account, equity, mode (paper/live), MarketSelector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68680" y="2532888"/>
            <a:ext cx="10424160" cy="384048"/>
          </a:xfrm>
          <a:prstGeom prst="roundRect">
            <a:avLst>
              <a:gd name="adj" fmla="val 14286"/>
            </a:avLst>
          </a:prstGeom>
          <a:solidFill>
            <a:srgbClr val="E7EDF2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51560" y="2532888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Ticker Strip — live prices across active watchlist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868680" y="3044952"/>
            <a:ext cx="4480560" cy="1828800"/>
          </a:xfrm>
          <a:prstGeom prst="roundRect">
            <a:avLst>
              <a:gd name="adj" fmla="val 3000"/>
            </a:avLst>
          </a:prstGeom>
          <a:solidFill>
            <a:srgbClr val="E7EDF2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8680" y="3044952"/>
            <a:ext cx="4480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Chart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440680" y="3044952"/>
            <a:ext cx="2743200" cy="1828800"/>
          </a:xfrm>
          <a:prstGeom prst="roundRect">
            <a:avLst>
              <a:gd name="adj" fmla="val 3000"/>
            </a:avLst>
          </a:prstGeom>
          <a:solidFill>
            <a:srgbClr val="E7EDF2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40680" y="3044952"/>
            <a:ext cx="2743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Book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275320" y="3044952"/>
            <a:ext cx="2743200" cy="1828800"/>
          </a:xfrm>
          <a:prstGeom prst="roundRect">
            <a:avLst>
              <a:gd name="adj" fmla="val 3000"/>
            </a:avLst>
          </a:prstGeom>
          <a:solidFill>
            <a:srgbClr val="E7EDF2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275320" y="3044952"/>
            <a:ext cx="2743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Entry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868680" y="5001768"/>
            <a:ext cx="10424160" cy="548640"/>
          </a:xfrm>
          <a:prstGeom prst="roundRect">
            <a:avLst>
              <a:gd name="adj" fmla="val 10000"/>
            </a:avLst>
          </a:prstGeom>
          <a:solidFill>
            <a:srgbClr val="E7EDF2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51560" y="5001768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Blotters — open orders, positions, and trade history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640080" y="5943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single, dense terminal view surfaces everything a trader needs — powered by the same generalized symbol model throughout.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Getting Started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userplus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2148840"/>
            <a:ext cx="3383280" cy="3291840"/>
          </a:xfrm>
          <a:prstGeom prst="roundRect">
            <a:avLst>
              <a:gd name="adj" fmla="val 2500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965960" y="2468880"/>
            <a:ext cx="731520" cy="731520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8" name="Text 5"/>
          <p:cNvSpPr/>
          <p:nvPr/>
        </p:nvSpPr>
        <p:spPr>
          <a:xfrm>
            <a:off x="1965960" y="24688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822960" y="338328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Up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14400" y="402336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 account with real authentication — no paperwork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 rot="5400000">
            <a:off x="4087368" y="3666744"/>
            <a:ext cx="237744" cy="256032"/>
          </a:xfrm>
          <a:prstGeom prst="triangle">
            <a:avLst/>
          </a:prstGeom>
          <a:solidFill>
            <a:srgbClr val="F2A93B"/>
          </a:solidFill>
          <a:ln/>
        </p:spPr>
      </p:sp>
      <p:sp>
        <p:nvSpPr>
          <p:cNvPr id="12" name="Shape 9"/>
          <p:cNvSpPr/>
          <p:nvPr/>
        </p:nvSpPr>
        <p:spPr>
          <a:xfrm>
            <a:off x="4389120" y="2148840"/>
            <a:ext cx="3383280" cy="3291840"/>
          </a:xfrm>
          <a:prstGeom prst="roundRect">
            <a:avLst>
              <a:gd name="adj" fmla="val 2500"/>
            </a:avLst>
          </a:prstGeom>
          <a:solidFill>
            <a:srgbClr val="0B1420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5715000" y="2468880"/>
            <a:ext cx="731520" cy="731520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4" name="Text 11"/>
          <p:cNvSpPr/>
          <p:nvPr/>
        </p:nvSpPr>
        <p:spPr>
          <a:xfrm>
            <a:off x="5715000" y="24688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4572000" y="338328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Paper Account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4663440" y="402336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Instantly credited with $100k simulated USD, 1 BTC, and 15 ETH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 rot="5400000">
            <a:off x="7836408" y="3666744"/>
            <a:ext cx="237744" cy="256032"/>
          </a:xfrm>
          <a:prstGeom prst="triangle">
            <a:avLst/>
          </a:prstGeom>
          <a:solidFill>
            <a:srgbClr val="F2A93B"/>
          </a:solidFill>
          <a:ln/>
        </p:spPr>
      </p:sp>
      <p:sp>
        <p:nvSpPr>
          <p:cNvPr id="18" name="Shape 15"/>
          <p:cNvSpPr/>
          <p:nvPr/>
        </p:nvSpPr>
        <p:spPr>
          <a:xfrm>
            <a:off x="8138160" y="2148840"/>
            <a:ext cx="3383280" cy="3291840"/>
          </a:xfrm>
          <a:prstGeom prst="roundRect">
            <a:avLst>
              <a:gd name="adj" fmla="val 2500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9464040" y="2468880"/>
            <a:ext cx="731520" cy="731520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0" name="Text 17"/>
          <p:cNvSpPr/>
          <p:nvPr/>
        </p:nvSpPr>
        <p:spPr>
          <a:xfrm>
            <a:off x="9464040" y="24688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21" name="Text 18"/>
          <p:cNvSpPr/>
          <p:nvPr/>
        </p:nvSpPr>
        <p:spPr>
          <a:xfrm>
            <a:off x="8321040" y="338328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Trading Risk-Free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8412480" y="402336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any market — no real money needed until you add live exchange API keys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Trade: BTC-USD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trendingup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783080"/>
            <a:ext cx="3246120" cy="3840480"/>
          </a:xfrm>
          <a:prstGeom prst="roundRect">
            <a:avLst>
              <a:gd name="adj" fmla="val 2535"/>
            </a:avLst>
          </a:prstGeom>
          <a:solidFill>
            <a:srgbClr val="0B1420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148840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BTC-USD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777240" y="288036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BTC  →  priced in  →  USD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914400" y="3429000"/>
            <a:ext cx="2697480" cy="0"/>
          </a:xfrm>
          <a:prstGeom prst="line">
            <a:avLst/>
          </a:prstGeom>
          <a:noFill/>
          <a:ln w="12700">
            <a:solidFill>
              <a:srgbClr val="2C446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3611880"/>
            <a:ext cx="2788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first trade, quoted directly in dollars.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206240" y="1783080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F1F5F8"/>
          </a:solidFill>
          <a:ln/>
        </p:spPr>
      </p:sp>
      <p:sp>
        <p:nvSpPr>
          <p:cNvPr id="12" name="Shape 9"/>
          <p:cNvSpPr/>
          <p:nvPr/>
        </p:nvSpPr>
        <p:spPr>
          <a:xfrm>
            <a:off x="4389120" y="1918411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3" name="Text 10"/>
          <p:cNvSpPr/>
          <p:nvPr/>
        </p:nvSpPr>
        <p:spPr>
          <a:xfrm>
            <a:off x="4389120" y="1918411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983480" y="1783080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Market Selector and choose BTC-USD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4206240" y="2574950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E7EDF2"/>
          </a:solidFill>
          <a:ln/>
        </p:spPr>
      </p:sp>
      <p:sp>
        <p:nvSpPr>
          <p:cNvPr id="16" name="Shape 13"/>
          <p:cNvSpPr/>
          <p:nvPr/>
        </p:nvSpPr>
        <p:spPr>
          <a:xfrm>
            <a:off x="4389120" y="2710282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7" name="Text 14"/>
          <p:cNvSpPr/>
          <p:nvPr/>
        </p:nvSpPr>
        <p:spPr>
          <a:xfrm>
            <a:off x="4389120" y="271028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4983480" y="2574950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an order — e.g. buy 0.25 BTC at market</a:t>
            </a:r>
            <a:endParaRPr lang="en-US" sz="1280" dirty="0"/>
          </a:p>
        </p:txBody>
      </p:sp>
      <p:sp>
        <p:nvSpPr>
          <p:cNvPr id="19" name="Shape 16"/>
          <p:cNvSpPr/>
          <p:nvPr/>
        </p:nvSpPr>
        <p:spPr>
          <a:xfrm>
            <a:off x="4206240" y="3366821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F1F5F8"/>
          </a:solidFill>
          <a:ln/>
        </p:spPr>
      </p:sp>
      <p:sp>
        <p:nvSpPr>
          <p:cNvPr id="20" name="Shape 17"/>
          <p:cNvSpPr/>
          <p:nvPr/>
        </p:nvSpPr>
        <p:spPr>
          <a:xfrm>
            <a:off x="4389120" y="3502152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1" name="Text 18"/>
          <p:cNvSpPr/>
          <p:nvPr/>
        </p:nvSpPr>
        <p:spPr>
          <a:xfrm>
            <a:off x="4389120" y="35021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4983480" y="3366821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Engine validates position limits, order size, and account state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4206240" y="4158691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E7EDF2"/>
          </a:solidFill>
          <a:ln/>
        </p:spPr>
      </p:sp>
      <p:sp>
        <p:nvSpPr>
          <p:cNvPr id="24" name="Shape 21"/>
          <p:cNvSpPr/>
          <p:nvPr/>
        </p:nvSpPr>
        <p:spPr>
          <a:xfrm>
            <a:off x="4389120" y="4294022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5" name="Text 22"/>
          <p:cNvSpPr/>
          <p:nvPr/>
        </p:nvSpPr>
        <p:spPr>
          <a:xfrm>
            <a:off x="4389120" y="429402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4983480" y="4158691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Trading Engine fills at the simulated market price</a:t>
            </a:r>
            <a:endParaRPr lang="en-US" sz="1280" dirty="0"/>
          </a:p>
        </p:txBody>
      </p:sp>
      <p:sp>
        <p:nvSpPr>
          <p:cNvPr id="27" name="Shape 24"/>
          <p:cNvSpPr/>
          <p:nvPr/>
        </p:nvSpPr>
        <p:spPr>
          <a:xfrm>
            <a:off x="4206240" y="4950562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F1F5F8"/>
          </a:solidFill>
          <a:ln/>
        </p:spPr>
      </p:sp>
      <p:sp>
        <p:nvSpPr>
          <p:cNvPr id="28" name="Shape 25"/>
          <p:cNvSpPr/>
          <p:nvPr/>
        </p:nvSpPr>
        <p:spPr>
          <a:xfrm>
            <a:off x="4389120" y="5085893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9" name="Text 26"/>
          <p:cNvSpPr/>
          <p:nvPr/>
        </p:nvSpPr>
        <p:spPr>
          <a:xfrm>
            <a:off x="4389120" y="5085893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4983480" y="4950562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Balances and blotters update instantly: USD debited, BTC credited</a:t>
            </a:r>
            <a:endParaRPr lang="en-US" sz="1280" dirty="0"/>
          </a:p>
        </p:txBody>
      </p:sp>
      <p:sp>
        <p:nvSpPr>
          <p:cNvPr id="31" name="Text 28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Trade: ETH-BTC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trendingup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783080"/>
            <a:ext cx="3246120" cy="3840480"/>
          </a:xfrm>
          <a:prstGeom prst="roundRect">
            <a:avLst>
              <a:gd name="adj" fmla="val 2535"/>
            </a:avLst>
          </a:prstGeom>
          <a:solidFill>
            <a:srgbClr val="0B1420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2148840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ETH-BTC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777240" y="288036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  →  priced in  →  BTC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914400" y="3429000"/>
            <a:ext cx="2697480" cy="0"/>
          </a:xfrm>
          <a:prstGeom prst="line">
            <a:avLst/>
          </a:prstGeom>
          <a:noFill/>
          <a:ln w="12700">
            <a:solidFill>
              <a:srgbClr val="2C446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3611880"/>
            <a:ext cx="2788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crypto-to-crypto trade — no USD leg at any point.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206240" y="1783080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F1F5F8"/>
          </a:solidFill>
          <a:ln/>
        </p:spPr>
      </p:sp>
      <p:sp>
        <p:nvSpPr>
          <p:cNvPr id="12" name="Shape 9"/>
          <p:cNvSpPr/>
          <p:nvPr/>
        </p:nvSpPr>
        <p:spPr>
          <a:xfrm>
            <a:off x="4389120" y="1918411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3" name="Text 10"/>
          <p:cNvSpPr/>
          <p:nvPr/>
        </p:nvSpPr>
        <p:spPr>
          <a:xfrm>
            <a:off x="4389120" y="1918411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983480" y="1783080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Market Selector and choose ETH-BTC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4206240" y="2574950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E7EDF2"/>
          </a:solidFill>
          <a:ln/>
        </p:spPr>
      </p:sp>
      <p:sp>
        <p:nvSpPr>
          <p:cNvPr id="16" name="Shape 13"/>
          <p:cNvSpPr/>
          <p:nvPr/>
        </p:nvSpPr>
        <p:spPr>
          <a:xfrm>
            <a:off x="4389120" y="2710282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7" name="Text 14"/>
          <p:cNvSpPr/>
          <p:nvPr/>
        </p:nvSpPr>
        <p:spPr>
          <a:xfrm>
            <a:off x="4389120" y="271028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4983480" y="2574950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an order — e.g. buy 2 ETH, priced in BTC</a:t>
            </a:r>
            <a:endParaRPr lang="en-US" sz="1280" dirty="0"/>
          </a:p>
        </p:txBody>
      </p:sp>
      <p:sp>
        <p:nvSpPr>
          <p:cNvPr id="19" name="Shape 16"/>
          <p:cNvSpPr/>
          <p:nvPr/>
        </p:nvSpPr>
        <p:spPr>
          <a:xfrm>
            <a:off x="4206240" y="3366821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F1F5F8"/>
          </a:solidFill>
          <a:ln/>
        </p:spPr>
      </p:sp>
      <p:sp>
        <p:nvSpPr>
          <p:cNvPr id="20" name="Shape 17"/>
          <p:cNvSpPr/>
          <p:nvPr/>
        </p:nvSpPr>
        <p:spPr>
          <a:xfrm>
            <a:off x="4389120" y="3502152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1" name="Text 18"/>
          <p:cNvSpPr/>
          <p:nvPr/>
        </p:nvSpPr>
        <p:spPr>
          <a:xfrm>
            <a:off x="4389120" y="35021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4983480" y="3366821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Engine values the position via BTC cross-rate, not USD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4206240" y="4158691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E7EDF2"/>
          </a:solidFill>
          <a:ln/>
        </p:spPr>
      </p:sp>
      <p:sp>
        <p:nvSpPr>
          <p:cNvPr id="24" name="Shape 21"/>
          <p:cNvSpPr/>
          <p:nvPr/>
        </p:nvSpPr>
        <p:spPr>
          <a:xfrm>
            <a:off x="4389120" y="4294022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5" name="Text 22"/>
          <p:cNvSpPr/>
          <p:nvPr/>
        </p:nvSpPr>
        <p:spPr>
          <a:xfrm>
            <a:off x="4389120" y="429402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4983480" y="4158691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Trading Engine fills using generalized per-asset pricing</a:t>
            </a:r>
            <a:endParaRPr lang="en-US" sz="1280" dirty="0"/>
          </a:p>
        </p:txBody>
      </p:sp>
      <p:sp>
        <p:nvSpPr>
          <p:cNvPr id="27" name="Shape 24"/>
          <p:cNvSpPr/>
          <p:nvPr/>
        </p:nvSpPr>
        <p:spPr>
          <a:xfrm>
            <a:off x="4206240" y="4950562"/>
            <a:ext cx="7315200" cy="672998"/>
          </a:xfrm>
          <a:prstGeom prst="roundRect">
            <a:avLst>
              <a:gd name="adj" fmla="val 12228"/>
            </a:avLst>
          </a:prstGeom>
          <a:solidFill>
            <a:srgbClr val="F1F5F8"/>
          </a:solidFill>
          <a:ln/>
        </p:spPr>
      </p:sp>
      <p:sp>
        <p:nvSpPr>
          <p:cNvPr id="28" name="Shape 25"/>
          <p:cNvSpPr/>
          <p:nvPr/>
        </p:nvSpPr>
        <p:spPr>
          <a:xfrm>
            <a:off x="4389120" y="5085893"/>
            <a:ext cx="402336" cy="40233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9" name="Text 26"/>
          <p:cNvSpPr/>
          <p:nvPr/>
        </p:nvSpPr>
        <p:spPr>
          <a:xfrm>
            <a:off x="4389120" y="5085893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4983480" y="4950562"/>
            <a:ext cx="6309360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Balances update: BTC debited, ETH credited — USD untouched</a:t>
            </a:r>
            <a:endParaRPr lang="en-US" sz="1280" dirty="0"/>
          </a:p>
        </p:txBody>
      </p:sp>
      <p:sp>
        <p:nvSpPr>
          <p:cNvPr id="31" name="Text 28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EXTENSIBILITY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Long-Tail &amp; Custom Tickers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compass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73736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isn't limited to the curated catalog. Any well-formed BASE-QUOTE symbol can be entered and traded.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40080" y="2514600"/>
            <a:ext cx="3383280" cy="3200400"/>
          </a:xfrm>
          <a:prstGeom prst="roundRect">
            <a:avLst>
              <a:gd name="adj" fmla="val 2571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947672" y="2834640"/>
            <a:ext cx="777240" cy="77724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9" name="Image 1" descr="/home/claude/work/build/icons/search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030" y="2958998"/>
            <a:ext cx="528523" cy="52852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22960" y="379476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Free-Form Entry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914400" y="4343400"/>
            <a:ext cx="2834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any symbol beyond the ~50-asset catalog — e.g. an emerging token pair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343400" y="2514600"/>
            <a:ext cx="3383280" cy="3200400"/>
          </a:xfrm>
          <a:prstGeom prst="roundRect">
            <a:avLst>
              <a:gd name="adj" fmla="val 2571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650992" y="2834640"/>
            <a:ext cx="777240" cy="77724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14" name="Image 2" descr="/home/claude/work/build/icons/checkcircle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350" y="2958998"/>
            <a:ext cx="528523" cy="52852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26280" y="379476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Canonical Validation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617720" y="4343400"/>
            <a:ext cx="2834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entry is validated against the BASE-QUOTE model before it can trade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046720" y="2514600"/>
            <a:ext cx="3383280" cy="3200400"/>
          </a:xfrm>
          <a:prstGeom prst="roundRect">
            <a:avLst>
              <a:gd name="adj" fmla="val 2571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354312" y="2834640"/>
            <a:ext cx="777240" cy="77724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19" name="Image 3" descr="/home/claude/work/build/icons/barchart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8670" y="2958998"/>
            <a:ext cx="528523" cy="52852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229600" y="379476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Fallback Pricing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321040" y="4343400"/>
            <a:ext cx="2834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Unlisted pairs get consistent, reproducible simulated pricing in paper mode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1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Controls &amp; Kill Switch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E15554"/>
          </a:solidFill>
          <a:ln/>
        </p:spPr>
      </p:sp>
      <p:pic>
        <p:nvPicPr>
          <p:cNvPr id="5" name="Image 0" descr="/home/claude/work/build/icons/power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783080"/>
            <a:ext cx="10881360" cy="1234440"/>
          </a:xfrm>
          <a:prstGeom prst="roundRect">
            <a:avLst>
              <a:gd name="adj" fmla="val 6667"/>
            </a:avLst>
          </a:prstGeom>
          <a:solidFill>
            <a:srgbClr val="12233B"/>
          </a:solidFill>
          <a:ln/>
        </p:spPr>
      </p:sp>
      <p:pic>
        <p:nvPicPr>
          <p:cNvPr id="7" name="Image 1" descr="/home/claude/work/build/icons/alerttriangle_acc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2029968"/>
            <a:ext cx="594360" cy="5943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83080" y="1901952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Scenario: daily loss cap is breached mid-session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783080" y="2313432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3D2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order submission is halted automatically — the kill switch trips before further losses can accumulate, with no manual intervention required.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640080" y="3246120"/>
            <a:ext cx="5280660" cy="1188720"/>
          </a:xfrm>
          <a:prstGeom prst="roundRect">
            <a:avLst>
              <a:gd name="adj" fmla="val 6923"/>
            </a:avLst>
          </a:prstGeom>
          <a:solidFill>
            <a:srgbClr val="12233B"/>
          </a:solidFill>
          <a:ln/>
        </p:spPr>
      </p:sp>
      <p:sp>
        <p:nvSpPr>
          <p:cNvPr id="11" name="Shape 7"/>
          <p:cNvSpPr/>
          <p:nvPr/>
        </p:nvSpPr>
        <p:spPr>
          <a:xfrm>
            <a:off x="868680" y="3547872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12" name="Image 2" descr="/home/claude/work/build/icons/shield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15" y="3641507"/>
            <a:ext cx="397947" cy="39794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45920" y="3246120"/>
            <a:ext cx="40462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4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capital from runaway losses or misbehaving strategies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6240780" y="3246120"/>
            <a:ext cx="5280660" cy="1188720"/>
          </a:xfrm>
          <a:prstGeom prst="roundRect">
            <a:avLst>
              <a:gd name="adj" fmla="val 6923"/>
            </a:avLst>
          </a:prstGeom>
          <a:solidFill>
            <a:srgbClr val="12233B"/>
          </a:solidFill>
          <a:ln/>
        </p:spPr>
      </p:sp>
      <p:sp>
        <p:nvSpPr>
          <p:cNvPr id="15" name="Shape 10"/>
          <p:cNvSpPr/>
          <p:nvPr/>
        </p:nvSpPr>
        <p:spPr>
          <a:xfrm>
            <a:off x="6469380" y="3547872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16" name="Image 3" descr="/home/claude/work/build/icons/shield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015" y="3641507"/>
            <a:ext cx="397947" cy="39794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246620" y="3246120"/>
            <a:ext cx="40462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4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Kill switch instantly disables all new order submission platform-wide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640080" y="4663440"/>
            <a:ext cx="5280660" cy="1188720"/>
          </a:xfrm>
          <a:prstGeom prst="roundRect">
            <a:avLst>
              <a:gd name="adj" fmla="val 6923"/>
            </a:avLst>
          </a:prstGeom>
          <a:solidFill>
            <a:srgbClr val="12233B"/>
          </a:solidFill>
          <a:ln/>
        </p:spPr>
      </p:sp>
      <p:sp>
        <p:nvSpPr>
          <p:cNvPr id="19" name="Shape 13"/>
          <p:cNvSpPr/>
          <p:nvPr/>
        </p:nvSpPr>
        <p:spPr>
          <a:xfrm>
            <a:off x="868680" y="4965192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20" name="Image 4" descr="/home/claude/work/build/icons/shield_d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315" y="5058827"/>
            <a:ext cx="397947" cy="397947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645920" y="4663440"/>
            <a:ext cx="40462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4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Drawdown halt pauses trading on a single account until it's reviewed</a:t>
            </a:r>
            <a:endParaRPr lang="en-US" sz="1250" dirty="0"/>
          </a:p>
        </p:txBody>
      </p:sp>
      <p:sp>
        <p:nvSpPr>
          <p:cNvPr id="22" name="Shape 15"/>
          <p:cNvSpPr/>
          <p:nvPr/>
        </p:nvSpPr>
        <p:spPr>
          <a:xfrm>
            <a:off x="6240780" y="4663440"/>
            <a:ext cx="5280660" cy="1188720"/>
          </a:xfrm>
          <a:prstGeom prst="roundRect">
            <a:avLst>
              <a:gd name="adj" fmla="val 6923"/>
            </a:avLst>
          </a:prstGeom>
          <a:solidFill>
            <a:srgbClr val="12233B"/>
          </a:solidFill>
          <a:ln/>
        </p:spPr>
      </p:sp>
      <p:sp>
        <p:nvSpPr>
          <p:cNvPr id="23" name="Shape 16"/>
          <p:cNvSpPr/>
          <p:nvPr/>
        </p:nvSpPr>
        <p:spPr>
          <a:xfrm>
            <a:off x="6469380" y="4965192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24" name="Image 5" descr="/home/claude/work/build/icons/shield_dar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3015" y="5058827"/>
            <a:ext cx="397947" cy="397947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7246620" y="4663440"/>
            <a:ext cx="40462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4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 apply identically whether trading is live or paper</a:t>
            </a:r>
            <a:endParaRPr lang="en-US" sz="1250" dirty="0"/>
          </a:p>
        </p:txBody>
      </p:sp>
      <p:sp>
        <p:nvSpPr>
          <p:cNvPr id="26" name="Text 18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27" name="Text 19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E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28" name="Text 20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IN-APP ASSISTANT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Quant Copilot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cpu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920240"/>
            <a:ext cx="539496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in-app AI assistant panel built into the trading terminal</a:t>
            </a:r>
            <a:endParaRPr lang="en-US" sz="1500" dirty="0"/>
          </a:p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Surfaces contextual insights on the assets and pairs you're viewing</a:t>
            </a:r>
            <a:endParaRPr lang="en-US" sz="1500" dirty="0"/>
          </a:p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natural-language questions about positions, risk, and markets</a:t>
            </a:r>
            <a:endParaRPr lang="en-US" sz="1500" dirty="0"/>
          </a:p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Helps traders reason through decisions without leaving the terminal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40080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0B1420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675120" y="2011680"/>
            <a:ext cx="502920" cy="5029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9" name="Image 1" descr="/home/claude/work/build/icons/cpu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587" y="2092147"/>
            <a:ext cx="341986" cy="34198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296912" y="201168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Quant Copilot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6675120" y="2697480"/>
            <a:ext cx="4480560" cy="777240"/>
          </a:xfrm>
          <a:prstGeom prst="roundRect">
            <a:avLst>
              <a:gd name="adj" fmla="val 14118"/>
            </a:avLst>
          </a:prstGeom>
          <a:solidFill>
            <a:srgbClr val="12233B"/>
          </a:solidFill>
          <a:ln/>
        </p:spPr>
      </p:sp>
      <p:sp>
        <p:nvSpPr>
          <p:cNvPr id="12" name="Text 8"/>
          <p:cNvSpPr/>
          <p:nvPr/>
        </p:nvSpPr>
        <p:spPr>
          <a:xfrm>
            <a:off x="6858000" y="269748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“How exposed am I to SOL right now?”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675120" y="3611880"/>
            <a:ext cx="4480560" cy="1417320"/>
          </a:xfrm>
          <a:prstGeom prst="roundRect">
            <a:avLst>
              <a:gd name="adj" fmla="val 7742"/>
            </a:avLst>
          </a:prstGeom>
          <a:solidFill>
            <a:srgbClr val="0FD9B0"/>
          </a:solidFill>
          <a:ln/>
        </p:spPr>
      </p:sp>
      <p:sp>
        <p:nvSpPr>
          <p:cNvPr id="14" name="Text 10"/>
          <p:cNvSpPr/>
          <p:nvPr/>
        </p:nvSpPr>
        <p:spPr>
          <a:xfrm>
            <a:off x="6858000" y="3611880"/>
            <a:ext cx="4114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SOL-USDT position is 8% of paper equity, within your position limit. Daily P&amp;L is +1.2%. No risk flags triggered.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NEXT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Roadmap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map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2148840"/>
            <a:ext cx="2560320" cy="3337560"/>
          </a:xfrm>
          <a:prstGeom prst="roundRect">
            <a:avLst>
              <a:gd name="adj" fmla="val 321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554480" y="2468880"/>
            <a:ext cx="731520" cy="7315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8" name="Image 1" descr="/home/claude/work/build/icons/zap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523" y="2585923"/>
            <a:ext cx="497434" cy="49743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77240" y="338328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WebSocket Live Market Data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804672" y="4206240"/>
            <a:ext cx="22311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 real-time prices and order book depth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1417320" y="5074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0B1420"/>
          </a:solidFill>
          <a:ln/>
        </p:spPr>
      </p:sp>
      <p:sp>
        <p:nvSpPr>
          <p:cNvPr id="12" name="Text 8"/>
          <p:cNvSpPr/>
          <p:nvPr/>
        </p:nvSpPr>
        <p:spPr>
          <a:xfrm>
            <a:off x="1417320" y="50749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3456432" y="2148840"/>
            <a:ext cx="2560320" cy="3337560"/>
          </a:xfrm>
          <a:prstGeom prst="roundRect">
            <a:avLst>
              <a:gd name="adj" fmla="val 321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370832" y="2468880"/>
            <a:ext cx="731520" cy="7315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5" name="Image 2" descr="/home/claude/work/build/icons/checkcircle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875" y="2585923"/>
            <a:ext cx="497434" cy="49743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593592" y="338328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KYC / AML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3621024" y="4206240"/>
            <a:ext cx="22311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Compliant identity verification for live trading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4233672" y="5074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0B1420"/>
          </a:solidFill>
          <a:ln/>
        </p:spPr>
      </p:sp>
      <p:sp>
        <p:nvSpPr>
          <p:cNvPr id="19" name="Text 14"/>
          <p:cNvSpPr/>
          <p:nvPr/>
        </p:nvSpPr>
        <p:spPr>
          <a:xfrm>
            <a:off x="4233672" y="50749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6272784" y="2148840"/>
            <a:ext cx="2560320" cy="3337560"/>
          </a:xfrm>
          <a:prstGeom prst="roundRect">
            <a:avLst>
              <a:gd name="adj" fmla="val 321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7187184" y="2468880"/>
            <a:ext cx="731520" cy="7315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2" name="Image 3" descr="/home/claude/work/build/icons/server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4227" y="2585923"/>
            <a:ext cx="497434" cy="49743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409944" y="338328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Infrastructure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6437376" y="4206240"/>
            <a:ext cx="22311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Hardened deployment, monitoring, and scaling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7050024" y="5074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0B1420"/>
          </a:solidFill>
          <a:ln/>
        </p:spPr>
      </p:sp>
      <p:sp>
        <p:nvSpPr>
          <p:cNvPr id="26" name="Text 20"/>
          <p:cNvSpPr/>
          <p:nvPr/>
        </p:nvSpPr>
        <p:spPr>
          <a:xfrm>
            <a:off x="7050024" y="50749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27" name="Shape 21"/>
          <p:cNvSpPr/>
          <p:nvPr/>
        </p:nvSpPr>
        <p:spPr>
          <a:xfrm>
            <a:off x="9089136" y="2148840"/>
            <a:ext cx="2560320" cy="3337560"/>
          </a:xfrm>
          <a:prstGeom prst="roundRect">
            <a:avLst>
              <a:gd name="adj" fmla="val 321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10003536" y="2468880"/>
            <a:ext cx="731520" cy="7315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9" name="Image 4" descr="/home/claude/work/build/icons/shield_d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0579" y="2585923"/>
            <a:ext cx="497434" cy="497434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226296" y="338328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Audits</a:t>
            </a:r>
            <a:endParaRPr lang="en-US" sz="1300" dirty="0"/>
          </a:p>
        </p:txBody>
      </p:sp>
      <p:sp>
        <p:nvSpPr>
          <p:cNvPr id="31" name="Text 24"/>
          <p:cNvSpPr/>
          <p:nvPr/>
        </p:nvSpPr>
        <p:spPr>
          <a:xfrm>
            <a:off x="9253728" y="4206240"/>
            <a:ext cx="22311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review of risk engine and connectors</a:t>
            </a:r>
            <a:endParaRPr lang="en-US" sz="1050" dirty="0"/>
          </a:p>
        </p:txBody>
      </p:sp>
      <p:sp>
        <p:nvSpPr>
          <p:cNvPr id="32" name="Shape 25"/>
          <p:cNvSpPr/>
          <p:nvPr/>
        </p:nvSpPr>
        <p:spPr>
          <a:xfrm>
            <a:off x="9866376" y="5074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0B1420"/>
          </a:solidFill>
          <a:ln/>
        </p:spPr>
      </p:sp>
      <p:sp>
        <p:nvSpPr>
          <p:cNvPr id="33" name="Text 26"/>
          <p:cNvSpPr/>
          <p:nvPr/>
        </p:nvSpPr>
        <p:spPr>
          <a:xfrm>
            <a:off x="9866376" y="50749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34" name="Text 27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35" name="Text 28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6" name="Text 29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Locked Into Two Assets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E15554"/>
          </a:solidFill>
          <a:ln/>
        </p:spPr>
      </p:sp>
      <p:pic>
        <p:nvPicPr>
          <p:cNvPr id="5" name="Image 0" descr="/home/claude/work/build/icons/alerttriangle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783080"/>
            <a:ext cx="61264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original platform was hardcoded to support only BTC and ETH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Traders wanting SOL, AVAX, DOGE, or stablecoin pairs had no path in the product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Crypto-to-crypto trades (e.g. ETH priced in BTC) were not representable at all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new asset required bespoke code changes across pricing, risk, and routing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▪"/>
            </a:pPr>
            <a:r>
              <a:rPr lang="en-US" sz="155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capped the platform's addressable market and everyday trading utility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178040" y="1737360"/>
            <a:ext cx="4389120" cy="4251960"/>
          </a:xfrm>
          <a:prstGeom prst="roundRect">
            <a:avLst>
              <a:gd name="adj" fmla="val 1935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52360" y="19202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BEFORE: SUPPORTED ASSETS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543800" y="2377440"/>
            <a:ext cx="1097280" cy="1097280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0" name="Text 7"/>
          <p:cNvSpPr/>
          <p:nvPr/>
        </p:nvSpPr>
        <p:spPr>
          <a:xfrm>
            <a:off x="7543800" y="276148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BTC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9006840" y="2377440"/>
            <a:ext cx="1097280" cy="1097280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2" name="Text 9"/>
          <p:cNvSpPr/>
          <p:nvPr/>
        </p:nvSpPr>
        <p:spPr>
          <a:xfrm>
            <a:off x="9006840" y="276148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452360" y="370332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ELSE: LOCKED OUT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7452360" y="4069080"/>
            <a:ext cx="777240" cy="777240"/>
          </a:xfrm>
          <a:prstGeom prst="ellipse">
            <a:avLst/>
          </a:prstGeom>
          <a:solidFill>
            <a:srgbClr val="CBD5DC"/>
          </a:solidFill>
          <a:ln/>
        </p:spPr>
      </p:sp>
      <p:sp>
        <p:nvSpPr>
          <p:cNvPr id="15" name="Text 12"/>
          <p:cNvSpPr/>
          <p:nvPr/>
        </p:nvSpPr>
        <p:spPr>
          <a:xfrm>
            <a:off x="7452360" y="4325112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7A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</a:t>
            </a:r>
            <a:endParaRPr lang="en-US" sz="1050" dirty="0"/>
          </a:p>
        </p:txBody>
      </p:sp>
      <p:pic>
        <p:nvPicPr>
          <p:cNvPr id="16" name="Image 1" descr="/home/claude/work/build/icons/lock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536" y="3941064"/>
            <a:ext cx="256032" cy="256032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8750808" y="4069080"/>
            <a:ext cx="777240" cy="777240"/>
          </a:xfrm>
          <a:prstGeom prst="ellipse">
            <a:avLst/>
          </a:prstGeom>
          <a:solidFill>
            <a:srgbClr val="CBD5DC"/>
          </a:solidFill>
          <a:ln/>
        </p:spPr>
      </p:sp>
      <p:sp>
        <p:nvSpPr>
          <p:cNvPr id="18" name="Text 14"/>
          <p:cNvSpPr/>
          <p:nvPr/>
        </p:nvSpPr>
        <p:spPr>
          <a:xfrm>
            <a:off x="8750808" y="4325112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7A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AVAX</a:t>
            </a:r>
            <a:endParaRPr lang="en-US" sz="1050" dirty="0"/>
          </a:p>
        </p:txBody>
      </p:sp>
      <p:pic>
        <p:nvPicPr>
          <p:cNvPr id="19" name="Image 2" descr="/home/claude/work/build/icons/lock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984" y="3941064"/>
            <a:ext cx="256032" cy="256032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10049256" y="4069080"/>
            <a:ext cx="777240" cy="777240"/>
          </a:xfrm>
          <a:prstGeom prst="ellipse">
            <a:avLst/>
          </a:prstGeom>
          <a:solidFill>
            <a:srgbClr val="CBD5DC"/>
          </a:solidFill>
          <a:ln/>
        </p:spPr>
      </p:sp>
      <p:sp>
        <p:nvSpPr>
          <p:cNvPr id="21" name="Text 16"/>
          <p:cNvSpPr/>
          <p:nvPr/>
        </p:nvSpPr>
        <p:spPr>
          <a:xfrm>
            <a:off x="10049256" y="4325112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7A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DOGE</a:t>
            </a:r>
            <a:endParaRPr lang="en-US" sz="1050" dirty="0"/>
          </a:p>
        </p:txBody>
      </p:sp>
      <p:pic>
        <p:nvPicPr>
          <p:cNvPr id="22" name="Image 3" descr="/home/claude/work/build/icons/lock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4432" y="3941064"/>
            <a:ext cx="256032" cy="256032"/>
          </a:xfrm>
          <a:prstGeom prst="rect">
            <a:avLst/>
          </a:prstGeom>
        </p:spPr>
      </p:pic>
      <p:sp>
        <p:nvSpPr>
          <p:cNvPr id="23" name="Shape 17"/>
          <p:cNvSpPr/>
          <p:nvPr/>
        </p:nvSpPr>
        <p:spPr>
          <a:xfrm>
            <a:off x="7452360" y="4937760"/>
            <a:ext cx="777240" cy="777240"/>
          </a:xfrm>
          <a:prstGeom prst="ellipse">
            <a:avLst/>
          </a:prstGeom>
          <a:solidFill>
            <a:srgbClr val="CBD5DC"/>
          </a:solidFill>
          <a:ln/>
        </p:spPr>
      </p:sp>
      <p:sp>
        <p:nvSpPr>
          <p:cNvPr id="24" name="Text 18"/>
          <p:cNvSpPr/>
          <p:nvPr/>
        </p:nvSpPr>
        <p:spPr>
          <a:xfrm>
            <a:off x="7452360" y="5193792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7A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USDT</a:t>
            </a:r>
            <a:endParaRPr lang="en-US" sz="1050" dirty="0"/>
          </a:p>
        </p:txBody>
      </p:sp>
      <p:pic>
        <p:nvPicPr>
          <p:cNvPr id="25" name="Image 4" descr="/home/claude/work/build/icons/lock_d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536" y="4809744"/>
            <a:ext cx="256032" cy="256032"/>
          </a:xfrm>
          <a:prstGeom prst="rect">
            <a:avLst/>
          </a:prstGeom>
        </p:spPr>
      </p:pic>
      <p:sp>
        <p:nvSpPr>
          <p:cNvPr id="26" name="Shape 19"/>
          <p:cNvSpPr/>
          <p:nvPr/>
        </p:nvSpPr>
        <p:spPr>
          <a:xfrm>
            <a:off x="8750808" y="4937760"/>
            <a:ext cx="777240" cy="777240"/>
          </a:xfrm>
          <a:prstGeom prst="ellipse">
            <a:avLst/>
          </a:prstGeom>
          <a:solidFill>
            <a:srgbClr val="CBD5DC"/>
          </a:solidFill>
          <a:ln/>
        </p:spPr>
      </p:sp>
      <p:sp>
        <p:nvSpPr>
          <p:cNvPr id="27" name="Text 20"/>
          <p:cNvSpPr/>
          <p:nvPr/>
        </p:nvSpPr>
        <p:spPr>
          <a:xfrm>
            <a:off x="8750808" y="5193792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7A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XRP</a:t>
            </a:r>
            <a:endParaRPr lang="en-US" sz="1050" dirty="0"/>
          </a:p>
        </p:txBody>
      </p:sp>
      <p:pic>
        <p:nvPicPr>
          <p:cNvPr id="28" name="Image 5" descr="/home/claude/work/build/icons/lock_dar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5984" y="4809744"/>
            <a:ext cx="256032" cy="256032"/>
          </a:xfrm>
          <a:prstGeom prst="rect">
            <a:avLst/>
          </a:prstGeom>
        </p:spPr>
      </p:pic>
      <p:sp>
        <p:nvSpPr>
          <p:cNvPr id="29" name="Shape 21"/>
          <p:cNvSpPr/>
          <p:nvPr/>
        </p:nvSpPr>
        <p:spPr>
          <a:xfrm>
            <a:off x="10049256" y="4937760"/>
            <a:ext cx="777240" cy="777240"/>
          </a:xfrm>
          <a:prstGeom prst="ellipse">
            <a:avLst/>
          </a:prstGeom>
          <a:solidFill>
            <a:srgbClr val="CBD5DC"/>
          </a:solidFill>
          <a:ln/>
        </p:spPr>
      </p:sp>
      <p:sp>
        <p:nvSpPr>
          <p:cNvPr id="30" name="Text 22"/>
          <p:cNvSpPr/>
          <p:nvPr/>
        </p:nvSpPr>
        <p:spPr>
          <a:xfrm>
            <a:off x="10049256" y="5193792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7A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</a:t>
            </a:r>
            <a:endParaRPr lang="en-US" sz="1050" dirty="0"/>
          </a:p>
        </p:txBody>
      </p:sp>
      <p:pic>
        <p:nvPicPr>
          <p:cNvPr id="31" name="Image 6" descr="/home/claude/work/build/icons/lock_dark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4432" y="4809744"/>
            <a:ext cx="256032" cy="256032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33" name="Text 24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4" name="Text 25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1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97280" y="1188720"/>
            <a:ext cx="502920" cy="502920"/>
          </a:xfrm>
          <a:prstGeom prst="ellipse">
            <a:avLst/>
          </a:prstGeom>
          <a:ln w="19050">
            <a:solidFill>
              <a:srgbClr val="0FD9B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15600" y="1371600"/>
            <a:ext cx="594360" cy="594360"/>
          </a:xfrm>
          <a:prstGeom prst="ellipse">
            <a:avLst/>
          </a:prstGeom>
          <a:ln w="19050">
            <a:solidFill>
              <a:srgbClr val="F2A93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5120640"/>
            <a:ext cx="640080" cy="640080"/>
          </a:xfrm>
          <a:prstGeom prst="ellipse">
            <a:avLst/>
          </a:prstGeom>
          <a:ln w="19050">
            <a:solidFill>
              <a:srgbClr val="F2A9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698480" y="5029200"/>
            <a:ext cx="457200" cy="457200"/>
          </a:xfrm>
          <a:prstGeom prst="ellipse">
            <a:avLst/>
          </a:prstGeom>
          <a:ln w="19050">
            <a:solidFill>
              <a:srgbClr val="0FD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1417320"/>
            <a:ext cx="1219169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0" y="2331720"/>
            <a:ext cx="121916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 — Trade Any Crypto. Against Anything.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2804008" y="3337560"/>
            <a:ext cx="6583680" cy="1234440"/>
          </a:xfrm>
          <a:prstGeom prst="roundRect">
            <a:avLst>
              <a:gd name="adj" fmla="val 10370"/>
            </a:avLst>
          </a:prstGeom>
          <a:solidFill>
            <a:srgbClr val="12233B"/>
          </a:solidFill>
          <a:ln w="19050">
            <a:solidFill>
              <a:srgbClr val="0FD9B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804008" y="3520440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804008" y="3794760"/>
            <a:ext cx="6583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polyapps-ai.com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0" y="493776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E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feedback welcome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E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 Anything, Priced Against Anything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refresh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874520"/>
            <a:ext cx="3383280" cy="3429000"/>
          </a:xfrm>
          <a:prstGeom prst="roundRect">
            <a:avLst>
              <a:gd name="adj" fmla="val 2432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920240" y="2194560"/>
            <a:ext cx="822960" cy="82296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8" name="Image 1" descr="/home/claude/work/build/icons/dollarsign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914" y="2326234"/>
            <a:ext cx="559613" cy="55961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32004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Crypto vs USD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1554480" y="3657600"/>
            <a:ext cx="1554480" cy="411480"/>
          </a:xfrm>
          <a:prstGeom prst="roundRect">
            <a:avLst>
              <a:gd name="adj" fmla="val 50000"/>
            </a:avLst>
          </a:prstGeom>
          <a:solidFill>
            <a:srgbClr val="0B1420"/>
          </a:solidFill>
          <a:ln/>
        </p:spPr>
      </p:sp>
      <p:sp>
        <p:nvSpPr>
          <p:cNvPr id="11" name="Text 7"/>
          <p:cNvSpPr/>
          <p:nvPr/>
        </p:nvSpPr>
        <p:spPr>
          <a:xfrm>
            <a:off x="1554480" y="36576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BTC-USD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914400" y="425196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curated or long-tail asset priced directly against US dollars.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343400" y="1874520"/>
            <a:ext cx="3383280" cy="3429000"/>
          </a:xfrm>
          <a:prstGeom prst="roundRect">
            <a:avLst>
              <a:gd name="adj" fmla="val 2432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5623560" y="2194560"/>
            <a:ext cx="822960" cy="82296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5" name="Image 2" descr="/home/claude/work/build/icons/layers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34" y="2326234"/>
            <a:ext cx="559613" cy="55961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526280" y="32004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Crypto vs Stablecoin</a:t>
            </a:r>
            <a:endParaRPr lang="en-US" sz="1700" dirty="0"/>
          </a:p>
        </p:txBody>
      </p:sp>
      <p:sp>
        <p:nvSpPr>
          <p:cNvPr id="17" name="Shape 12"/>
          <p:cNvSpPr/>
          <p:nvPr/>
        </p:nvSpPr>
        <p:spPr>
          <a:xfrm>
            <a:off x="5257800" y="3657600"/>
            <a:ext cx="1554480" cy="411480"/>
          </a:xfrm>
          <a:prstGeom prst="roundRect">
            <a:avLst>
              <a:gd name="adj" fmla="val 50000"/>
            </a:avLst>
          </a:prstGeom>
          <a:solidFill>
            <a:srgbClr val="0B1420"/>
          </a:solidFill>
          <a:ln/>
        </p:spPr>
      </p:sp>
      <p:sp>
        <p:nvSpPr>
          <p:cNvPr id="18" name="Text 13"/>
          <p:cNvSpPr/>
          <p:nvPr/>
        </p:nvSpPr>
        <p:spPr>
          <a:xfrm>
            <a:off x="5257800" y="36576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SOL-USDT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4617720" y="425196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against USDT, USDC, or DAI for stable, dollar-pegged settlement.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8046720" y="1874520"/>
            <a:ext cx="3383280" cy="3429000"/>
          </a:xfrm>
          <a:prstGeom prst="roundRect">
            <a:avLst>
              <a:gd name="adj" fmla="val 2432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326880" y="2194560"/>
            <a:ext cx="822960" cy="82296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22" name="Image 3" descr="/home/claude/work/build/icons/repeat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554" y="2326234"/>
            <a:ext cx="559613" cy="55961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229600" y="32004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Crypto vs Crypto</a:t>
            </a:r>
            <a:endParaRPr lang="en-US" sz="1700" dirty="0"/>
          </a:p>
        </p:txBody>
      </p:sp>
      <p:sp>
        <p:nvSpPr>
          <p:cNvPr id="24" name="Shape 18"/>
          <p:cNvSpPr/>
          <p:nvPr/>
        </p:nvSpPr>
        <p:spPr>
          <a:xfrm>
            <a:off x="8961120" y="3657600"/>
            <a:ext cx="1554480" cy="411480"/>
          </a:xfrm>
          <a:prstGeom prst="roundRect">
            <a:avLst>
              <a:gd name="adj" fmla="val 50000"/>
            </a:avLst>
          </a:prstGeom>
          <a:solidFill>
            <a:srgbClr val="0B1420"/>
          </a:solidFill>
          <a:ln/>
        </p:spPr>
      </p:sp>
      <p:sp>
        <p:nvSpPr>
          <p:cNvPr id="25" name="Text 19"/>
          <p:cNvSpPr/>
          <p:nvPr/>
        </p:nvSpPr>
        <p:spPr>
          <a:xfrm>
            <a:off x="8961120" y="36576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ETH-BTC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8321040" y="425196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Cross-asset pairs with no USD leg — quote currency is another crypto.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640080" y="55321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platform. Three quote types. ~50 curated assets plus unlimited long-tail symbols.</a:t>
            </a:r>
            <a:endParaRPr lang="en-US" sz="1400" dirty="0"/>
          </a:p>
        </p:txBody>
      </p:sp>
      <p:sp>
        <p:nvSpPr>
          <p:cNvPr id="28" name="Text 22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MODEL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Canonical Symbol Model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hash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691640"/>
            <a:ext cx="10881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tradable pair is represented as a canonical BASE–QUOTE symbol, defined once in src/lib/symbols.ts and used consistently across the entire stack.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40080" y="2514600"/>
            <a:ext cx="10881360" cy="1417320"/>
          </a:xfrm>
          <a:prstGeom prst="roundRect">
            <a:avLst>
              <a:gd name="adj" fmla="val 5806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97280" y="2816352"/>
            <a:ext cx="2377440" cy="822960"/>
          </a:xfrm>
          <a:prstGeom prst="roundRect">
            <a:avLst>
              <a:gd name="adj" fmla="val 11111"/>
            </a:avLst>
          </a:prstGeom>
          <a:solidFill>
            <a:srgbClr val="0FD9B0"/>
          </a:solidFill>
          <a:ln/>
        </p:spPr>
      </p:sp>
      <p:sp>
        <p:nvSpPr>
          <p:cNvPr id="9" name="Text 6"/>
          <p:cNvSpPr/>
          <p:nvPr/>
        </p:nvSpPr>
        <p:spPr>
          <a:xfrm>
            <a:off x="1097280" y="288036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97280" y="3136392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BTC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3657600" y="2880360"/>
            <a:ext cx="548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–</a:t>
            </a:r>
            <a:endParaRPr lang="en-US" sz="3400" dirty="0"/>
          </a:p>
        </p:txBody>
      </p:sp>
      <p:sp>
        <p:nvSpPr>
          <p:cNvPr id="12" name="Shape 9"/>
          <p:cNvSpPr/>
          <p:nvPr/>
        </p:nvSpPr>
        <p:spPr>
          <a:xfrm>
            <a:off x="4343400" y="2816352"/>
            <a:ext cx="2377440" cy="822960"/>
          </a:xfrm>
          <a:prstGeom prst="roundRect">
            <a:avLst>
              <a:gd name="adj" fmla="val 11111"/>
            </a:avLst>
          </a:prstGeom>
          <a:solidFill>
            <a:srgbClr val="F2A93B"/>
          </a:solidFill>
          <a:ln/>
        </p:spPr>
      </p:sp>
      <p:sp>
        <p:nvSpPr>
          <p:cNvPr id="13" name="Text 10"/>
          <p:cNvSpPr/>
          <p:nvPr/>
        </p:nvSpPr>
        <p:spPr>
          <a:xfrm>
            <a:off x="4343400" y="288036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343400" y="3136392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7040880" y="26974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of 1 unit of BASE, denominated in QUOTE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040880" y="3200400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Normalizes every exchange's native format into one internal shape.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40080" y="42519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640080" y="4617720"/>
            <a:ext cx="3429000" cy="1188720"/>
          </a:xfrm>
          <a:prstGeom prst="roundRect">
            <a:avLst>
              <a:gd name="adj" fmla="val 6923"/>
            </a:avLst>
          </a:prstGeom>
          <a:solidFill>
            <a:srgbClr val="0B1420"/>
          </a:solidFill>
          <a:ln/>
        </p:spPr>
      </p:sp>
      <p:sp>
        <p:nvSpPr>
          <p:cNvPr id="19" name="Text 16"/>
          <p:cNvSpPr/>
          <p:nvPr/>
        </p:nvSpPr>
        <p:spPr>
          <a:xfrm>
            <a:off x="640080" y="4754880"/>
            <a:ext cx="342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BTC-USD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640080" y="525780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 vs. US Dollar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389120" y="4617720"/>
            <a:ext cx="3429000" cy="1188720"/>
          </a:xfrm>
          <a:prstGeom prst="roundRect">
            <a:avLst>
              <a:gd name="adj" fmla="val 6923"/>
            </a:avLst>
          </a:prstGeom>
          <a:solidFill>
            <a:srgbClr val="0B1420"/>
          </a:solidFill>
          <a:ln/>
        </p:spPr>
      </p:sp>
      <p:sp>
        <p:nvSpPr>
          <p:cNvPr id="22" name="Text 19"/>
          <p:cNvSpPr/>
          <p:nvPr/>
        </p:nvSpPr>
        <p:spPr>
          <a:xfrm>
            <a:off x="4389120" y="4754880"/>
            <a:ext cx="342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SOL-USDT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4389120" y="525780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 vs. Stablecoin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8138160" y="4617720"/>
            <a:ext cx="3429000" cy="1188720"/>
          </a:xfrm>
          <a:prstGeom prst="roundRect">
            <a:avLst>
              <a:gd name="adj" fmla="val 6923"/>
            </a:avLst>
          </a:prstGeom>
          <a:solidFill>
            <a:srgbClr val="0B1420"/>
          </a:solidFill>
          <a:ln/>
        </p:spPr>
      </p:sp>
      <p:sp>
        <p:nvSpPr>
          <p:cNvPr id="25" name="Text 22"/>
          <p:cNvSpPr/>
          <p:nvPr/>
        </p:nvSpPr>
        <p:spPr>
          <a:xfrm>
            <a:off x="8138160" y="4754880"/>
            <a:ext cx="342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ETH-BTC</a:t>
            </a:r>
            <a:endParaRPr lang="en-US" sz="2200" dirty="0"/>
          </a:p>
        </p:txBody>
      </p:sp>
      <p:sp>
        <p:nvSpPr>
          <p:cNvPr id="26" name="Text 23"/>
          <p:cNvSpPr/>
          <p:nvPr/>
        </p:nvSpPr>
        <p:spPr>
          <a:xfrm>
            <a:off x="8138160" y="525780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 vs. Crypto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Catalog &amp; Search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search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691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20" kern="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~50-ASSET CURATED CATALOG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640080" y="2057400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057400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BTC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1837944" y="2057400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837944" y="2057400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3035808" y="2057400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035808" y="2057400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233672" y="2057400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33672" y="2057400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AVAX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431536" y="2057400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431536" y="2057400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DOGE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40080" y="2889504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0080" y="2889504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XRP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837944" y="2889504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837944" y="2889504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3035808" y="2889504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3035808" y="2889504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4233672" y="2889504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233672" y="2889504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5431536" y="2889504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431536" y="2889504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MATIC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40080" y="3721608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40080" y="3721608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LTC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1837944" y="3721608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1837944" y="3721608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</a:t>
            </a:r>
            <a:endParaRPr lang="en-US" sz="1250" dirty="0"/>
          </a:p>
        </p:txBody>
      </p:sp>
      <p:sp>
        <p:nvSpPr>
          <p:cNvPr id="31" name="Shape 28"/>
          <p:cNvSpPr/>
          <p:nvPr/>
        </p:nvSpPr>
        <p:spPr>
          <a:xfrm>
            <a:off x="3035808" y="3721608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035808" y="3721608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USDT</a:t>
            </a:r>
            <a:endParaRPr lang="en-US" sz="1250" dirty="0"/>
          </a:p>
        </p:txBody>
      </p:sp>
      <p:sp>
        <p:nvSpPr>
          <p:cNvPr id="33" name="Shape 30"/>
          <p:cNvSpPr/>
          <p:nvPr/>
        </p:nvSpPr>
        <p:spPr>
          <a:xfrm>
            <a:off x="4233672" y="3721608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233672" y="3721608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USDC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5431536" y="3721608"/>
            <a:ext cx="1051560" cy="685800"/>
          </a:xfrm>
          <a:prstGeom prst="roundRect">
            <a:avLst>
              <a:gd name="adj" fmla="val 10667"/>
            </a:avLst>
          </a:prstGeom>
          <a:solidFill>
            <a:srgbClr val="F1F5F8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5431536" y="3721608"/>
            <a:ext cx="1051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</a:t>
            </a:r>
            <a:endParaRPr lang="en-US" sz="1250" dirty="0"/>
          </a:p>
        </p:txBody>
      </p:sp>
      <p:sp>
        <p:nvSpPr>
          <p:cNvPr id="37" name="Text 34"/>
          <p:cNvSpPr/>
          <p:nvPr/>
        </p:nvSpPr>
        <p:spPr>
          <a:xfrm>
            <a:off x="640080" y="434340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Curated metadata per asset: display name, decimal precision, tick size, and default quote pairing (src/lib/markets.ts).</a:t>
            </a:r>
            <a:endParaRPr lang="en-US" sz="1250" dirty="0"/>
          </a:p>
        </p:txBody>
      </p:sp>
      <p:sp>
        <p:nvSpPr>
          <p:cNvPr id="38" name="Shape 35"/>
          <p:cNvSpPr/>
          <p:nvPr/>
        </p:nvSpPr>
        <p:spPr>
          <a:xfrm>
            <a:off x="6720840" y="1691640"/>
            <a:ext cx="4800600" cy="914400"/>
          </a:xfrm>
          <a:prstGeom prst="roundRect">
            <a:avLst>
              <a:gd name="adj" fmla="val 9000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pic>
        <p:nvPicPr>
          <p:cNvPr id="39" name="Image 1" descr="/home/claude/work/build/icons/search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984248"/>
            <a:ext cx="320040" cy="320040"/>
          </a:xfrm>
          <a:prstGeom prst="rect">
            <a:avLst/>
          </a:prstGeom>
        </p:spPr>
      </p:pic>
      <p:sp>
        <p:nvSpPr>
          <p:cNvPr id="40" name="Text 36"/>
          <p:cNvSpPr/>
          <p:nvPr/>
        </p:nvSpPr>
        <p:spPr>
          <a:xfrm>
            <a:off x="7406640" y="169164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shib-usdt</a:t>
            </a:r>
            <a:endParaRPr lang="en-US" sz="1600" dirty="0"/>
          </a:p>
        </p:txBody>
      </p:sp>
      <p:sp>
        <p:nvSpPr>
          <p:cNvPr id="41" name="Shape 37"/>
          <p:cNvSpPr/>
          <p:nvPr/>
        </p:nvSpPr>
        <p:spPr>
          <a:xfrm>
            <a:off x="6720840" y="2788920"/>
            <a:ext cx="4800600" cy="2331720"/>
          </a:xfrm>
          <a:prstGeom prst="roundRect">
            <a:avLst>
              <a:gd name="adj" fmla="val 3529"/>
            </a:avLst>
          </a:prstGeom>
          <a:solidFill>
            <a:srgbClr val="0B1420"/>
          </a:solidFill>
          <a:ln/>
        </p:spPr>
      </p:sp>
      <p:sp>
        <p:nvSpPr>
          <p:cNvPr id="42" name="Text 38"/>
          <p:cNvSpPr/>
          <p:nvPr/>
        </p:nvSpPr>
        <p:spPr>
          <a:xfrm>
            <a:off x="6995160" y="29718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0FD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FREE-FORM LONG-TAIL SEARCH</a:t>
            </a:r>
            <a:endParaRPr lang="en-US" sz="1100" dirty="0"/>
          </a:p>
        </p:txBody>
      </p:sp>
      <p:sp>
        <p:nvSpPr>
          <p:cNvPr id="43" name="Text 39"/>
          <p:cNvSpPr/>
          <p:nvPr/>
        </p:nvSpPr>
        <p:spPr>
          <a:xfrm>
            <a:off x="6995160" y="3337560"/>
            <a:ext cx="42976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D8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any well-formed symbol beyond the curated ~50</a:t>
            </a:r>
            <a:endParaRPr lang="en-US" sz="1250" dirty="0"/>
          </a:p>
          <a:p>
            <a:pPr marL="228600" indent="-228600"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D8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against the canonical BASE-QUOTE model</a:t>
            </a:r>
            <a:endParaRPr lang="en-US" sz="1250" dirty="0"/>
          </a:p>
          <a:p>
            <a:pPr marL="228600" indent="-228600"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D8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Instantly usable across order entry, charts, and risk checks</a:t>
            </a:r>
            <a:endParaRPr lang="en-US" sz="1250" dirty="0"/>
          </a:p>
          <a:p>
            <a:pPr marL="228600" indent="-228600"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D8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code changes needed to onboard a new pair</a:t>
            </a:r>
            <a:endParaRPr lang="en-US" sz="1250" dirty="0"/>
          </a:p>
        </p:txBody>
      </p:sp>
      <p:sp>
        <p:nvSpPr>
          <p:cNvPr id="44" name="Text 40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45" name="Text 41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46" name="Text 42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DESIGN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Architecture Overview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layers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78308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10233F"/>
          </a:solidFill>
          <a:ln/>
        </p:spPr>
      </p:sp>
      <p:sp>
        <p:nvSpPr>
          <p:cNvPr id="7" name="Shape 4"/>
          <p:cNvSpPr/>
          <p:nvPr/>
        </p:nvSpPr>
        <p:spPr>
          <a:xfrm>
            <a:off x="914400" y="1965960"/>
            <a:ext cx="548640" cy="54864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8" name="Image 1" descr="/home/claude/work/build/icons/monitor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182" y="2053742"/>
            <a:ext cx="373075" cy="3730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178308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Frontend — React + Vite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6583680" y="178308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MarketSelector, order tickets, charts, blotters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 rot="10800000">
            <a:off x="5931256" y="2743200"/>
            <a:ext cx="329184" cy="256032"/>
          </a:xfrm>
          <a:prstGeom prst="triangle">
            <a:avLst/>
          </a:prstGeom>
          <a:solidFill>
            <a:srgbClr val="8FA0AF"/>
          </a:solidFill>
          <a:ln/>
        </p:spPr>
      </p:sp>
      <p:sp>
        <p:nvSpPr>
          <p:cNvPr id="12" name="Shape 8"/>
          <p:cNvSpPr/>
          <p:nvPr/>
        </p:nvSpPr>
        <p:spPr>
          <a:xfrm>
            <a:off x="640080" y="310896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914400" y="3291840"/>
            <a:ext cx="548640" cy="54864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4" name="Image 2" descr="/home/claude/work/build/icons/server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82" y="3379622"/>
            <a:ext cx="373075" cy="37307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45920" y="310896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Backend — Express + SQLite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6583680" y="310896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Auth, accounts, order routing, persistence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 rot="10800000">
            <a:off x="5931256" y="4069080"/>
            <a:ext cx="329184" cy="256032"/>
          </a:xfrm>
          <a:prstGeom prst="triangle">
            <a:avLst/>
          </a:prstGeom>
          <a:solidFill>
            <a:srgbClr val="8FA0AF"/>
          </a:solidFill>
          <a:ln/>
        </p:spPr>
      </p:sp>
      <p:sp>
        <p:nvSpPr>
          <p:cNvPr id="18" name="Shape 13"/>
          <p:cNvSpPr/>
          <p:nvPr/>
        </p:nvSpPr>
        <p:spPr>
          <a:xfrm>
            <a:off x="640080" y="4434840"/>
            <a:ext cx="3474720" cy="1417320"/>
          </a:xfrm>
          <a:prstGeom prst="roundRect">
            <a:avLst>
              <a:gd name="adj" fmla="val 5806"/>
            </a:avLst>
          </a:prstGeom>
          <a:solidFill>
            <a:srgbClr val="0B1420"/>
          </a:solidFill>
          <a:ln/>
        </p:spPr>
      </p:sp>
      <p:sp>
        <p:nvSpPr>
          <p:cNvPr id="19" name="Shape 14"/>
          <p:cNvSpPr/>
          <p:nvPr/>
        </p:nvSpPr>
        <p:spPr>
          <a:xfrm>
            <a:off x="2057400" y="4599432"/>
            <a:ext cx="640080" cy="6400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20" name="Image 3" descr="/home/claude/work/build/icons/shield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813" y="4701845"/>
            <a:ext cx="435254" cy="43525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77240" y="53035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Pre-Trade Risk Engine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777240" y="560527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Limits, loss caps, kill switch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4434840" y="4434840"/>
            <a:ext cx="3474720" cy="1417320"/>
          </a:xfrm>
          <a:prstGeom prst="roundRect">
            <a:avLst>
              <a:gd name="adj" fmla="val 5806"/>
            </a:avLst>
          </a:prstGeom>
          <a:solidFill>
            <a:srgbClr val="0B1420"/>
          </a:solidFill>
          <a:ln/>
        </p:spPr>
      </p:sp>
      <p:sp>
        <p:nvSpPr>
          <p:cNvPr id="24" name="Shape 18"/>
          <p:cNvSpPr/>
          <p:nvPr/>
        </p:nvSpPr>
        <p:spPr>
          <a:xfrm>
            <a:off x="5852160" y="4599432"/>
            <a:ext cx="640080" cy="6400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25" name="Image 4" descr="/home/claude/work/build/icons/link_d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573" y="4701845"/>
            <a:ext cx="435254" cy="43525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572000" y="53035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Exchange Connectors</a:t>
            </a:r>
            <a:endParaRPr lang="en-US" sz="1300" dirty="0"/>
          </a:p>
        </p:txBody>
      </p:sp>
      <p:sp>
        <p:nvSpPr>
          <p:cNvPr id="27" name="Text 20"/>
          <p:cNvSpPr/>
          <p:nvPr/>
        </p:nvSpPr>
        <p:spPr>
          <a:xfrm>
            <a:off x="4572000" y="560527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Binance, Coinbase, Kraken +stubs</a:t>
            </a:r>
            <a:endParaRPr lang="en-US" sz="1050" dirty="0"/>
          </a:p>
        </p:txBody>
      </p:sp>
      <p:sp>
        <p:nvSpPr>
          <p:cNvPr id="28" name="Shape 21"/>
          <p:cNvSpPr/>
          <p:nvPr/>
        </p:nvSpPr>
        <p:spPr>
          <a:xfrm>
            <a:off x="8229600" y="4434840"/>
            <a:ext cx="3474720" cy="1417320"/>
          </a:xfrm>
          <a:prstGeom prst="roundRect">
            <a:avLst>
              <a:gd name="adj" fmla="val 5806"/>
            </a:avLst>
          </a:prstGeom>
          <a:solidFill>
            <a:srgbClr val="0B1420"/>
          </a:solidFill>
          <a:ln/>
        </p:spPr>
      </p:sp>
      <p:sp>
        <p:nvSpPr>
          <p:cNvPr id="29" name="Shape 22"/>
          <p:cNvSpPr/>
          <p:nvPr/>
        </p:nvSpPr>
        <p:spPr>
          <a:xfrm>
            <a:off x="9646920" y="4599432"/>
            <a:ext cx="640080" cy="6400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30" name="Image 5" descr="/home/claude/work/build/icons/target_dar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9333" y="4701845"/>
            <a:ext cx="435254" cy="435254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8366760" y="53035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Trading Engine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8366760" y="560527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simulated execution</a:t>
            </a:r>
            <a:endParaRPr lang="en-US" sz="1050" dirty="0"/>
          </a:p>
        </p:txBody>
      </p:sp>
      <p:sp>
        <p:nvSpPr>
          <p:cNvPr id="33" name="Text 25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34" name="Text 26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5" name="Text 27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PATH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Order Lifecycle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gitbranch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2103120"/>
            <a:ext cx="1971446" cy="356616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333195" y="2377440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8" name="Text 5"/>
          <p:cNvSpPr/>
          <p:nvPr/>
        </p:nvSpPr>
        <p:spPr>
          <a:xfrm>
            <a:off x="1333195" y="237744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77240" y="3154680"/>
            <a:ext cx="169712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 Order Entry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04672" y="3840480"/>
            <a:ext cx="164226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Trader selects a symbol in MarketSelector and submits an order ticket</a:t>
            </a:r>
            <a:endParaRPr lang="en-US" sz="1080" dirty="0"/>
          </a:p>
        </p:txBody>
      </p:sp>
      <p:sp>
        <p:nvSpPr>
          <p:cNvPr id="11" name="Shape 8"/>
          <p:cNvSpPr/>
          <p:nvPr/>
        </p:nvSpPr>
        <p:spPr>
          <a:xfrm rot="5400000">
            <a:off x="2638958" y="3776472"/>
            <a:ext cx="201168" cy="219456"/>
          </a:xfrm>
          <a:prstGeom prst="triangle">
            <a:avLst/>
          </a:prstGeom>
          <a:solidFill>
            <a:srgbClr val="F2A93B"/>
          </a:solidFill>
          <a:ln/>
        </p:spPr>
      </p:sp>
      <p:sp>
        <p:nvSpPr>
          <p:cNvPr id="12" name="Shape 9"/>
          <p:cNvSpPr/>
          <p:nvPr/>
        </p:nvSpPr>
        <p:spPr>
          <a:xfrm>
            <a:off x="2867558" y="2103120"/>
            <a:ext cx="1971446" cy="3566160"/>
          </a:xfrm>
          <a:prstGeom prst="roundRect">
            <a:avLst>
              <a:gd name="adj" fmla="val 4174"/>
            </a:avLst>
          </a:prstGeom>
          <a:solidFill>
            <a:srgbClr val="E7EDF2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560674" y="2377440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14" name="Text 11"/>
          <p:cNvSpPr/>
          <p:nvPr/>
        </p:nvSpPr>
        <p:spPr>
          <a:xfrm>
            <a:off x="3560674" y="237744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3004718" y="3154680"/>
            <a:ext cx="169712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Engine Check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032150" y="3840480"/>
            <a:ext cx="164226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Pre-trade validation against limits, caps, and kill-switch state</a:t>
            </a:r>
            <a:endParaRPr lang="en-US" sz="1080" dirty="0"/>
          </a:p>
        </p:txBody>
      </p:sp>
      <p:sp>
        <p:nvSpPr>
          <p:cNvPr id="17" name="Shape 14"/>
          <p:cNvSpPr/>
          <p:nvPr/>
        </p:nvSpPr>
        <p:spPr>
          <a:xfrm rot="5400000">
            <a:off x="4866437" y="3776472"/>
            <a:ext cx="201168" cy="219456"/>
          </a:xfrm>
          <a:prstGeom prst="triangle">
            <a:avLst/>
          </a:prstGeom>
          <a:solidFill>
            <a:srgbClr val="F2A93B"/>
          </a:solidFill>
          <a:ln/>
        </p:spPr>
      </p:sp>
      <p:sp>
        <p:nvSpPr>
          <p:cNvPr id="18" name="Shape 15"/>
          <p:cNvSpPr/>
          <p:nvPr/>
        </p:nvSpPr>
        <p:spPr>
          <a:xfrm>
            <a:off x="5095037" y="2103120"/>
            <a:ext cx="1971446" cy="356616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5788152" y="2377440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0" name="Text 17"/>
          <p:cNvSpPr/>
          <p:nvPr/>
        </p:nvSpPr>
        <p:spPr>
          <a:xfrm>
            <a:off x="5788152" y="237744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21" name="Text 18"/>
          <p:cNvSpPr/>
          <p:nvPr/>
        </p:nvSpPr>
        <p:spPr>
          <a:xfrm>
            <a:off x="5232197" y="3154680"/>
            <a:ext cx="169712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 Decision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259629" y="3840480"/>
            <a:ext cx="164226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routed to a live exchange connector or the paper simulator</a:t>
            </a:r>
            <a:endParaRPr lang="en-US" sz="1080" dirty="0"/>
          </a:p>
        </p:txBody>
      </p:sp>
      <p:sp>
        <p:nvSpPr>
          <p:cNvPr id="23" name="Shape 20"/>
          <p:cNvSpPr/>
          <p:nvPr/>
        </p:nvSpPr>
        <p:spPr>
          <a:xfrm rot="5400000">
            <a:off x="7093915" y="3776472"/>
            <a:ext cx="201168" cy="219456"/>
          </a:xfrm>
          <a:prstGeom prst="triangle">
            <a:avLst/>
          </a:prstGeom>
          <a:solidFill>
            <a:srgbClr val="F2A93B"/>
          </a:solidFill>
          <a:ln/>
        </p:spPr>
      </p:sp>
      <p:sp>
        <p:nvSpPr>
          <p:cNvPr id="24" name="Shape 21"/>
          <p:cNvSpPr/>
          <p:nvPr/>
        </p:nvSpPr>
        <p:spPr>
          <a:xfrm>
            <a:off x="7322515" y="2103120"/>
            <a:ext cx="1971446" cy="3566160"/>
          </a:xfrm>
          <a:prstGeom prst="roundRect">
            <a:avLst>
              <a:gd name="adj" fmla="val 4174"/>
            </a:avLst>
          </a:prstGeom>
          <a:solidFill>
            <a:srgbClr val="E7EDF2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8015630" y="2377440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26" name="Text 23"/>
          <p:cNvSpPr/>
          <p:nvPr/>
        </p:nvSpPr>
        <p:spPr>
          <a:xfrm>
            <a:off x="8015630" y="237744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7459675" y="3154680"/>
            <a:ext cx="169712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7487107" y="3840480"/>
            <a:ext cx="164226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Connector/simulator fills the order at market or simulated price</a:t>
            </a:r>
            <a:endParaRPr lang="en-US" sz="1080" dirty="0"/>
          </a:p>
        </p:txBody>
      </p:sp>
      <p:sp>
        <p:nvSpPr>
          <p:cNvPr id="29" name="Shape 26"/>
          <p:cNvSpPr/>
          <p:nvPr/>
        </p:nvSpPr>
        <p:spPr>
          <a:xfrm rot="5400000">
            <a:off x="9321394" y="3776472"/>
            <a:ext cx="201168" cy="219456"/>
          </a:xfrm>
          <a:prstGeom prst="triangle">
            <a:avLst/>
          </a:prstGeom>
          <a:solidFill>
            <a:srgbClr val="F2A93B"/>
          </a:solidFill>
          <a:ln/>
        </p:spPr>
      </p:sp>
      <p:sp>
        <p:nvSpPr>
          <p:cNvPr id="30" name="Shape 27"/>
          <p:cNvSpPr/>
          <p:nvPr/>
        </p:nvSpPr>
        <p:spPr>
          <a:xfrm>
            <a:off x="9549994" y="2103120"/>
            <a:ext cx="1971446" cy="3566160"/>
          </a:xfrm>
          <a:prstGeom prst="roundRect">
            <a:avLst>
              <a:gd name="adj" fmla="val 4174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31" name="Shape 28"/>
          <p:cNvSpPr/>
          <p:nvPr/>
        </p:nvSpPr>
        <p:spPr>
          <a:xfrm>
            <a:off x="10243109" y="2377440"/>
            <a:ext cx="585216" cy="585216"/>
          </a:xfrm>
          <a:prstGeom prst="ellipse">
            <a:avLst/>
          </a:prstGeom>
          <a:solidFill>
            <a:srgbClr val="0FD9B0"/>
          </a:solidFill>
          <a:ln/>
        </p:spPr>
      </p:sp>
      <p:sp>
        <p:nvSpPr>
          <p:cNvPr id="32" name="Text 29"/>
          <p:cNvSpPr/>
          <p:nvPr/>
        </p:nvSpPr>
        <p:spPr>
          <a:xfrm>
            <a:off x="10243109" y="237744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33" name="Text 30"/>
          <p:cNvSpPr/>
          <p:nvPr/>
        </p:nvSpPr>
        <p:spPr>
          <a:xfrm>
            <a:off x="9687154" y="3154680"/>
            <a:ext cx="169712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Blotter Update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9714586" y="3840480"/>
            <a:ext cx="164226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Fill, position, and balance updates flow back to the UI in real time</a:t>
            </a:r>
            <a:endParaRPr lang="en-US" sz="1080" dirty="0"/>
          </a:p>
        </p:txBody>
      </p:sp>
      <p:sp>
        <p:nvSpPr>
          <p:cNvPr id="35" name="Text 32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Exchange Connectors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link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737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TODAY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640080" y="2103120"/>
            <a:ext cx="3429000" cy="1920240"/>
          </a:xfrm>
          <a:prstGeom prst="roundRect">
            <a:avLst>
              <a:gd name="adj" fmla="val 4286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331720"/>
            <a:ext cx="502920" cy="5029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9" name="Image 1" descr="/home/claude/work/build/icons/checkcircle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47" y="2412187"/>
            <a:ext cx="341986" cy="34198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230428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Binance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868680" y="297180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spot trading + symbol translation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868680" y="3520440"/>
            <a:ext cx="1005840" cy="292608"/>
          </a:xfrm>
          <a:prstGeom prst="roundRect">
            <a:avLst>
              <a:gd name="adj" fmla="val 50000"/>
            </a:avLst>
          </a:prstGeom>
          <a:solidFill>
            <a:srgbClr val="0FD9B0"/>
          </a:solidFill>
          <a:ln/>
        </p:spPr>
      </p:sp>
      <p:sp>
        <p:nvSpPr>
          <p:cNvPr id="13" name="Text 9"/>
          <p:cNvSpPr/>
          <p:nvPr/>
        </p:nvSpPr>
        <p:spPr>
          <a:xfrm>
            <a:off x="868680" y="352044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389120" y="2103120"/>
            <a:ext cx="3429000" cy="1920240"/>
          </a:xfrm>
          <a:prstGeom prst="roundRect">
            <a:avLst>
              <a:gd name="adj" fmla="val 4286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617720" y="2331720"/>
            <a:ext cx="502920" cy="5029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16" name="Image 2" descr="/home/claude/work/build/icons/checkcircle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187" y="2412187"/>
            <a:ext cx="341986" cy="34198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212080" y="230428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Coinbase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4617720" y="297180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spot trading + symbol translation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617720" y="3520440"/>
            <a:ext cx="1005840" cy="292608"/>
          </a:xfrm>
          <a:prstGeom prst="roundRect">
            <a:avLst>
              <a:gd name="adj" fmla="val 50000"/>
            </a:avLst>
          </a:prstGeom>
          <a:solidFill>
            <a:srgbClr val="0FD9B0"/>
          </a:solidFill>
          <a:ln/>
        </p:spPr>
      </p:sp>
      <p:sp>
        <p:nvSpPr>
          <p:cNvPr id="20" name="Text 15"/>
          <p:cNvSpPr/>
          <p:nvPr/>
        </p:nvSpPr>
        <p:spPr>
          <a:xfrm>
            <a:off x="4617720" y="352044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950" dirty="0"/>
          </a:p>
        </p:txBody>
      </p:sp>
      <p:sp>
        <p:nvSpPr>
          <p:cNvPr id="21" name="Shape 16"/>
          <p:cNvSpPr/>
          <p:nvPr/>
        </p:nvSpPr>
        <p:spPr>
          <a:xfrm>
            <a:off x="8138160" y="2103120"/>
            <a:ext cx="3429000" cy="1920240"/>
          </a:xfrm>
          <a:prstGeom prst="roundRect">
            <a:avLst>
              <a:gd name="adj" fmla="val 4286"/>
            </a:avLst>
          </a:prstGeom>
          <a:solidFill>
            <a:srgbClr val="F1F5F8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8366760" y="2331720"/>
            <a:ext cx="502920" cy="50292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23" name="Image 3" descr="/home/claude/work/build/icons/checkcircle_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7227" y="2412187"/>
            <a:ext cx="341986" cy="34198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961120" y="230428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Kraken</a:t>
            </a:r>
            <a:endParaRPr lang="en-US" sz="1700" dirty="0"/>
          </a:p>
        </p:txBody>
      </p:sp>
      <p:sp>
        <p:nvSpPr>
          <p:cNvPr id="25" name="Text 19"/>
          <p:cNvSpPr/>
          <p:nvPr/>
        </p:nvSpPr>
        <p:spPr>
          <a:xfrm>
            <a:off x="8366760" y="297180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spot trading + symbol translation</a:t>
            </a:r>
            <a:endParaRPr lang="en-US" sz="1150" dirty="0"/>
          </a:p>
        </p:txBody>
      </p:sp>
      <p:sp>
        <p:nvSpPr>
          <p:cNvPr id="26" name="Shape 20"/>
          <p:cNvSpPr/>
          <p:nvPr/>
        </p:nvSpPr>
        <p:spPr>
          <a:xfrm>
            <a:off x="8366760" y="3520440"/>
            <a:ext cx="1005840" cy="292608"/>
          </a:xfrm>
          <a:prstGeom prst="roundRect">
            <a:avLst>
              <a:gd name="adj" fmla="val 50000"/>
            </a:avLst>
          </a:prstGeom>
          <a:solidFill>
            <a:srgbClr val="0FD9B0"/>
          </a:solidFill>
          <a:ln/>
        </p:spPr>
      </p:sp>
      <p:sp>
        <p:nvSpPr>
          <p:cNvPr id="27" name="Text 21"/>
          <p:cNvSpPr/>
          <p:nvPr/>
        </p:nvSpPr>
        <p:spPr>
          <a:xfrm>
            <a:off x="8366760" y="352044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640080" y="4279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2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STUBBED — PENDING CREDENTIALS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640080" y="4645152"/>
            <a:ext cx="5280660" cy="1508760"/>
          </a:xfrm>
          <a:prstGeom prst="roundRect">
            <a:avLst>
              <a:gd name="adj" fmla="val 5455"/>
            </a:avLst>
          </a:prstGeom>
          <a:solidFill>
            <a:srgbClr val="E7EDF2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868680" y="4873752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31" name="Image 4" descr="/home/claude/work/build/icons/clock_d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147" y="4954219"/>
            <a:ext cx="341986" cy="341986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1463040" y="4846320"/>
            <a:ext cx="33604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IBKR</a:t>
            </a:r>
            <a:endParaRPr lang="en-US" sz="1700" dirty="0"/>
          </a:p>
        </p:txBody>
      </p:sp>
      <p:sp>
        <p:nvSpPr>
          <p:cNvPr id="33" name="Text 26"/>
          <p:cNvSpPr/>
          <p:nvPr/>
        </p:nvSpPr>
        <p:spPr>
          <a:xfrm>
            <a:off x="868680" y="5468112"/>
            <a:ext cx="48234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Brokers — stubbed, pending credentials</a:t>
            </a:r>
            <a:endParaRPr lang="en-US" sz="1150" dirty="0"/>
          </a:p>
        </p:txBody>
      </p:sp>
      <p:sp>
        <p:nvSpPr>
          <p:cNvPr id="34" name="Shape 27"/>
          <p:cNvSpPr/>
          <p:nvPr/>
        </p:nvSpPr>
        <p:spPr>
          <a:xfrm>
            <a:off x="4686300" y="4873752"/>
            <a:ext cx="1005840" cy="292608"/>
          </a:xfrm>
          <a:prstGeom prst="roundRect">
            <a:avLst>
              <a:gd name="adj" fmla="val 50000"/>
            </a:avLst>
          </a:prstGeom>
          <a:solidFill>
            <a:srgbClr val="F2A93B"/>
          </a:solidFill>
          <a:ln/>
        </p:spPr>
      </p:sp>
      <p:sp>
        <p:nvSpPr>
          <p:cNvPr id="35" name="Text 28"/>
          <p:cNvSpPr/>
          <p:nvPr/>
        </p:nvSpPr>
        <p:spPr>
          <a:xfrm>
            <a:off x="4686300" y="4873752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STUB</a:t>
            </a:r>
            <a:endParaRPr lang="en-US" sz="950" dirty="0"/>
          </a:p>
        </p:txBody>
      </p:sp>
      <p:sp>
        <p:nvSpPr>
          <p:cNvPr id="36" name="Shape 29"/>
          <p:cNvSpPr/>
          <p:nvPr/>
        </p:nvSpPr>
        <p:spPr>
          <a:xfrm>
            <a:off x="6240780" y="4645152"/>
            <a:ext cx="5280660" cy="1508760"/>
          </a:xfrm>
          <a:prstGeom prst="roundRect">
            <a:avLst>
              <a:gd name="adj" fmla="val 5455"/>
            </a:avLst>
          </a:prstGeom>
          <a:solidFill>
            <a:srgbClr val="E7EDF2"/>
          </a:solidFill>
          <a:ln/>
          <a:effectLst>
            <a:outerShdw sx="100000" sy="100000" kx="0" ky="0" algn="bl" rotWithShape="0" blurRad="101600" dist="38100" dir="5400000">
              <a:srgbClr val="8497A5">
                <a:alpha val="28000"/>
              </a:srgbClr>
            </a:outerShdw>
          </a:effectLst>
        </p:spPr>
      </p:sp>
      <p:sp>
        <p:nvSpPr>
          <p:cNvPr id="37" name="Shape 30"/>
          <p:cNvSpPr/>
          <p:nvPr/>
        </p:nvSpPr>
        <p:spPr>
          <a:xfrm>
            <a:off x="6469380" y="4873752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38" name="Image 5" descr="/home/claude/work/build/icons/clock_dar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9847" y="4954219"/>
            <a:ext cx="341986" cy="341986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7063740" y="4846320"/>
            <a:ext cx="33604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Bakkt</a:t>
            </a:r>
            <a:endParaRPr lang="en-US" sz="1700" dirty="0"/>
          </a:p>
        </p:txBody>
      </p:sp>
      <p:sp>
        <p:nvSpPr>
          <p:cNvPr id="40" name="Text 32"/>
          <p:cNvSpPr/>
          <p:nvPr/>
        </p:nvSpPr>
        <p:spPr>
          <a:xfrm>
            <a:off x="6469380" y="5468112"/>
            <a:ext cx="48234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custody/exec — stubbed, pending credentials</a:t>
            </a:r>
            <a:endParaRPr lang="en-US" sz="1150" dirty="0"/>
          </a:p>
        </p:txBody>
      </p:sp>
      <p:sp>
        <p:nvSpPr>
          <p:cNvPr id="41" name="Shape 33"/>
          <p:cNvSpPr/>
          <p:nvPr/>
        </p:nvSpPr>
        <p:spPr>
          <a:xfrm>
            <a:off x="10287000" y="4873752"/>
            <a:ext cx="1005840" cy="292608"/>
          </a:xfrm>
          <a:prstGeom prst="roundRect">
            <a:avLst>
              <a:gd name="adj" fmla="val 50000"/>
            </a:avLst>
          </a:prstGeom>
          <a:solidFill>
            <a:srgbClr val="F2A93B"/>
          </a:solidFill>
          <a:ln/>
        </p:spPr>
      </p:sp>
      <p:sp>
        <p:nvSpPr>
          <p:cNvPr id="42" name="Text 34"/>
          <p:cNvSpPr/>
          <p:nvPr/>
        </p:nvSpPr>
        <p:spPr>
          <a:xfrm>
            <a:off x="10287000" y="4873752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STUB</a:t>
            </a:r>
            <a:endParaRPr lang="en-US" sz="950" dirty="0"/>
          </a:p>
        </p:txBody>
      </p:sp>
      <p:sp>
        <p:nvSpPr>
          <p:cNvPr id="43" name="Text 35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44" name="Text 36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45" name="Text 37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A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EXPERIENCE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Paper Trading Simulator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91495" y="502920"/>
            <a:ext cx="868680" cy="868680"/>
          </a:xfrm>
          <a:prstGeom prst="ellipse">
            <a:avLst/>
          </a:prstGeom>
          <a:solidFill>
            <a:srgbClr val="0FD9B0"/>
          </a:solidFill>
          <a:ln/>
        </p:spPr>
      </p:sp>
      <p:pic>
        <p:nvPicPr>
          <p:cNvPr id="5" name="Image 0" descr="/home/claude/work/build/icons/target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0484" y="641909"/>
            <a:ext cx="590702" cy="5907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73736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new account is automatically seeded with a simulated portfolio — no real capital required to start trading.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40080" y="24231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0B1420"/>
          </a:solidFill>
          <a:ln/>
        </p:spPr>
      </p:sp>
      <p:sp>
        <p:nvSpPr>
          <p:cNvPr id="8" name="Text 5"/>
          <p:cNvSpPr/>
          <p:nvPr/>
        </p:nvSpPr>
        <p:spPr>
          <a:xfrm>
            <a:off x="640080" y="2651760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$100,000</a:t>
            </a:r>
            <a:endParaRPr lang="en-US" sz="3800" dirty="0"/>
          </a:p>
        </p:txBody>
      </p:sp>
      <p:sp>
        <p:nvSpPr>
          <p:cNvPr id="9" name="Text 6"/>
          <p:cNvSpPr/>
          <p:nvPr/>
        </p:nvSpPr>
        <p:spPr>
          <a:xfrm>
            <a:off x="640080" y="352044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Simulated USD Equity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89120" y="24231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0B1420"/>
          </a:solidFill>
          <a:ln/>
        </p:spPr>
      </p:sp>
      <p:sp>
        <p:nvSpPr>
          <p:cNvPr id="11" name="Text 8"/>
          <p:cNvSpPr/>
          <p:nvPr/>
        </p:nvSpPr>
        <p:spPr>
          <a:xfrm>
            <a:off x="4389120" y="2651760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800" dirty="0"/>
          </a:p>
        </p:txBody>
      </p:sp>
      <p:sp>
        <p:nvSpPr>
          <p:cNvPr id="12" name="Text 9"/>
          <p:cNvSpPr/>
          <p:nvPr/>
        </p:nvSpPr>
        <p:spPr>
          <a:xfrm>
            <a:off x="4389120" y="352044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BTC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138160" y="24231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0B1420"/>
          </a:solidFill>
          <a:ln/>
        </p:spPr>
      </p:sp>
      <p:sp>
        <p:nvSpPr>
          <p:cNvPr id="14" name="Text 11"/>
          <p:cNvSpPr/>
          <p:nvPr/>
        </p:nvSpPr>
        <p:spPr>
          <a:xfrm>
            <a:off x="8138160" y="2651760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FD9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3800" dirty="0"/>
          </a:p>
        </p:txBody>
      </p:sp>
      <p:sp>
        <p:nvSpPr>
          <p:cNvPr id="15" name="Text 12"/>
          <p:cNvSpPr/>
          <p:nvPr/>
        </p:nvSpPr>
        <p:spPr>
          <a:xfrm>
            <a:off x="8138160" y="352044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EC2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40080" y="4434840"/>
            <a:ext cx="10881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trading is the default mode for every new account — safe by design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Generalized per-asset USD cross-rate pricing engine replaces the old BTC/ETH-only logic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Fills, balances, and positions behave like production trading, without real capital at risk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324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Traders graduate to live exchange connectors when they're ready by adding API keys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TRADING PLATFORM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4267048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polyapps-ai.com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185855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Analytechs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Analytechs Trading Platform Overview</dc:title>
  <dc:subject>PptxGenJS Presentation</dc:subject>
  <dc:creator>Analytechs</dc:creator>
  <cp:lastModifiedBy>Analytechs</cp:lastModifiedBy>
  <cp:revision>1</cp:revision>
  <dcterms:created xsi:type="dcterms:W3CDTF">2026-08-18T11:24:28Z</dcterms:created>
  <dcterms:modified xsi:type="dcterms:W3CDTF">2026-08-18T11:24:28Z</dcterms:modified>
</cp:coreProperties>
</file>