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07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48640"/>
            <a:ext cx="502920" cy="18288"/>
          </a:xfrm>
          <a:prstGeom prst="rect">
            <a:avLst/>
          </a:prstGeom>
          <a:solidFill>
            <a:srgbClr val="FF9500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548640"/>
            <a:ext cx="18288" cy="502920"/>
          </a:xfrm>
          <a:prstGeom prst="rect">
            <a:avLst/>
          </a:prstGeom>
          <a:solidFill>
            <a:srgbClr val="FF9500"/>
          </a:solidFill>
          <a:ln/>
        </p:spPr>
      </p:sp>
      <p:sp>
        <p:nvSpPr>
          <p:cNvPr id="4" name="Shape 2"/>
          <p:cNvSpPr/>
          <p:nvPr/>
        </p:nvSpPr>
        <p:spPr>
          <a:xfrm>
            <a:off x="11140135" y="6291072"/>
            <a:ext cx="502920" cy="18288"/>
          </a:xfrm>
          <a:prstGeom prst="rect">
            <a:avLst/>
          </a:prstGeom>
          <a:solidFill>
            <a:srgbClr val="00E5CC"/>
          </a:solidFill>
          <a:ln/>
        </p:spPr>
      </p:sp>
      <p:sp>
        <p:nvSpPr>
          <p:cNvPr id="5" name="Shape 3"/>
          <p:cNvSpPr/>
          <p:nvPr/>
        </p:nvSpPr>
        <p:spPr>
          <a:xfrm>
            <a:off x="11624767" y="5806440"/>
            <a:ext cx="18288" cy="502920"/>
          </a:xfrm>
          <a:prstGeom prst="rect">
            <a:avLst/>
          </a:prstGeom>
          <a:solidFill>
            <a:srgbClr val="00E5CC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33172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00E5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MULTI-VENUE ALGORITHMIC TRADING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77240" y="2697480"/>
            <a:ext cx="10607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spc="100" kern="0" dirty="0">
                <a:solidFill>
                  <a:srgbClr val="E8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ANALYTECHS</a:t>
            </a:r>
            <a:endParaRPr lang="en-US" sz="5200" dirty="0"/>
          </a:p>
        </p:txBody>
      </p:sp>
      <p:sp>
        <p:nvSpPr>
          <p:cNvPr id="8" name="Text 6"/>
          <p:cNvSpPr/>
          <p:nvPr/>
        </p:nvSpPr>
        <p:spPr>
          <a:xfrm>
            <a:off x="777240" y="3364992"/>
            <a:ext cx="10607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spc="100" kern="0" dirty="0">
                <a:solidFill>
                  <a:srgbClr val="FF95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HFT TERMINAL</a:t>
            </a:r>
            <a:endParaRPr lang="en-US" sz="5200" dirty="0"/>
          </a:p>
        </p:txBody>
      </p:sp>
      <p:sp>
        <p:nvSpPr>
          <p:cNvPr id="9" name="Text 7"/>
          <p:cNvSpPr/>
          <p:nvPr/>
        </p:nvSpPr>
        <p:spPr>
          <a:xfrm>
            <a:off x="822960" y="4279392"/>
            <a:ext cx="10241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8A8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Professional Multi-Venue Algorithmic Trading Platform</a:t>
            </a:r>
            <a:endParaRPr lang="en-US" sz="1900" dirty="0"/>
          </a:p>
        </p:txBody>
      </p:sp>
      <p:sp>
        <p:nvSpPr>
          <p:cNvPr id="10" name="Shape 8"/>
          <p:cNvSpPr/>
          <p:nvPr/>
        </p:nvSpPr>
        <p:spPr>
          <a:xfrm>
            <a:off x="822960" y="5989320"/>
            <a:ext cx="1508760" cy="384048"/>
          </a:xfrm>
          <a:prstGeom prst="rect">
            <a:avLst>
              <a:gd name="adj" fmla="val 14286"/>
            </a:avLst>
          </a:prstGeom>
          <a:solidFill>
            <a:srgbClr val="14141F"/>
          </a:solidFill>
          <a:ln w="12700">
            <a:solidFill>
              <a:srgbClr val="B31B1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5989320"/>
            <a:ext cx="1508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E8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INTERACTIVE BROKERS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2395728" y="5989320"/>
            <a:ext cx="320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8A8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2743200" y="5989320"/>
            <a:ext cx="1005840" cy="384048"/>
          </a:xfrm>
          <a:prstGeom prst="rect">
            <a:avLst>
              <a:gd name="adj" fmla="val 14286"/>
            </a:avLst>
          </a:prstGeom>
          <a:solidFill>
            <a:srgbClr val="14141F"/>
          </a:solidFill>
          <a:ln w="12700">
            <a:solidFill>
              <a:srgbClr val="00E5C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743200" y="5989320"/>
            <a:ext cx="1005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E8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BAKKT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3977640" y="5989320"/>
            <a:ext cx="5029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8A8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Capital  •  Real-Time Execution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11475720" y="6053328"/>
            <a:ext cx="109728" cy="109728"/>
          </a:xfrm>
          <a:prstGeom prst="ellipse">
            <a:avLst/>
          </a:prstGeom>
          <a:solidFill>
            <a:srgbClr val="00FF88"/>
          </a:solidFill>
          <a:ln/>
        </p:spPr>
      </p:sp>
      <p:sp>
        <p:nvSpPr>
          <p:cNvPr id="17" name="Text 15"/>
          <p:cNvSpPr/>
          <p:nvPr/>
        </p:nvSpPr>
        <p:spPr>
          <a:xfrm>
            <a:off x="11018520" y="6035040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FF8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LIVE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D0D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95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&amp; OBSERVABILITY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spc="50" kern="0" dirty="0">
                <a:solidFill>
                  <a:srgbClr val="E8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Persistence, Logging &amp; Observability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874520"/>
            <a:ext cx="1051560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5000"/>
              </a:lnSpc>
              <a:spcAft>
                <a:spcPts val="2000"/>
              </a:spcAft>
              <a:buSzPct val="100000"/>
              <a:buChar char="▪"/>
            </a:pPr>
            <a:r>
              <a:rPr lang="en-US" sz="1800" b="1" dirty="0">
                <a:solidFill>
                  <a:srgbClr val="FF95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SQLite database: </a:t>
            </a:r>
            <a:pPr indent="0" marL="0">
              <a:lnSpc>
                <a:spcPct val="115000"/>
              </a:lnSpc>
              <a:spcAft>
                <a:spcPts val="2000"/>
              </a:spcAft>
              <a:buNone/>
            </a:pPr>
            <a:r>
              <a:rPr lang="en-US" sz="18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orders, fills, positions, equity snapshots, risk events</a:t>
            </a:r>
            <a:endParaRPr lang="en-US" sz="1800" dirty="0"/>
          </a:p>
          <a:p>
            <a:pPr indent="0" marL="0">
              <a:lnSpc>
                <a:spcPct val="115000"/>
              </a:lnSpc>
              <a:spcAft>
                <a:spcPts val="2000"/>
              </a:spcAft>
              <a:buNone/>
            </a:pPr>
            <a:r>
              <a:rPr lang="en-US" sz="1800" b="1" dirty="0">
                <a:solidFill>
                  <a:srgbClr val="FF95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logging </a:t>
            </a:r>
            <a:pPr indent="0" marL="0">
              <a:lnSpc>
                <a:spcPct val="115000"/>
              </a:lnSpc>
              <a:spcAft>
                <a:spcPts val="2000"/>
              </a:spcAft>
              <a:buNone/>
            </a:pPr>
            <a:r>
              <a:rPr lang="en-US" sz="18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(pino) plus a dedicated JSON audit trail</a:t>
            </a:r>
            <a:endParaRPr lang="en-US" sz="1800" dirty="0"/>
          </a:p>
          <a:p>
            <a:pPr indent="0" marL="0">
              <a:lnSpc>
                <a:spcPct val="115000"/>
              </a:lnSpc>
              <a:spcAft>
                <a:spcPts val="2000"/>
              </a:spcAft>
              <a:buNone/>
            </a:pPr>
            <a:r>
              <a:rPr lang="en-US" sz="18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Supports debugging, compliance review, and after-the-fact analysis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8A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ANALYTECHS HFT TERMINAL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A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 / 12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D0D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&amp; CAVEATS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spc="50" kern="0" dirty="0">
                <a:solidFill>
                  <a:srgbClr val="E8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Honest About What This Is — and Isn't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2011680"/>
            <a:ext cx="54864" cy="566928"/>
          </a:xfrm>
          <a:prstGeom prst="rect">
            <a:avLst/>
          </a:prstGeom>
          <a:solidFill>
            <a:srgbClr val="FF3366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1965960"/>
            <a:ext cx="10241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50" b="1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professional low-latency algorithmic system</a:t>
            </a:r>
            <a:pPr indent="0" marL="0">
              <a:lnSpc>
                <a:spcPct val="115000"/>
              </a:lnSpc>
              <a:buNone/>
            </a:pPr>
            <a:r>
              <a:rPr lang="en-US" sz="1650" dirty="0">
                <a:solidFill>
                  <a:srgbClr val="8A8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NOT colocated, microsecond-level HFT</a:t>
            </a:r>
            <a:endParaRPr lang="en-US" sz="1650" dirty="0"/>
          </a:p>
        </p:txBody>
      </p:sp>
      <p:sp>
        <p:nvSpPr>
          <p:cNvPr id="6" name="Shape 4"/>
          <p:cNvSpPr/>
          <p:nvPr/>
        </p:nvSpPr>
        <p:spPr>
          <a:xfrm>
            <a:off x="640080" y="2944368"/>
            <a:ext cx="54864" cy="566928"/>
          </a:xfrm>
          <a:prstGeom prst="rect">
            <a:avLst/>
          </a:prstGeom>
          <a:solidFill>
            <a:srgbClr val="FF3366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2898648"/>
            <a:ext cx="10241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50" b="1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 Bakkt integration details</a:t>
            </a:r>
            <a:pPr indent="0" marL="0">
              <a:lnSpc>
                <a:spcPct val="115000"/>
              </a:lnSpc>
              <a:buNone/>
            </a:pPr>
            <a:r>
              <a:rPr lang="en-US" sz="1650" dirty="0">
                <a:solidFill>
                  <a:srgbClr val="8A8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are best-effort, pending official documentation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640080" y="3877056"/>
            <a:ext cx="54864" cy="566928"/>
          </a:xfrm>
          <a:prstGeom prst="rect">
            <a:avLst/>
          </a:prstGeom>
          <a:solidFill>
            <a:srgbClr val="FF3366"/>
          </a:solidFill>
          <a:ln/>
        </p:spPr>
      </p:sp>
      <p:sp>
        <p:nvSpPr>
          <p:cNvPr id="9" name="Text 7"/>
          <p:cNvSpPr/>
          <p:nvPr/>
        </p:nvSpPr>
        <p:spPr>
          <a:xfrm>
            <a:off x="914400" y="3831336"/>
            <a:ext cx="10241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50" b="1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IBKR crypto trading entitlements</a:t>
            </a:r>
            <a:pPr indent="0" marL="0">
              <a:lnSpc>
                <a:spcPct val="115000"/>
              </a:lnSpc>
              <a:buNone/>
            </a:pPr>
            <a:r>
              <a:rPr lang="en-US" sz="1650" dirty="0">
                <a:solidFill>
                  <a:srgbClr val="8A8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vary by account</a:t>
            </a:r>
            <a:endParaRPr lang="en-US" sz="1650" dirty="0"/>
          </a:p>
        </p:txBody>
      </p:sp>
      <p:sp>
        <p:nvSpPr>
          <p:cNvPr id="10" name="Shape 8"/>
          <p:cNvSpPr/>
          <p:nvPr/>
        </p:nvSpPr>
        <p:spPr>
          <a:xfrm>
            <a:off x="640080" y="4809744"/>
            <a:ext cx="54864" cy="566928"/>
          </a:xfrm>
          <a:prstGeom prst="rect">
            <a:avLst/>
          </a:prstGeom>
          <a:solidFill>
            <a:srgbClr val="FF3366"/>
          </a:solidFill>
          <a:ln/>
        </p:spPr>
      </p:sp>
      <p:sp>
        <p:nvSpPr>
          <p:cNvPr id="11" name="Text 9"/>
          <p:cNvSpPr/>
          <p:nvPr/>
        </p:nvSpPr>
        <p:spPr>
          <a:xfrm>
            <a:off x="914400" y="4764024"/>
            <a:ext cx="10241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50" b="1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Bracket-order UI is present</a:t>
            </a:r>
            <a:pPr indent="0" marL="0">
              <a:lnSpc>
                <a:spcPct val="115000"/>
              </a:lnSpc>
              <a:buNone/>
            </a:pPr>
            <a:r>
              <a:rPr lang="en-US" sz="1650" dirty="0">
                <a:solidFill>
                  <a:srgbClr val="8A8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but not yet wired to broker-native bracket execution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8A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ANALYTECHS HFT TERMINAL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072865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A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11 / 12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707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00FF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STEPS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spc="50" kern="0" dirty="0">
                <a:solidFill>
                  <a:srgbClr val="E8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Getting Started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965960"/>
            <a:ext cx="914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0FF8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600200" y="1965960"/>
            <a:ext cx="9418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Configure broker credentials and risk limits in .env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40080" y="2926080"/>
            <a:ext cx="914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0FF8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600200" y="2926080"/>
            <a:ext cx="9418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the built-in end-to-end smoke test before going live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40080" y="3886200"/>
            <a:ext cx="914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0FF8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600200" y="3886200"/>
            <a:ext cx="9418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README and a comprehensive User Manual (PDF) included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640080" y="5074920"/>
            <a:ext cx="10881360" cy="658368"/>
          </a:xfrm>
          <a:prstGeom prst="rect">
            <a:avLst>
              <a:gd name="adj" fmla="val 6944"/>
            </a:avLst>
          </a:prstGeom>
          <a:solidFill>
            <a:srgbClr val="14141F"/>
          </a:solidFill>
          <a:ln w="12700">
            <a:solidFill>
              <a:srgbClr val="FF950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14400" y="50749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i="1" dirty="0">
                <a:solidFill>
                  <a:srgbClr val="FF95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all documentation before trading with real capital.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8A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ANALYTECHS HFT TERMINAL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072865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A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 / 12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D0D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95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ORIGIN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spc="50" kern="0" dirty="0">
                <a:solidFill>
                  <a:srgbClr val="E8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UI Mockup to Production Trading System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874520"/>
            <a:ext cx="1051560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5000"/>
              </a:lnSpc>
              <a:spcAft>
                <a:spcPts val="2000"/>
              </a:spcAft>
              <a:buSzPct val="100000"/>
              <a:buChar char="▪"/>
            </a:pPr>
            <a:r>
              <a:rPr lang="en-US" sz="1800" b="1" dirty="0">
                <a:solidFill>
                  <a:srgbClr val="FF95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Original app: </a:t>
            </a:r>
            <a:pPr indent="0" marL="0">
              <a:lnSpc>
                <a:spcPct val="115000"/>
              </a:lnSpc>
              <a:spcAft>
                <a:spcPts val="2000"/>
              </a:spcAft>
              <a:buNone/>
            </a:pPr>
            <a:r>
              <a:rPr lang="en-US" sz="18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pure front-end UI mockup with zero real broker connectivity</a:t>
            </a:r>
            <a:endParaRPr lang="en-US" sz="1800" dirty="0"/>
          </a:p>
          <a:p>
            <a:pPr indent="0" marL="0">
              <a:lnSpc>
                <a:spcPct val="115000"/>
              </a:lnSpc>
              <a:spcAft>
                <a:spcPts val="2000"/>
              </a:spcAft>
              <a:buNone/>
            </a:pPr>
            <a:r>
              <a:rPr lang="en-US" sz="1800" b="1" dirty="0">
                <a:solidFill>
                  <a:srgbClr val="FF95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Rebuilt </a:t>
            </a:r>
            <a:pPr indent="0" marL="0">
              <a:lnSpc>
                <a:spcPct val="115000"/>
              </a:lnSpc>
              <a:spcAft>
                <a:spcPts val="2000"/>
              </a:spcAft>
              <a:buNone/>
            </a:pPr>
            <a:r>
              <a:rPr lang="en-US" sz="18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real, live order execution against real broker accounts</a:t>
            </a:r>
            <a:endParaRPr lang="en-US" sz="1800" dirty="0"/>
          </a:p>
          <a:p>
            <a:pPr indent="0" marL="0">
              <a:lnSpc>
                <a:spcPct val="115000"/>
              </a:lnSpc>
              <a:spcAft>
                <a:spcPts val="2000"/>
              </a:spcAft>
              <a:buNone/>
            </a:pPr>
            <a:r>
              <a:rPr lang="en-US" sz="1800" b="1" dirty="0">
                <a:solidFill>
                  <a:srgbClr val="FF95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Added </a:t>
            </a:r>
            <a:pPr indent="0" marL="0">
              <a:lnSpc>
                <a:spcPct val="115000"/>
              </a:lnSpc>
              <a:spcAft>
                <a:spcPts val="2000"/>
              </a:spcAft>
              <a:buNone/>
            </a:pPr>
            <a:r>
              <a:rPr lang="en-US" sz="18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genuine risk engine, order management system, and persistent audit trail</a:t>
            </a:r>
            <a:endParaRPr lang="en-US" sz="1800" dirty="0"/>
          </a:p>
          <a:p>
            <a:pPr indent="0" marL="0">
              <a:lnSpc>
                <a:spcPct val="115000"/>
              </a:lnSpc>
              <a:spcAft>
                <a:spcPts val="2000"/>
              </a:spcAft>
              <a:buNone/>
            </a:pPr>
            <a:r>
              <a:rPr lang="en-US" sz="1800" b="1" dirty="0">
                <a:solidFill>
                  <a:srgbClr val="FF95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Broker venue </a:t>
            </a:r>
            <a:pPr indent="0" marL="0">
              <a:lnSpc>
                <a:spcPct val="115000"/>
              </a:lnSpc>
              <a:spcAft>
                <a:spcPts val="2000"/>
              </a:spcAft>
              <a:buNone/>
            </a:pPr>
            <a:r>
              <a:rPr lang="en-US" sz="18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(IBKR or Bakkt) is selectable by the end user at runtime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8A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ANALYTECHS HFT TERMINAL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A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 / 12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D0D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95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spc="50" kern="0" dirty="0">
                <a:solidFill>
                  <a:srgbClr val="E8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Architecture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502920" cy="566928"/>
          </a:xfrm>
          <a:prstGeom prst="rect">
            <a:avLst/>
          </a:prstGeom>
          <a:solidFill>
            <a:srgbClr val="14141F"/>
          </a:solidFill>
          <a:ln w="9525">
            <a:solidFill>
              <a:srgbClr val="23232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1874520"/>
            <a:ext cx="502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B31B1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371600" y="1874520"/>
            <a:ext cx="3246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Broker Adapters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736592" y="2121408"/>
            <a:ext cx="73152" cy="73152"/>
          </a:xfrm>
          <a:prstGeom prst="ellipse">
            <a:avLst/>
          </a:prstGeom>
          <a:solidFill>
            <a:srgbClr val="B31B1B"/>
          </a:solidFill>
          <a:ln/>
        </p:spPr>
      </p:sp>
      <p:sp>
        <p:nvSpPr>
          <p:cNvPr id="8" name="Text 6"/>
          <p:cNvSpPr/>
          <p:nvPr/>
        </p:nvSpPr>
        <p:spPr>
          <a:xfrm>
            <a:off x="4983480" y="1874520"/>
            <a:ext cx="6537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8A8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Normalize each venue's API into one shared contract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640080" y="2715768"/>
            <a:ext cx="502920" cy="566928"/>
          </a:xfrm>
          <a:prstGeom prst="rect">
            <a:avLst/>
          </a:prstGeom>
          <a:solidFill>
            <a:srgbClr val="14141F"/>
          </a:solidFill>
          <a:ln w="9525">
            <a:solidFill>
              <a:srgbClr val="23232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715768"/>
            <a:ext cx="502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95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371600" y="2715768"/>
            <a:ext cx="3246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Order Manager (OMS)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736592" y="2962656"/>
            <a:ext cx="73152" cy="73152"/>
          </a:xfrm>
          <a:prstGeom prst="ellipse">
            <a:avLst/>
          </a:prstGeom>
          <a:solidFill>
            <a:srgbClr val="FF9500"/>
          </a:solidFill>
          <a:ln/>
        </p:spPr>
      </p:sp>
      <p:sp>
        <p:nvSpPr>
          <p:cNvPr id="13" name="Text 11"/>
          <p:cNvSpPr/>
          <p:nvPr/>
        </p:nvSpPr>
        <p:spPr>
          <a:xfrm>
            <a:off x="4983480" y="2715768"/>
            <a:ext cx="6537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8A8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source of truth for orders, positions, and P&amp;L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640080" y="3557016"/>
            <a:ext cx="502920" cy="566928"/>
          </a:xfrm>
          <a:prstGeom prst="rect">
            <a:avLst/>
          </a:prstGeom>
          <a:solidFill>
            <a:srgbClr val="14141F"/>
          </a:solidFill>
          <a:ln w="9525">
            <a:solidFill>
              <a:srgbClr val="23232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" y="3557016"/>
            <a:ext cx="502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33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371600" y="3557016"/>
            <a:ext cx="3246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 Engine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736592" y="3803904"/>
            <a:ext cx="73152" cy="73152"/>
          </a:xfrm>
          <a:prstGeom prst="ellipse">
            <a:avLst/>
          </a:prstGeom>
          <a:solidFill>
            <a:srgbClr val="FF3366"/>
          </a:solidFill>
          <a:ln/>
        </p:spPr>
      </p:sp>
      <p:sp>
        <p:nvSpPr>
          <p:cNvPr id="18" name="Text 16"/>
          <p:cNvSpPr/>
          <p:nvPr/>
        </p:nvSpPr>
        <p:spPr>
          <a:xfrm>
            <a:off x="4983480" y="3557016"/>
            <a:ext cx="6537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8A8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Gates every order before it reaches a broker</a:t>
            </a:r>
            <a:endParaRPr lang="en-US" sz="1450" dirty="0"/>
          </a:p>
        </p:txBody>
      </p:sp>
      <p:sp>
        <p:nvSpPr>
          <p:cNvPr id="19" name="Shape 17"/>
          <p:cNvSpPr/>
          <p:nvPr/>
        </p:nvSpPr>
        <p:spPr>
          <a:xfrm>
            <a:off x="640080" y="4398264"/>
            <a:ext cx="502920" cy="566928"/>
          </a:xfrm>
          <a:prstGeom prst="rect">
            <a:avLst/>
          </a:prstGeom>
          <a:solidFill>
            <a:srgbClr val="14141F"/>
          </a:solidFill>
          <a:ln w="9525">
            <a:solidFill>
              <a:srgbClr val="23232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40080" y="4398264"/>
            <a:ext cx="502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0E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1371600" y="4398264"/>
            <a:ext cx="3246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 Data Hub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4736592" y="4645152"/>
            <a:ext cx="73152" cy="73152"/>
          </a:xfrm>
          <a:prstGeom prst="ellipse">
            <a:avLst/>
          </a:prstGeom>
          <a:solidFill>
            <a:srgbClr val="00E5CC"/>
          </a:solidFill>
          <a:ln/>
        </p:spPr>
      </p:sp>
      <p:sp>
        <p:nvSpPr>
          <p:cNvPr id="23" name="Text 21"/>
          <p:cNvSpPr/>
          <p:nvPr/>
        </p:nvSpPr>
        <p:spPr>
          <a:xfrm>
            <a:off x="4983480" y="4398264"/>
            <a:ext cx="6537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8A8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Normalizes real-time quotes/book/trades across venues</a:t>
            </a:r>
            <a:endParaRPr lang="en-US" sz="1450" dirty="0"/>
          </a:p>
        </p:txBody>
      </p:sp>
      <p:sp>
        <p:nvSpPr>
          <p:cNvPr id="24" name="Shape 22"/>
          <p:cNvSpPr/>
          <p:nvPr/>
        </p:nvSpPr>
        <p:spPr>
          <a:xfrm>
            <a:off x="640080" y="5239512"/>
            <a:ext cx="502920" cy="566928"/>
          </a:xfrm>
          <a:prstGeom prst="rect">
            <a:avLst/>
          </a:prstGeom>
          <a:solidFill>
            <a:srgbClr val="14141F"/>
          </a:solidFill>
          <a:ln w="9525">
            <a:solidFill>
              <a:srgbClr val="23232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40080" y="5239512"/>
            <a:ext cx="502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0FF8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5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1371600" y="5239512"/>
            <a:ext cx="3246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WebSocket Server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4736592" y="5486400"/>
            <a:ext cx="73152" cy="73152"/>
          </a:xfrm>
          <a:prstGeom prst="ellipse">
            <a:avLst/>
          </a:prstGeom>
          <a:solidFill>
            <a:srgbClr val="00FF88"/>
          </a:solidFill>
          <a:ln/>
        </p:spPr>
      </p:sp>
      <p:sp>
        <p:nvSpPr>
          <p:cNvPr id="28" name="Text 26"/>
          <p:cNvSpPr/>
          <p:nvPr/>
        </p:nvSpPr>
        <p:spPr>
          <a:xfrm>
            <a:off x="4983480" y="5239512"/>
            <a:ext cx="6537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8A8A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Keeps the browser UI in sync with live state</a:t>
            </a:r>
            <a:endParaRPr lang="en-US" sz="1450" dirty="0"/>
          </a:p>
        </p:txBody>
      </p:sp>
      <p:sp>
        <p:nvSpPr>
          <p:cNvPr id="29" name="Text 27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8A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ANALYTECHS HFT TERMINAL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1072865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A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 / 12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D0D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95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VENUE CONNECTIVITY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spc="50" kern="0" dirty="0">
                <a:solidFill>
                  <a:srgbClr val="E8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Venues, One Platform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5074920" cy="2331720"/>
          </a:xfrm>
          <a:prstGeom prst="rect">
            <a:avLst>
              <a:gd name="adj" fmla="val 1961"/>
            </a:avLst>
          </a:prstGeom>
          <a:solidFill>
            <a:srgbClr val="14141F"/>
          </a:solidFill>
          <a:ln w="12700">
            <a:solidFill>
              <a:srgbClr val="B31B1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680" y="2075688"/>
            <a:ext cx="4617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B31B1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INTERACTIVE BROKERS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68680" y="2532888"/>
            <a:ext cx="4617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Connects via the official TWS / IB Gateway API (@stoqey/ib)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035040" y="1874520"/>
            <a:ext cx="5074920" cy="2331720"/>
          </a:xfrm>
          <a:prstGeom prst="rect">
            <a:avLst>
              <a:gd name="adj" fmla="val 1961"/>
            </a:avLst>
          </a:prstGeom>
          <a:solidFill>
            <a:srgbClr val="14141F"/>
          </a:solidFill>
          <a:ln w="12700">
            <a:solidFill>
              <a:srgbClr val="00E5C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263640" y="2075688"/>
            <a:ext cx="4617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00E5C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BAKKT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263640" y="2532888"/>
            <a:ext cx="4617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crypto execution via REST + WebSocket market data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40080" y="4617720"/>
            <a:ext cx="105156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600" b="1" dirty="0">
                <a:solidFill>
                  <a:srgbClr val="FF95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Runtime-selectable</a:t>
            </a:r>
            <a:pPr indent="0" marL="0">
              <a:lnSpc>
                <a:spcPct val="115000"/>
              </a:lnSpc>
              <a:spcAft>
                <a:spcPts val="1400"/>
              </a:spcAft>
              <a:buNone/>
            </a:pPr>
            <a:r>
              <a:rPr lang="en-US" sz="16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the operator chooses which venue(s) to trade</a:t>
            </a:r>
            <a:endParaRPr lang="en-US" sz="1600" dirty="0"/>
          </a:p>
          <a:p>
            <a:pPr indent="0" marL="0">
              <a:lnSpc>
                <a:spcPct val="115000"/>
              </a:lnSpc>
              <a:spcAft>
                <a:spcPts val="1400"/>
              </a:spcAft>
              <a:buNone/>
            </a:pPr>
            <a:r>
              <a:rPr lang="en-US" sz="1600" b="1" dirty="0">
                <a:solidFill>
                  <a:srgbClr val="FF95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live Bakkt credentials yet</a:t>
            </a:r>
            <a:pPr indent="0" marL="0">
              <a:lnSpc>
                <a:spcPct val="115000"/>
              </a:lnSpc>
              <a:spcAft>
                <a:spcPts val="1400"/>
              </a:spcAft>
              <a:buNone/>
            </a:pPr>
            <a:r>
              <a:rPr lang="en-US" sz="16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a fully self-contained Bakkt simulator stands in, clearly labeled </a:t>
            </a:r>
            <a:pPr indent="0" marL="0">
              <a:lnSpc>
                <a:spcPct val="115000"/>
              </a:lnSpc>
              <a:spcAft>
                <a:spcPts val="1400"/>
              </a:spcAft>
              <a:buNone/>
            </a:pPr>
            <a:r>
              <a:rPr lang="en-US" sz="1600" b="1" dirty="0">
                <a:solidFill>
                  <a:srgbClr val="FF33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[SIMULATED]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8A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ANALYTECHS HFT TERMINAL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072865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A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 / 12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D0D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95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COMPONENT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spc="50" kern="0" dirty="0">
                <a:solidFill>
                  <a:srgbClr val="E8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Order Management System (OMS)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874520"/>
            <a:ext cx="1051560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5000"/>
              </a:lnSpc>
              <a:spcAft>
                <a:spcPts val="2000"/>
              </a:spcAft>
              <a:buSzPct val="100000"/>
              <a:buChar char="▪"/>
            </a:pPr>
            <a:r>
              <a:rPr lang="en-US" sz="18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source of truth for every order, fill, and position</a:t>
            </a:r>
            <a:endParaRPr lang="en-US" sz="1800" dirty="0"/>
          </a:p>
          <a:p>
            <a:pPr indent="0" marL="0">
              <a:lnSpc>
                <a:spcPct val="115000"/>
              </a:lnSpc>
              <a:spcAft>
                <a:spcPts val="2000"/>
              </a:spcAft>
              <a:buNone/>
            </a:pPr>
            <a:r>
              <a:rPr lang="en-US" sz="1800" b="1" dirty="0">
                <a:solidFill>
                  <a:srgbClr val="FF95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Decimal-safe money math </a:t>
            </a:r>
            <a:pPr indent="0" marL="0">
              <a:lnSpc>
                <a:spcPct val="115000"/>
              </a:lnSpc>
              <a:spcAft>
                <a:spcPts val="2000"/>
              </a:spcAft>
              <a:buNone/>
            </a:pPr>
            <a:r>
              <a:rPr lang="en-US" sz="18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(decimal.js) — no floating-point rounding errors</a:t>
            </a:r>
            <a:endParaRPr lang="en-US" sz="1800" dirty="0"/>
          </a:p>
          <a:p>
            <a:pPr indent="0" marL="0">
              <a:lnSpc>
                <a:spcPct val="115000"/>
              </a:lnSpc>
              <a:spcAft>
                <a:spcPts val="2000"/>
              </a:spcAft>
              <a:buNone/>
            </a:pPr>
            <a:r>
              <a:rPr lang="en-US" sz="18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order/fill/position change persisted to SQLite for a durable audit trail</a:t>
            </a:r>
            <a:endParaRPr lang="en-US" sz="1800" dirty="0"/>
          </a:p>
          <a:p>
            <a:pPr indent="0" marL="0">
              <a:lnSpc>
                <a:spcPct val="115000"/>
              </a:lnSpc>
              <a:spcAft>
                <a:spcPts val="2000"/>
              </a:spcAft>
              <a:buNone/>
            </a:pPr>
            <a:r>
              <a:rPr lang="en-US" sz="18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Automatic reconciliation against broker state on (re)connect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8A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ANALYTECHS HFT TERMINAL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A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 / 12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D0D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CONTROLS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spc="50" kern="0" dirty="0">
                <a:solidFill>
                  <a:srgbClr val="E8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 Engine &amp; Automatic Kill Switch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2651760" cy="1965960"/>
          </a:xfrm>
          <a:prstGeom prst="rect">
            <a:avLst>
              <a:gd name="adj" fmla="val 2326"/>
            </a:avLst>
          </a:prstGeom>
          <a:solidFill>
            <a:srgbClr val="14141F"/>
          </a:solidFill>
          <a:ln w="12700">
            <a:solidFill>
              <a:srgbClr val="FF336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2057400"/>
            <a:ext cx="26517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FF33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6000" dirty="0"/>
          </a:p>
        </p:txBody>
      </p:sp>
      <p:sp>
        <p:nvSpPr>
          <p:cNvPr id="6" name="Text 4"/>
          <p:cNvSpPr/>
          <p:nvPr/>
        </p:nvSpPr>
        <p:spPr>
          <a:xfrm>
            <a:off x="822960" y="3200400"/>
            <a:ext cx="2286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50" kern="0" dirty="0">
                <a:solidFill>
                  <a:srgbClr val="8A8A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ORDERED PRE-TRADE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spc="50" kern="0" dirty="0">
                <a:solidFill>
                  <a:srgbClr val="8A8A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CHECKS ON EVERY ORDER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657600" y="1965960"/>
            <a:ext cx="758952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5000"/>
              </a:lnSpc>
              <a:spcAft>
                <a:spcPts val="2200"/>
              </a:spcAft>
              <a:buSzPct val="100000"/>
              <a:buChar char="▪"/>
            </a:pPr>
            <a:r>
              <a:rPr lang="en-US" sz="1700" b="1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Checks include</a:t>
            </a:r>
            <a:pPr indent="0" marL="0">
              <a:lnSpc>
                <a:spcPct val="115000"/>
              </a:lnSpc>
              <a:spcAft>
                <a:spcPts val="2200"/>
              </a:spcAft>
              <a:buNone/>
            </a:pPr>
            <a:r>
              <a:rPr lang="en-US" sz="17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position limits, order size, daily loss limits, and more</a:t>
            </a:r>
            <a:endParaRPr lang="en-US" sz="1700" dirty="0"/>
          </a:p>
          <a:p>
            <a:pPr indent="0" marL="0">
              <a:lnSpc>
                <a:spcPct val="115000"/>
              </a:lnSpc>
              <a:spcAft>
                <a:spcPts val="2200"/>
              </a:spcAft>
              <a:buNone/>
            </a:pPr>
            <a:r>
              <a:rPr lang="en-US" sz="1700" b="1" dirty="0">
                <a:solidFill>
                  <a:srgbClr val="FF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Automatic kill switch </a:t>
            </a:r>
            <a:pPr indent="0" marL="0">
              <a:lnSpc>
                <a:spcPct val="115000"/>
              </a:lnSpc>
              <a:spcAft>
                <a:spcPts val="2200"/>
              </a:spcAft>
              <a:buNone/>
            </a:pPr>
            <a:r>
              <a:rPr lang="en-US" sz="17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halts all trading on drawdown or P&amp;L threshold breach</a:t>
            </a:r>
            <a:endParaRPr lang="en-US" sz="1700" dirty="0"/>
          </a:p>
          <a:p>
            <a:pPr indent="0" marL="0">
              <a:lnSpc>
                <a:spcPct val="115000"/>
              </a:lnSpc>
              <a:spcAft>
                <a:spcPts val="2200"/>
              </a:spcAft>
              <a:buNone/>
            </a:pPr>
            <a:r>
              <a:rPr lang="en-US" sz="1700" b="1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Per-order and aggregate/portfolio-level limits</a:t>
            </a:r>
            <a:pPr indent="0" marL="0">
              <a:lnSpc>
                <a:spcPct val="115000"/>
              </a:lnSpc>
              <a:spcAft>
                <a:spcPts val="2200"/>
              </a:spcAft>
              <a:buNone/>
            </a:pPr>
            <a:r>
              <a:rPr lang="en-US" sz="17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fully configurable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8A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ANALYTECHS HFT TERMINAL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072865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A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 / 12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D0D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95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spc="50" kern="0" dirty="0">
                <a:solidFill>
                  <a:srgbClr val="E8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Automated Strategy Engines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5074920" cy="1691640"/>
          </a:xfrm>
          <a:prstGeom prst="rect">
            <a:avLst>
              <a:gd name="adj" fmla="val 2703"/>
            </a:avLst>
          </a:prstGeom>
          <a:solidFill>
            <a:srgbClr val="14141F"/>
          </a:solidFill>
          <a:ln w="12700">
            <a:solidFill>
              <a:srgbClr val="FF950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2130552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95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Auto-Execution Engine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914400" y="2651760"/>
            <a:ext cx="4526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Server-side automated order execution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6035040" y="1874520"/>
            <a:ext cx="5074920" cy="1691640"/>
          </a:xfrm>
          <a:prstGeom prst="rect">
            <a:avLst>
              <a:gd name="adj" fmla="val 2703"/>
            </a:avLst>
          </a:prstGeom>
          <a:solidFill>
            <a:srgbClr val="14141F"/>
          </a:solidFill>
          <a:ln w="12700">
            <a:solidFill>
              <a:srgbClr val="00E5C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309360" y="2130552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E5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 Maker Engine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309360" y="2651760"/>
            <a:ext cx="4526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two-sided quoting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640080" y="3931920"/>
            <a:ext cx="10515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600" b="1" dirty="0">
                <a:solidFill>
                  <a:srgbClr val="FF95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are inventory-aware</a:t>
            </a:r>
            <a:pPr indent="0" marL="0">
              <a:lnSpc>
                <a:spcPct val="115000"/>
              </a:lnSpc>
              <a:spcAft>
                <a:spcPts val="1400"/>
              </a:spcAft>
              <a:buNone/>
            </a:pPr>
            <a:r>
              <a:rPr lang="en-US" sz="16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(track live position per symbol)</a:t>
            </a:r>
            <a:endParaRPr lang="en-US" sz="1600" dirty="0"/>
          </a:p>
          <a:p>
            <a:pPr indent="0" marL="0">
              <a:lnSpc>
                <a:spcPct val="115000"/>
              </a:lnSpc>
              <a:spcAft>
                <a:spcPts val="1400"/>
              </a:spcAft>
              <a:buNone/>
            </a:pPr>
            <a:r>
              <a:rPr lang="en-US" sz="1600" b="1" dirty="0">
                <a:solidFill>
                  <a:srgbClr val="FF95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Automatically back off </a:t>
            </a:r>
            <a:pPr indent="0" marL="0">
              <a:lnSpc>
                <a:spcPct val="115000"/>
              </a:lnSpc>
              <a:spcAft>
                <a:spcPts val="1400"/>
              </a:spcAft>
              <a:buNone/>
            </a:pPr>
            <a:r>
              <a:rPr lang="en-US" sz="16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the risk engine rejects an order, rather than retrying blindly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8A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ANALYTECHS HFT TERMINAL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072865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A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07 / 12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D0D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00E5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DATA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spc="50" kern="0" dirty="0">
                <a:solidFill>
                  <a:srgbClr val="E8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Real-Time Market Data &amp; WebSocket Sync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874520"/>
            <a:ext cx="1051560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5000"/>
              </a:lnSpc>
              <a:spcAft>
                <a:spcPts val="2000"/>
              </a:spcAft>
              <a:buSzPct val="100000"/>
              <a:buChar char="▪"/>
            </a:pPr>
            <a:r>
              <a:rPr lang="en-US" sz="1800" b="1" dirty="0">
                <a:solidFill>
                  <a:srgbClr val="00E5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Data Hub </a:t>
            </a:r>
            <a:pPr indent="0" marL="0">
              <a:lnSpc>
                <a:spcPct val="115000"/>
              </a:lnSpc>
              <a:spcAft>
                <a:spcPts val="2000"/>
              </a:spcAft>
              <a:buNone/>
            </a:pPr>
            <a:r>
              <a:rPr lang="en-US" sz="18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normalizes quotes, order book depth, trades, and candles across venues</a:t>
            </a:r>
            <a:endParaRPr lang="en-US" sz="1800" dirty="0"/>
          </a:p>
          <a:p>
            <a:pPr indent="0" marL="0">
              <a:lnSpc>
                <a:spcPct val="115000"/>
              </a:lnSpc>
              <a:spcAft>
                <a:spcPts val="2000"/>
              </a:spcAft>
              <a:buNone/>
            </a:pPr>
            <a:r>
              <a:rPr lang="en-US" sz="1800" b="1" dirty="0">
                <a:solidFill>
                  <a:srgbClr val="00E5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WebSocket server </a:t>
            </a:r>
            <a:pPr indent="0" marL="0">
              <a:lnSpc>
                <a:spcPct val="115000"/>
              </a:lnSpc>
              <a:spcAft>
                <a:spcPts val="2000"/>
              </a:spcAft>
              <a:buNone/>
            </a:pPr>
            <a:r>
              <a:rPr lang="en-US" sz="18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pushes every update to the browser instantly</a:t>
            </a:r>
            <a:endParaRPr lang="en-US" sz="1800" dirty="0"/>
          </a:p>
          <a:p>
            <a:pPr indent="0" marL="0">
              <a:lnSpc>
                <a:spcPct val="115000"/>
              </a:lnSpc>
              <a:spcAft>
                <a:spcPts val="2000"/>
              </a:spcAft>
              <a:buNone/>
            </a:pPr>
            <a:r>
              <a:rPr lang="en-US" sz="18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UI always reflects true, current system state — no polling, no stale data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8A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ANALYTECHS HFT TERMINAL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A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08 / 12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D0D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95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spc="50" kern="0" dirty="0">
                <a:solidFill>
                  <a:srgbClr val="E8E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Security &amp; Access Control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874520"/>
            <a:ext cx="1051560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5000"/>
              </a:lnSpc>
              <a:spcAft>
                <a:spcPts val="2000"/>
              </a:spcAft>
              <a:buSzPct val="100000"/>
              <a:buChar char="▪"/>
            </a:pPr>
            <a:r>
              <a:rPr lang="en-US" sz="18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Broker API credentials live only in server-side environment config — never in the browser</a:t>
            </a:r>
            <a:endParaRPr lang="en-US" sz="1800" dirty="0"/>
          </a:p>
          <a:p>
            <a:pPr indent="0" marL="0">
              <a:lnSpc>
                <a:spcPct val="115000"/>
              </a:lnSpc>
              <a:spcAft>
                <a:spcPts val="2000"/>
              </a:spcAft>
              <a:buNone/>
            </a:pPr>
            <a:r>
              <a:rPr lang="en-US" sz="1800" b="1" dirty="0">
                <a:solidFill>
                  <a:srgbClr val="FF95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Server-verified session login </a:t>
            </a:r>
            <a:pPr indent="0" marL="0">
              <a:lnSpc>
                <a:spcPct val="115000"/>
              </a:lnSpc>
              <a:spcAft>
                <a:spcPts val="2000"/>
              </a:spcAft>
              <a:buNone/>
            </a:pPr>
            <a:r>
              <a:rPr lang="en-US" sz="18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required to access the terminal (replaces old client-only lock screen)</a:t>
            </a:r>
            <a:endParaRPr lang="en-US" sz="1800" dirty="0"/>
          </a:p>
          <a:p>
            <a:pPr indent="0" marL="0">
              <a:lnSpc>
                <a:spcPct val="115000"/>
              </a:lnSpc>
              <a:spcAft>
                <a:spcPts val="2000"/>
              </a:spcAft>
              <a:buNone/>
            </a:pPr>
            <a:r>
              <a:rPr lang="en-US" sz="1800" b="1" dirty="0">
                <a:solidFill>
                  <a:srgbClr val="FF95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Persistent LIVE / PAPER / NO BROKER banner </a:t>
            </a:r>
            <a:pPr indent="0" marL="0">
              <a:lnSpc>
                <a:spcPct val="115000"/>
              </a:lnSpc>
              <a:spcAft>
                <a:spcPts val="2000"/>
              </a:spcAft>
              <a:buNone/>
            </a:pPr>
            <a:r>
              <a:rPr lang="en-US" sz="1800" dirty="0">
                <a:solidFill>
                  <a:srgbClr val="E8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impossible to miss when real capital is at risk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A8A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ANALYTECHS HFT TERMINAL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A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09 / 12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2026-08-16T16:16:18Z</dcterms:created>
  <dcterms:modified xsi:type="dcterms:W3CDTF">2026-08-16T16:16:18Z</dcterms:modified>
</cp:coreProperties>
</file>