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charts/chart1.xml" ContentType="application/vnd.openxmlformats-officedocument.drawingml.chart+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charts/chart2.xml" ContentType="application/vnd.openxmlformats-officedocument.drawingml.chart+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100" b="0" i="0" u="none" strike="noStrike">
                <a:solidFill>
                  <a:srgbClr val="FFFFFF"/>
                </a:solidFill>
                <a:latin typeface="Calibri"/>
              </a:defRPr>
            </a:pPr>
            <a:r>
              <a:rPr sz="1100" b="0" i="0" u="none" strike="noStrike">
                <a:solidFill>
                  <a:srgbClr val="FFFFFF"/>
                </a:solidFill>
                <a:latin typeface="Calibri"/>
              </a:rPr>
              <a:t>Monthly Revenue — Sample Data ($M)</a:t>
            </a:r>
          </a:p>
        </c:rich>
      </c:tx>
      <c:layout/>
      <c:overlay val="0"/>
    </c:title>
    <c:autoTitleDeleted val="0"/>
    <c:plotArea>
      <c:layout/>
      <c:barChart>
        <c:barDir val="col"/>
        <c:grouping val="clustered"/>
        <c:varyColors val="0"/>
        <c:ser>
          <c:idx val="0"/>
          <c:order val="0"/>
          <c:tx>
            <c:strRef>
              <c:f>Sheet1!$B$1</c:f>
              <c:strCache>
                <c:ptCount val="1"/>
                <c:pt idx="0">
                  <c:v>Monthly Revenue ($M)</c:v>
                </c:pt>
              </c:strCache>
            </c:strRef>
          </c:tx>
          <c:spPr>
            <a:solidFill>
              <a:srgbClr val="F5B942"/>
            </a:solidFill>
            <a:effectLst/>
          </c:spPr>
          <c:invertIfNegative val="0"/>
          <c:dLbls>
            <c:numFmt formatCode="#,##0" sourceLinked="0"/>
            <c:txPr>
              <a:bodyPr/>
              <a:lstStyle/>
              <a:p>
                <a:pPr>
                  <a:defRPr b="0" i="0" strike="noStrike" sz="1200" u="none">
                    <a:solidFill>
                      <a:srgbClr val="FFFFFF"/>
                    </a:solidFill>
                    <a:latin typeface="Arial"/>
                  </a:defRPr>
                </a:pPr>
              </a:p>
            </c:txPr>
            <c:showLegendKey val="0"/>
            <c:showVal val="0"/>
            <c:showCatName val="0"/>
            <c:showSerName val="0"/>
            <c:showPercent val="0"/>
            <c:showBubbleSize val="0"/>
            <c:showLeaderLines val="0"/>
          </c:dLbls>
          <c:cat>
            <c:multiLvlStrRef>
              <c:f>Sheet1!$A$2:$A$13</c:f>
              <c:multiLvlStrCache>
                <c:ptCount val="12"/>
                <c:lvl>
                  <c:pt idx="0">
                    <c:v>Jan</c:v>
                  </c:pt>
                  <c:pt idx="1">
                    <c:v>Feb</c:v>
                  </c:pt>
                  <c:pt idx="2">
                    <c:v>Mar</c:v>
                  </c:pt>
                  <c:pt idx="3">
                    <c:v>Apr</c:v>
                  </c:pt>
                  <c:pt idx="4">
                    <c:v>May</c:v>
                  </c:pt>
                  <c:pt idx="5">
                    <c:v>Jun</c:v>
                  </c:pt>
                  <c:pt idx="6">
                    <c:v>Jul</c:v>
                  </c:pt>
                  <c:pt idx="7">
                    <c:v>Aug</c:v>
                  </c:pt>
                  <c:pt idx="8">
                    <c:v>Sep</c:v>
                  </c:pt>
                  <c:pt idx="9">
                    <c:v>Oct</c:v>
                  </c:pt>
                  <c:pt idx="10">
                    <c:v>Nov</c:v>
                  </c:pt>
                  <c:pt idx="11">
                    <c:v>Dec</c:v>
                  </c:pt>
                </c:lvl>
              </c:multiLvlStrCache>
            </c:multiLvlStrRef>
          </c:cat>
          <c:val>
            <c:numRef>
              <c:f>Sheet1!$B$2:$B$13</c:f>
              <c:numCache>
                <c:formatCode>General</c:formatCode>
                <c:ptCount val="12"/>
                <c:pt idx="0">
                  <c:v>2.58</c:v>
                </c:pt>
                <c:pt idx="1">
                  <c:v>2.51</c:v>
                </c:pt>
                <c:pt idx="2">
                  <c:v>2.65</c:v>
                </c:pt>
                <c:pt idx="3">
                  <c:v>2.6</c:v>
                </c:pt>
                <c:pt idx="4">
                  <c:v>2.72</c:v>
                </c:pt>
                <c:pt idx="5">
                  <c:v>2.8</c:v>
                </c:pt>
                <c:pt idx="6">
                  <c:v>2.75</c:v>
                </c:pt>
                <c:pt idx="7">
                  <c:v>2.68</c:v>
                </c:pt>
                <c:pt idx="8">
                  <c:v>2.85</c:v>
                </c:pt>
                <c:pt idx="9">
                  <c:v>2.9</c:v>
                </c:pt>
                <c:pt idx="10">
                  <c:v>2.95</c:v>
                </c:pt>
                <c:pt idx="11">
                  <c:v>3.1</c:v>
                </c:pt>
              </c:numCache>
            </c:numRef>
          </c:val>
        </c:ser>
        <c:dLbls>
          <c:numFmt formatCode="#,##0" sourceLinked="0"/>
          <c:txPr>
            <a:bodyPr/>
            <a:lstStyle/>
            <a:p>
              <a:pPr>
                <a:defRPr b="0" i="0" strike="noStrike" sz="1200" u="none">
                  <a:solidFill>
                    <a:srgbClr val="FFFFFF"/>
                  </a:solidFill>
                  <a:latin typeface="Arial"/>
                </a:defRPr>
              </a:pPr>
            </a:p>
          </c:txPr>
          <c:showLegendKey val="0"/>
          <c:showVal val="0"/>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7E8FB3"/>
            </a:solidFill>
            <a:prstDash val="solid"/>
            <a:round/>
          </a:ln>
        </c:spPr>
        <c:txPr>
          <a:bodyPr/>
          <a:lstStyle/>
          <a:p>
            <a:pPr>
              <a:defRPr sz="800" b="0" i="0" u="none" strike="noStrike">
                <a:solidFill>
                  <a:srgbClr val="AAB9D4"/>
                </a:solidFill>
                <a:latin typeface="Arial"/>
              </a:defRPr>
            </a:pPr>
            <a:endParaRPr lang="en-US"/>
          </a:p>
        </c:txPr>
        <c:crossAx val="2094734552"/>
        <c:crosses val="autoZero"/>
        <c:auto val="1"/>
        <c:lblAlgn val="ctr"/>
        <c:noMultiLvlLbl val="1"/>
      </c:catAx>
      <c:valAx>
        <c:axId val="2094734552"/>
        <c:scaling>
          <c:orientation val="minMax"/>
        </c:scaling>
        <c:delete val="0"/>
        <c:axPos val="l"/>
        <c:majorGridlines>
          <c:spPr>
            <a:ln w="9525" cap="flat">
              <a:solidFill>
                <a:srgbClr val="1F3358"/>
              </a:solidFill>
              <a:prstDash val="solid"/>
              <a:round/>
            </a:ln>
          </c:spPr>
        </c:majorGridlines>
        <c:numFmt formatCode="General" sourceLinked="0"/>
        <c:majorTickMark val="out"/>
        <c:minorTickMark val="none"/>
        <c:tickLblPos val="nextTo"/>
        <c:spPr>
          <a:ln w="12700" cap="flat">
            <a:solidFill>
              <a:srgbClr val="7E8FB3"/>
            </a:solidFill>
            <a:prstDash val="solid"/>
            <a:round/>
          </a:ln>
        </c:spPr>
        <c:txPr>
          <a:bodyPr/>
          <a:lstStyle/>
          <a:p>
            <a:pPr>
              <a:defRPr sz="800" b="0" i="0" u="none" strike="noStrike">
                <a:solidFill>
                  <a:srgbClr val="AAB9D4"/>
                </a:solidFill>
                <a:latin typeface="Arial"/>
              </a:defRPr>
            </a:pPr>
            <a:endParaRPr lang="en-US"/>
          </a:p>
        </c:txPr>
        <c:crossAx val="2094734554"/>
        <c:crosses val="autoZero"/>
        <c:crossBetween val="between"/>
      </c:valAx>
      <c:spPr>
        <a:solidFill>
          <a:srgbClr val="0F1E38"/>
        </a:solidFill>
        <a:ln>
          <a:noFill/>
        </a:ln>
        <a:effectLst/>
      </c:spPr>
    </c:plotArea>
    <c:plotVisOnly val="1"/>
    <c:dispBlanksAs val="span"/>
  </c:chart>
  <c:spPr>
    <a:solidFill>
      <a:srgbClr val="0B1526"/>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100" b="0" i="0" u="none" strike="noStrike">
                <a:solidFill>
                  <a:srgbClr val="FFFFFF"/>
                </a:solidFill>
                <a:latin typeface="Calibri"/>
              </a:defRPr>
            </a:pPr>
            <a:r>
              <a:rPr sz="1100" b="0" i="0" u="none" strike="noStrike">
                <a:solidFill>
                  <a:srgbClr val="FFFFFF"/>
                </a:solidFill>
                <a:latin typeface="Calibri"/>
              </a:rPr>
              <a:t>Illustrative Valuation Range — Enterprise Value ($M)</a:t>
            </a:r>
          </a:p>
        </c:rich>
      </c:tx>
      <c:layout/>
      <c:overlay val="0"/>
    </c:title>
    <c:autoTitleDeleted val="0"/>
    <c:plotArea>
      <c:layout/>
      <c:barChart>
        <c:barDir val="col"/>
        <c:grouping val="clustered"/>
        <c:varyColors val="0"/>
        <c:ser>
          <c:idx val="0"/>
          <c:order val="0"/>
          <c:tx>
            <c:strRef>
              <c:f>Sheet1!$B$1</c:f>
              <c:strCache>
                <c:ptCount val="1"/>
                <c:pt idx="0">
                  <c:v>Enterprise Value ($M)</c:v>
                </c:pt>
              </c:strCache>
            </c:strRef>
          </c:tx>
          <c:spPr>
            <a:solidFill>
              <a:srgbClr val="F5B942"/>
            </a:solidFill>
            <a:effectLst/>
          </c:spPr>
          <c:invertIfNegative val="0"/>
          <c:dLbls>
            <c:numFmt formatCode="#,##0" sourceLinked="0"/>
            <c:txPr>
              <a:bodyPr/>
              <a:lstStyle/>
              <a:p>
                <a:pPr>
                  <a:defRPr b="0" i="0" strike="noStrike" sz="900" u="none">
                    <a:solidFill>
                      <a:srgbClr val="FFFFFF"/>
                    </a:solidFill>
                    <a:latin typeface="Arial"/>
                  </a:defRPr>
                </a:pPr>
              </a:p>
            </c:txPr>
            <c:showLegendKey val="0"/>
            <c:showVal val="1"/>
            <c:showCatName val="0"/>
            <c:showSerName val="0"/>
            <c:showPercent val="0"/>
            <c:showBubbleSize val="0"/>
            <c:showLeaderLines val="0"/>
          </c:dLbls>
          <c:dPt>
            <c:idx val="0"/>
            <c:invertIfNegative val="0"/>
            <c:bubble3D val="0"/>
            <c:spPr>
              <a:solidFill>
                <a:srgbClr val="F5B942"/>
              </a:solidFill>
              <a:effectLst/>
            </c:spPr>
          </c:dPt>
          <c:dPt>
            <c:idx val="1"/>
            <c:invertIfNegative val="0"/>
            <c:bubble3D val="0"/>
            <c:spPr>
              <a:solidFill>
                <a:srgbClr val="4C8DFF"/>
              </a:solidFill>
              <a:effectLst/>
            </c:spPr>
          </c:dPt>
          <c:dPt>
            <c:idx val="2"/>
            <c:invertIfNegative val="0"/>
            <c:bubble3D val="0"/>
            <c:spPr>
              <a:solidFill>
                <a:srgbClr val="34D399"/>
              </a:solidFill>
              <a:effectLst/>
            </c:spPr>
          </c:dPt>
          <c:cat>
            <c:multiLvlStrRef>
              <c:f>Sheet1!$A$2:$A$4</c:f>
              <c:multiLvlStrCache>
                <c:ptCount val="3"/>
                <c:lvl>
                  <c:pt idx="0">
                    <c:v>DCF (Base Case)</c:v>
                  </c:pt>
                  <c:pt idx="1">
                    <c:v>Comparable Cos.</c:v>
                  </c:pt>
                  <c:pt idx="2">
                    <c:v>Blended Value</c:v>
                  </c:pt>
                </c:lvl>
              </c:multiLvlStrCache>
            </c:multiLvlStrRef>
          </c:cat>
          <c:val>
            <c:numRef>
              <c:f>Sheet1!$B$2:$B$4</c:f>
              <c:numCache>
                <c:formatCode>General</c:formatCode>
                <c:ptCount val="3"/>
                <c:pt idx="0">
                  <c:v>41.5</c:v>
                </c:pt>
                <c:pt idx="1">
                  <c:v>46.2</c:v>
                </c:pt>
                <c:pt idx="2">
                  <c:v>44</c:v>
                </c:pt>
              </c:numCache>
            </c:numRef>
          </c:val>
        </c:ser>
        <c:dLbls>
          <c:numFmt formatCode="#,##0" sourceLinked="0"/>
          <c:txPr>
            <a:bodyPr/>
            <a:lstStyle/>
            <a:p>
              <a:pPr>
                <a:defRPr b="0" i="0" strike="noStrike" sz="900" u="none">
                  <a:solidFill>
                    <a:srgbClr val="FFFFFF"/>
                  </a:solidFill>
                  <a:latin typeface="Arial"/>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7E8FB3"/>
            </a:solidFill>
            <a:prstDash val="solid"/>
            <a:round/>
          </a:ln>
        </c:spPr>
        <c:txPr>
          <a:bodyPr/>
          <a:lstStyle/>
          <a:p>
            <a:pPr>
              <a:defRPr sz="900" b="0" i="0" u="none" strike="noStrike">
                <a:solidFill>
                  <a:srgbClr val="AAB9D4"/>
                </a:solidFill>
                <a:latin typeface="Arial"/>
              </a:defRPr>
            </a:pPr>
            <a:endParaRPr lang="en-US"/>
          </a:p>
        </c:txPr>
        <c:crossAx val="2094734552"/>
        <c:crosses val="autoZero"/>
        <c:auto val="1"/>
        <c:lblAlgn val="ctr"/>
        <c:noMultiLvlLbl val="1"/>
      </c:catAx>
      <c:valAx>
        <c:axId val="2094734552"/>
        <c:scaling>
          <c:orientation val="minMax"/>
        </c:scaling>
        <c:delete val="0"/>
        <c:axPos val="l"/>
        <c:majorGridlines>
          <c:spPr>
            <a:ln w="9525" cap="flat">
              <a:solidFill>
                <a:srgbClr val="1F3358"/>
              </a:solidFill>
              <a:prstDash val="solid"/>
              <a:round/>
            </a:ln>
          </c:spPr>
        </c:majorGridlines>
        <c:numFmt formatCode="General" sourceLinked="0"/>
        <c:majorTickMark val="out"/>
        <c:minorTickMark val="none"/>
        <c:tickLblPos val="nextTo"/>
        <c:spPr>
          <a:ln w="12700" cap="flat">
            <a:solidFill>
              <a:srgbClr val="7E8FB3"/>
            </a:solidFill>
            <a:prstDash val="solid"/>
            <a:round/>
          </a:ln>
        </c:spPr>
        <c:txPr>
          <a:bodyPr/>
          <a:lstStyle/>
          <a:p>
            <a:pPr>
              <a:defRPr sz="800" b="0" i="0" u="none" strike="noStrike">
                <a:solidFill>
                  <a:srgbClr val="AAB9D4"/>
                </a:solidFill>
                <a:latin typeface="Arial"/>
              </a:defRPr>
            </a:pPr>
            <a:endParaRPr lang="en-US"/>
          </a:p>
        </c:txPr>
        <c:crossAx val="2094734554"/>
        <c:crosses val="autoZero"/>
        <c:crossBetween val="between"/>
      </c:valAx>
      <c:spPr>
        <a:solidFill>
          <a:srgbClr val="0F1E38"/>
        </a:solidFill>
        <a:ln>
          <a:noFill/>
        </a:ln>
        <a:effectLst/>
      </c:spPr>
    </c:plotArea>
    <c:plotVisOnly val="1"/>
    <c:dispBlanksAs val="span"/>
  </c:chart>
  <c:spPr>
    <a:solidFill>
      <a:srgbClr val="0B1526"/>
    </a:solid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Introducing BI Advanced, the enterprise financial cockpit built for modern finance teams, consultants, and investors. One platform for reporting, valuation, forecasting, and risk analysis, replacing a fragmented stack of spreadsheets and point tools.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Owner and Consultant Rating scorecards compare how leadership sees the business against an independent assessment, surfacing blind spots, while Industry Statistics benchmark you directly against your sector.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Consultants, advisory firms, and investment teams manage every client or portfolio company in one workspace. Switch entities instantly, and roll valuation and performance data up to the portfolio level.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LedgerPro sync keeps your general ledger reconciled against the source of truth, CSV import brings in data from any accounting system, and an offline-first architecture means the app keeps working, and syncing automatically, even when your connection drops.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account is protected with salted PBKDF2 password hashing at 150,000 iterations, cryptographically signed sessions, and rate-limited sign-in. Role-based access control keeps administrators, analysts, and viewers exactly within their lane.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meaningful action, financial edits, exports, sync events, and sign-ins, is logged in a SHA-256 hash-chained audit trail. Any attempt to edit, delete, or reorder history is automatically flagged, giving auditors a ledger they can actually trust.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it's time to present, one click exports board-ready PDF and PowerPoint reports, fully formatted and ready to walk into any meeting.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Whether you're a CFO running monthly close, a fractional CFO serving multiple clients, an investment firm tracking a portfolio, or an owner trying to understand your own numbers, BI Advanced adapts to how you work.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Choose the deployment that fits: a fully login-gated commercial build with user management, or a streamlined open build for single-user and offline use. Run entirely local-first, or turn on optional cloud sync for real-time collaboration across your team.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Four reasons finance teams choose BI Advanced: it replaces a fragmented tool stack with one system of record, it's AI-native rather than bolted on, it's audit-ready by design, and it works everywhere, online or off.</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it for yourself. Request a live walkthrough, bring your own numbers, and get a working cockpit the same day, with no commitment required to explore.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finance teams still stitch together spreadsheets, disconnected tools, and static reports. By the time numbers are compiled, they're already stale. Valuation work lives in one file, ratio analysis in another, and nobody has a single, trusted, defensible source of truth.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BI Advanced, the enterprise financial cockpit for modern finance teams. Let's talk about what it can do for you.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 Advanced unifies financial reporting, valuation, forecasting, risk scoring, and benchmarking into a single real-time cockpit, with AI-assisted analysis built directly in, so your team spends less time compiling and more time deciding.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Executive Dashboard puts every KPI leadership cares about on one screen: revenue, margin, net income, and proactive trend alerts. Every widget is customizable, and you can drill down from any headline number straight to the detail behind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Income statements, balance sheets, cash flow, and quarterly reports generate automatically from your ledger data, always current and always consistent, ready to hand to your board without a weekend of manual reconciliation.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Report Writer and AI Insights views turn raw financials into narrative-ready commentary in seconds. It's powered by Google Gemini when configured, and backed by a built-in institutional-grade analysis engine, so it works fully out of the box with zero external API keys required.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Scenario Planner and KPI Forecast tools let you model best-case and worst-case outcomes, project sales and expenses forward, and get proactive trend alerts the moment key metrics start moving off course.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 Advanced ships with a full valuation suite: discounted cash flow modeling, comparable-company analysis, and portfolio-level valuation across every entity you track. It's the same toolkit investment professionals rely on, built directly into your daily reporting platform.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Financial Ratios and Z-Score modules apply the same Altman Z-Score distress model used by credit analysts, alongside a complete library of liquidity, leverage, and profitability ratios, so you catch solvency risk early, not after it's a crisis.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slideLayout" Target="../slideLayouts/slideLayout1.xml"/><Relationship Id="rId6"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slideLayout" Target="../slideLayouts/slideLayout1.xml"/><Relationship Id="rId6"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slideLayout" Target="../slideLayouts/slideLayout1.xml"/><Relationship Id="rId6"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slideLayout" Target="../slideLayouts/slideLayout1.xml"/><Relationship Id="rId6"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slideLayout" Target="../slideLayouts/slideLayout1.xml"/><Relationship Id="rId6"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slideLayout" Target="../slideLayouts/slideLayout1.xml"/><Relationship Id="rId6"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slideLayout" Target="../slideLayouts/slideLayout1.xml"/><Relationship Id="rId6"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slideLayout" Target="../slideLayouts/slideLayout1.xml"/><Relationship Id="rId6"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slideLayout" Target="../slideLayouts/slideLayout1.xml"/><Relationship Id="rId6"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1.png"/><Relationship Id="rId3" Type="http://schemas.openxmlformats.org/officeDocument/2006/relationships/image" Target="../media/image-19-1.png"/><Relationship Id="rId4" Type="http://schemas.openxmlformats.org/officeDocument/2006/relationships/image" Target="../media/image-19-4.png"/><Relationship Id="rId5" Type="http://schemas.openxmlformats.org/officeDocument/2006/relationships/slideLayout" Target="../slideLayouts/slideLayout1.xml"/><Relationship Id="rId6"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slideLayout" Target="../slideLayouts/slideLayout1.xml"/><Relationship Id="rId6"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slideLayout" Target="../slideLayouts/slideLayout1.xml"/><Relationship Id="rId6"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5" Type="http://schemas.openxmlformats.org/officeDocument/2006/relationships/chart" Target="/ppt/charts/chart1.xml"/><Relationship Id="rId1" Type="http://schemas.openxmlformats.org/officeDocument/2006/relationships/image" Target="../media/image-4-1.png"/><Relationship Id="rId2" Type="http://schemas.openxmlformats.org/officeDocument/2006/relationships/image" Target="../media/image-4-1.png"/><Relationship Id="rId3" Type="http://schemas.openxmlformats.org/officeDocument/2006/relationships/image" Target="../media/image-4-1.png"/><Relationship Id="rId4" Type="http://schemas.openxmlformats.org/officeDocument/2006/relationships/image" Target="../media/image-4-1.png"/><Relationship Id="rId6" Type="http://schemas.openxmlformats.org/officeDocument/2006/relationships/slideLayout" Target="../slideLayouts/slideLayout1.xml"/><Relationship Id="rId7"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slideLayout" Target="../slideLayouts/slideLayout1.xml"/><Relationship Id="rId6"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slideLayout" Target="../slideLayouts/slideLayout1.xml"/><Relationship Id="rId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slideLayout" Target="../slideLayouts/slideLayout1.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5" Type="http://schemas.openxmlformats.org/officeDocument/2006/relationships/chart" Target="/ppt/charts/chart2.xml"/><Relationship Id="rId1" Type="http://schemas.openxmlformats.org/officeDocument/2006/relationships/image" Target="../media/image-8-1.png"/><Relationship Id="rId2" Type="http://schemas.openxmlformats.org/officeDocument/2006/relationships/image" Target="../media/image-8-1.png"/><Relationship Id="rId3" Type="http://schemas.openxmlformats.org/officeDocument/2006/relationships/image" Target="../media/image-8-1.png"/><Relationship Id="rId4" Type="http://schemas.openxmlformats.org/officeDocument/2006/relationships/image" Target="../media/image-8-1.png"/><Relationship Id="rId6" Type="http://schemas.openxmlformats.org/officeDocument/2006/relationships/slideLayout" Target="../slideLayouts/slideLayout1.xml"/><Relationship Id="rId7"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slideLayout" Target="../slideLayouts/slideLayout1.xml"/><Relationship Id="rId6"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1526"/>
        </a:solidFill>
      </p:bgPr>
    </p:bg>
    <p:spTree>
      <p:nvGrpSpPr>
        <p:cNvPr id="1" name=""/>
        <p:cNvGrpSpPr/>
        <p:nvPr/>
      </p:nvGrpSpPr>
      <p:grpSpPr>
        <a:xfrm>
          <a:off x="0" y="0"/>
          <a:ext cx="0" cy="0"/>
          <a:chOff x="0" y="0"/>
          <a:chExt cx="0" cy="0"/>
        </a:xfrm>
      </p:grpSpPr>
      <p:sp>
        <p:nvSpPr>
          <p:cNvPr id="2" name="Shape 0"/>
          <p:cNvSpPr/>
          <p:nvPr/>
        </p:nvSpPr>
        <p:spPr>
          <a:xfrm>
            <a:off x="6035040" y="3749040"/>
            <a:ext cx="548640" cy="457200"/>
          </a:xfrm>
          <a:prstGeom prst="line">
            <a:avLst/>
          </a:prstGeom>
          <a:noFill/>
          <a:ln w="28575">
            <a:solidFill>
              <a:srgbClr val="F5B942"/>
            </a:solidFill>
            <a:prstDash val="solid"/>
          </a:ln>
        </p:spPr>
      </p:sp>
      <p:sp>
        <p:nvSpPr>
          <p:cNvPr id="3" name="Shape 1"/>
          <p:cNvSpPr/>
          <p:nvPr/>
        </p:nvSpPr>
        <p:spPr>
          <a:xfrm>
            <a:off x="6583680" y="3749040"/>
            <a:ext cx="502920" cy="228600"/>
          </a:xfrm>
          <a:prstGeom prst="line">
            <a:avLst/>
          </a:prstGeom>
          <a:noFill/>
          <a:ln w="28575">
            <a:solidFill>
              <a:srgbClr val="F5B942"/>
            </a:solidFill>
            <a:prstDash val="solid"/>
          </a:ln>
        </p:spPr>
      </p:sp>
      <p:sp>
        <p:nvSpPr>
          <p:cNvPr id="4" name="Shape 2"/>
          <p:cNvSpPr/>
          <p:nvPr/>
        </p:nvSpPr>
        <p:spPr>
          <a:xfrm>
            <a:off x="7086600" y="3200400"/>
            <a:ext cx="502920" cy="777240"/>
          </a:xfrm>
          <a:prstGeom prst="line">
            <a:avLst/>
          </a:prstGeom>
          <a:noFill/>
          <a:ln w="28575">
            <a:solidFill>
              <a:srgbClr val="F5B942"/>
            </a:solidFill>
            <a:prstDash val="solid"/>
          </a:ln>
        </p:spPr>
      </p:sp>
      <p:sp>
        <p:nvSpPr>
          <p:cNvPr id="5" name="Shape 3"/>
          <p:cNvSpPr/>
          <p:nvPr/>
        </p:nvSpPr>
        <p:spPr>
          <a:xfrm>
            <a:off x="7589520" y="3200400"/>
            <a:ext cx="502920" cy="228600"/>
          </a:xfrm>
          <a:prstGeom prst="line">
            <a:avLst/>
          </a:prstGeom>
          <a:noFill/>
          <a:ln w="28575">
            <a:solidFill>
              <a:srgbClr val="F5B942"/>
            </a:solidFill>
            <a:prstDash val="solid"/>
          </a:ln>
        </p:spPr>
      </p:sp>
      <p:sp>
        <p:nvSpPr>
          <p:cNvPr id="6" name="Shape 4"/>
          <p:cNvSpPr/>
          <p:nvPr/>
        </p:nvSpPr>
        <p:spPr>
          <a:xfrm>
            <a:off x="8092440" y="2468880"/>
            <a:ext cx="457200" cy="960120"/>
          </a:xfrm>
          <a:prstGeom prst="line">
            <a:avLst/>
          </a:prstGeom>
          <a:noFill/>
          <a:ln w="28575">
            <a:solidFill>
              <a:srgbClr val="F5B942"/>
            </a:solidFill>
            <a:prstDash val="solid"/>
          </a:ln>
        </p:spPr>
      </p:sp>
      <p:sp>
        <p:nvSpPr>
          <p:cNvPr id="7" name="Shape 5"/>
          <p:cNvSpPr/>
          <p:nvPr/>
        </p:nvSpPr>
        <p:spPr>
          <a:xfrm>
            <a:off x="5993892" y="4165092"/>
            <a:ext cx="82296" cy="82296"/>
          </a:xfrm>
          <a:prstGeom prst="ellipse">
            <a:avLst/>
          </a:prstGeom>
          <a:solidFill>
            <a:srgbClr val="4C8DFF"/>
          </a:solidFill>
          <a:ln/>
        </p:spPr>
      </p:sp>
      <p:sp>
        <p:nvSpPr>
          <p:cNvPr id="8" name="Shape 6"/>
          <p:cNvSpPr/>
          <p:nvPr/>
        </p:nvSpPr>
        <p:spPr>
          <a:xfrm>
            <a:off x="6542532" y="3707892"/>
            <a:ext cx="82296" cy="82296"/>
          </a:xfrm>
          <a:prstGeom prst="ellipse">
            <a:avLst/>
          </a:prstGeom>
          <a:solidFill>
            <a:srgbClr val="4C8DFF"/>
          </a:solidFill>
          <a:ln/>
        </p:spPr>
      </p:sp>
      <p:sp>
        <p:nvSpPr>
          <p:cNvPr id="9" name="Shape 7"/>
          <p:cNvSpPr/>
          <p:nvPr/>
        </p:nvSpPr>
        <p:spPr>
          <a:xfrm>
            <a:off x="7045452" y="3936492"/>
            <a:ext cx="82296" cy="82296"/>
          </a:xfrm>
          <a:prstGeom prst="ellipse">
            <a:avLst/>
          </a:prstGeom>
          <a:solidFill>
            <a:srgbClr val="4C8DFF"/>
          </a:solidFill>
          <a:ln/>
        </p:spPr>
      </p:sp>
      <p:sp>
        <p:nvSpPr>
          <p:cNvPr id="10" name="Shape 8"/>
          <p:cNvSpPr/>
          <p:nvPr/>
        </p:nvSpPr>
        <p:spPr>
          <a:xfrm>
            <a:off x="7548372" y="3159252"/>
            <a:ext cx="82296" cy="82296"/>
          </a:xfrm>
          <a:prstGeom prst="ellipse">
            <a:avLst/>
          </a:prstGeom>
          <a:solidFill>
            <a:srgbClr val="4C8DFF"/>
          </a:solidFill>
          <a:ln/>
        </p:spPr>
      </p:sp>
      <p:sp>
        <p:nvSpPr>
          <p:cNvPr id="11" name="Shape 9"/>
          <p:cNvSpPr/>
          <p:nvPr/>
        </p:nvSpPr>
        <p:spPr>
          <a:xfrm>
            <a:off x="8051292" y="3387852"/>
            <a:ext cx="82296" cy="82296"/>
          </a:xfrm>
          <a:prstGeom prst="ellipse">
            <a:avLst/>
          </a:prstGeom>
          <a:solidFill>
            <a:srgbClr val="4C8DFF"/>
          </a:solidFill>
          <a:ln/>
        </p:spPr>
      </p:sp>
      <p:sp>
        <p:nvSpPr>
          <p:cNvPr id="12" name="Shape 10"/>
          <p:cNvSpPr/>
          <p:nvPr/>
        </p:nvSpPr>
        <p:spPr>
          <a:xfrm>
            <a:off x="8508492" y="2427732"/>
            <a:ext cx="82296" cy="82296"/>
          </a:xfrm>
          <a:prstGeom prst="ellipse">
            <a:avLst/>
          </a:prstGeom>
          <a:solidFill>
            <a:srgbClr val="F5B942"/>
          </a:solidFill>
          <a:ln/>
        </p:spPr>
      </p:sp>
      <p:sp>
        <p:nvSpPr>
          <p:cNvPr id="13" name="Shape 11"/>
          <p:cNvSpPr/>
          <p:nvPr/>
        </p:nvSpPr>
        <p:spPr>
          <a:xfrm>
            <a:off x="502920" y="502920"/>
            <a:ext cx="32004" cy="32004"/>
          </a:xfrm>
          <a:prstGeom prst="ellipse">
            <a:avLst/>
          </a:prstGeom>
          <a:solidFill>
            <a:srgbClr val="1B2E57"/>
          </a:solidFill>
          <a:ln/>
        </p:spPr>
      </p:sp>
      <p:sp>
        <p:nvSpPr>
          <p:cNvPr id="14" name="Shape 12"/>
          <p:cNvSpPr/>
          <p:nvPr/>
        </p:nvSpPr>
        <p:spPr>
          <a:xfrm>
            <a:off x="704088" y="502920"/>
            <a:ext cx="32004" cy="32004"/>
          </a:xfrm>
          <a:prstGeom prst="ellipse">
            <a:avLst/>
          </a:prstGeom>
          <a:solidFill>
            <a:srgbClr val="1B2E57"/>
          </a:solidFill>
          <a:ln/>
        </p:spPr>
      </p:sp>
      <p:sp>
        <p:nvSpPr>
          <p:cNvPr id="15" name="Shape 13"/>
          <p:cNvSpPr/>
          <p:nvPr/>
        </p:nvSpPr>
        <p:spPr>
          <a:xfrm>
            <a:off x="905256" y="502920"/>
            <a:ext cx="32004" cy="32004"/>
          </a:xfrm>
          <a:prstGeom prst="ellipse">
            <a:avLst/>
          </a:prstGeom>
          <a:solidFill>
            <a:srgbClr val="1B2E57"/>
          </a:solidFill>
          <a:ln/>
        </p:spPr>
      </p:sp>
      <p:sp>
        <p:nvSpPr>
          <p:cNvPr id="16" name="Shape 14"/>
          <p:cNvSpPr/>
          <p:nvPr/>
        </p:nvSpPr>
        <p:spPr>
          <a:xfrm>
            <a:off x="1106424" y="502920"/>
            <a:ext cx="32004" cy="32004"/>
          </a:xfrm>
          <a:prstGeom prst="ellipse">
            <a:avLst/>
          </a:prstGeom>
          <a:solidFill>
            <a:srgbClr val="1B2E57"/>
          </a:solidFill>
          <a:ln/>
        </p:spPr>
      </p:sp>
      <p:sp>
        <p:nvSpPr>
          <p:cNvPr id="17" name="Shape 15"/>
          <p:cNvSpPr/>
          <p:nvPr/>
        </p:nvSpPr>
        <p:spPr>
          <a:xfrm>
            <a:off x="1307592" y="502920"/>
            <a:ext cx="32004" cy="32004"/>
          </a:xfrm>
          <a:prstGeom prst="ellipse">
            <a:avLst/>
          </a:prstGeom>
          <a:solidFill>
            <a:srgbClr val="1B2E57"/>
          </a:solidFill>
          <a:ln/>
        </p:spPr>
      </p:sp>
      <p:sp>
        <p:nvSpPr>
          <p:cNvPr id="18" name="Shape 16"/>
          <p:cNvSpPr/>
          <p:nvPr/>
        </p:nvSpPr>
        <p:spPr>
          <a:xfrm>
            <a:off x="1508760" y="502920"/>
            <a:ext cx="32004" cy="32004"/>
          </a:xfrm>
          <a:prstGeom prst="ellipse">
            <a:avLst/>
          </a:prstGeom>
          <a:solidFill>
            <a:srgbClr val="1B2E57"/>
          </a:solidFill>
          <a:ln/>
        </p:spPr>
      </p:sp>
      <p:sp>
        <p:nvSpPr>
          <p:cNvPr id="19" name="Shape 17"/>
          <p:cNvSpPr/>
          <p:nvPr/>
        </p:nvSpPr>
        <p:spPr>
          <a:xfrm>
            <a:off x="1709928" y="502920"/>
            <a:ext cx="32004" cy="32004"/>
          </a:xfrm>
          <a:prstGeom prst="ellipse">
            <a:avLst/>
          </a:prstGeom>
          <a:solidFill>
            <a:srgbClr val="1B2E57"/>
          </a:solidFill>
          <a:ln/>
        </p:spPr>
      </p:sp>
      <p:sp>
        <p:nvSpPr>
          <p:cNvPr id="20" name="Shape 18"/>
          <p:cNvSpPr/>
          <p:nvPr/>
        </p:nvSpPr>
        <p:spPr>
          <a:xfrm>
            <a:off x="502920" y="704088"/>
            <a:ext cx="32004" cy="32004"/>
          </a:xfrm>
          <a:prstGeom prst="ellipse">
            <a:avLst/>
          </a:prstGeom>
          <a:solidFill>
            <a:srgbClr val="1B2E57"/>
          </a:solidFill>
          <a:ln/>
        </p:spPr>
      </p:sp>
      <p:sp>
        <p:nvSpPr>
          <p:cNvPr id="21" name="Shape 19"/>
          <p:cNvSpPr/>
          <p:nvPr/>
        </p:nvSpPr>
        <p:spPr>
          <a:xfrm>
            <a:off x="704088" y="704088"/>
            <a:ext cx="32004" cy="32004"/>
          </a:xfrm>
          <a:prstGeom prst="ellipse">
            <a:avLst/>
          </a:prstGeom>
          <a:solidFill>
            <a:srgbClr val="1B2E57"/>
          </a:solidFill>
          <a:ln/>
        </p:spPr>
      </p:sp>
      <p:sp>
        <p:nvSpPr>
          <p:cNvPr id="22" name="Shape 20"/>
          <p:cNvSpPr/>
          <p:nvPr/>
        </p:nvSpPr>
        <p:spPr>
          <a:xfrm>
            <a:off x="905256" y="704088"/>
            <a:ext cx="32004" cy="32004"/>
          </a:xfrm>
          <a:prstGeom prst="ellipse">
            <a:avLst/>
          </a:prstGeom>
          <a:solidFill>
            <a:srgbClr val="1B2E57"/>
          </a:solidFill>
          <a:ln/>
        </p:spPr>
      </p:sp>
      <p:sp>
        <p:nvSpPr>
          <p:cNvPr id="23" name="Shape 21"/>
          <p:cNvSpPr/>
          <p:nvPr/>
        </p:nvSpPr>
        <p:spPr>
          <a:xfrm>
            <a:off x="1106424" y="704088"/>
            <a:ext cx="32004" cy="32004"/>
          </a:xfrm>
          <a:prstGeom prst="ellipse">
            <a:avLst/>
          </a:prstGeom>
          <a:solidFill>
            <a:srgbClr val="1B2E57"/>
          </a:solidFill>
          <a:ln/>
        </p:spPr>
      </p:sp>
      <p:sp>
        <p:nvSpPr>
          <p:cNvPr id="24" name="Shape 22"/>
          <p:cNvSpPr/>
          <p:nvPr/>
        </p:nvSpPr>
        <p:spPr>
          <a:xfrm>
            <a:off x="1307592" y="704088"/>
            <a:ext cx="32004" cy="32004"/>
          </a:xfrm>
          <a:prstGeom prst="ellipse">
            <a:avLst/>
          </a:prstGeom>
          <a:solidFill>
            <a:srgbClr val="1B2E57"/>
          </a:solidFill>
          <a:ln/>
        </p:spPr>
      </p:sp>
      <p:sp>
        <p:nvSpPr>
          <p:cNvPr id="25" name="Shape 23"/>
          <p:cNvSpPr/>
          <p:nvPr/>
        </p:nvSpPr>
        <p:spPr>
          <a:xfrm>
            <a:off x="1508760" y="704088"/>
            <a:ext cx="32004" cy="32004"/>
          </a:xfrm>
          <a:prstGeom prst="ellipse">
            <a:avLst/>
          </a:prstGeom>
          <a:solidFill>
            <a:srgbClr val="1B2E57"/>
          </a:solidFill>
          <a:ln/>
        </p:spPr>
      </p:sp>
      <p:sp>
        <p:nvSpPr>
          <p:cNvPr id="26" name="Shape 24"/>
          <p:cNvSpPr/>
          <p:nvPr/>
        </p:nvSpPr>
        <p:spPr>
          <a:xfrm>
            <a:off x="1709928" y="704088"/>
            <a:ext cx="32004" cy="32004"/>
          </a:xfrm>
          <a:prstGeom prst="ellipse">
            <a:avLst/>
          </a:prstGeom>
          <a:solidFill>
            <a:srgbClr val="1B2E57"/>
          </a:solidFill>
          <a:ln/>
        </p:spPr>
      </p:sp>
      <p:sp>
        <p:nvSpPr>
          <p:cNvPr id="27" name="Shape 25"/>
          <p:cNvSpPr/>
          <p:nvPr/>
        </p:nvSpPr>
        <p:spPr>
          <a:xfrm>
            <a:off x="502920" y="905256"/>
            <a:ext cx="32004" cy="32004"/>
          </a:xfrm>
          <a:prstGeom prst="ellipse">
            <a:avLst/>
          </a:prstGeom>
          <a:solidFill>
            <a:srgbClr val="1B2E57"/>
          </a:solidFill>
          <a:ln/>
        </p:spPr>
      </p:sp>
      <p:sp>
        <p:nvSpPr>
          <p:cNvPr id="28" name="Shape 26"/>
          <p:cNvSpPr/>
          <p:nvPr/>
        </p:nvSpPr>
        <p:spPr>
          <a:xfrm>
            <a:off x="704088" y="905256"/>
            <a:ext cx="32004" cy="32004"/>
          </a:xfrm>
          <a:prstGeom prst="ellipse">
            <a:avLst/>
          </a:prstGeom>
          <a:solidFill>
            <a:srgbClr val="1B2E57"/>
          </a:solidFill>
          <a:ln/>
        </p:spPr>
      </p:sp>
      <p:sp>
        <p:nvSpPr>
          <p:cNvPr id="29" name="Shape 27"/>
          <p:cNvSpPr/>
          <p:nvPr/>
        </p:nvSpPr>
        <p:spPr>
          <a:xfrm>
            <a:off x="905256" y="905256"/>
            <a:ext cx="32004" cy="32004"/>
          </a:xfrm>
          <a:prstGeom prst="ellipse">
            <a:avLst/>
          </a:prstGeom>
          <a:solidFill>
            <a:srgbClr val="1B2E57"/>
          </a:solidFill>
          <a:ln/>
        </p:spPr>
      </p:sp>
      <p:sp>
        <p:nvSpPr>
          <p:cNvPr id="30" name="Shape 28"/>
          <p:cNvSpPr/>
          <p:nvPr/>
        </p:nvSpPr>
        <p:spPr>
          <a:xfrm>
            <a:off x="1106424" y="905256"/>
            <a:ext cx="32004" cy="32004"/>
          </a:xfrm>
          <a:prstGeom prst="ellipse">
            <a:avLst/>
          </a:prstGeom>
          <a:solidFill>
            <a:srgbClr val="1B2E57"/>
          </a:solidFill>
          <a:ln/>
        </p:spPr>
      </p:sp>
      <p:sp>
        <p:nvSpPr>
          <p:cNvPr id="31" name="Shape 29"/>
          <p:cNvSpPr/>
          <p:nvPr/>
        </p:nvSpPr>
        <p:spPr>
          <a:xfrm>
            <a:off x="1307592" y="905256"/>
            <a:ext cx="32004" cy="32004"/>
          </a:xfrm>
          <a:prstGeom prst="ellipse">
            <a:avLst/>
          </a:prstGeom>
          <a:solidFill>
            <a:srgbClr val="1B2E57"/>
          </a:solidFill>
          <a:ln/>
        </p:spPr>
      </p:sp>
      <p:sp>
        <p:nvSpPr>
          <p:cNvPr id="32" name="Shape 30"/>
          <p:cNvSpPr/>
          <p:nvPr/>
        </p:nvSpPr>
        <p:spPr>
          <a:xfrm>
            <a:off x="1508760" y="905256"/>
            <a:ext cx="32004" cy="32004"/>
          </a:xfrm>
          <a:prstGeom prst="ellipse">
            <a:avLst/>
          </a:prstGeom>
          <a:solidFill>
            <a:srgbClr val="1B2E57"/>
          </a:solidFill>
          <a:ln/>
        </p:spPr>
      </p:sp>
      <p:sp>
        <p:nvSpPr>
          <p:cNvPr id="33" name="Shape 31"/>
          <p:cNvSpPr/>
          <p:nvPr/>
        </p:nvSpPr>
        <p:spPr>
          <a:xfrm>
            <a:off x="1709928" y="905256"/>
            <a:ext cx="32004" cy="32004"/>
          </a:xfrm>
          <a:prstGeom prst="ellipse">
            <a:avLst/>
          </a:prstGeom>
          <a:solidFill>
            <a:srgbClr val="1B2E57"/>
          </a:solidFill>
          <a:ln/>
        </p:spPr>
      </p:sp>
      <p:sp>
        <p:nvSpPr>
          <p:cNvPr id="34" name="Shape 32"/>
          <p:cNvSpPr/>
          <p:nvPr/>
        </p:nvSpPr>
        <p:spPr>
          <a:xfrm>
            <a:off x="502920" y="1106424"/>
            <a:ext cx="32004" cy="32004"/>
          </a:xfrm>
          <a:prstGeom prst="ellipse">
            <a:avLst/>
          </a:prstGeom>
          <a:solidFill>
            <a:srgbClr val="1B2E57"/>
          </a:solidFill>
          <a:ln/>
        </p:spPr>
      </p:sp>
      <p:sp>
        <p:nvSpPr>
          <p:cNvPr id="35" name="Shape 33"/>
          <p:cNvSpPr/>
          <p:nvPr/>
        </p:nvSpPr>
        <p:spPr>
          <a:xfrm>
            <a:off x="704088" y="1106424"/>
            <a:ext cx="32004" cy="32004"/>
          </a:xfrm>
          <a:prstGeom prst="ellipse">
            <a:avLst/>
          </a:prstGeom>
          <a:solidFill>
            <a:srgbClr val="1B2E57"/>
          </a:solidFill>
          <a:ln/>
        </p:spPr>
      </p:sp>
      <p:sp>
        <p:nvSpPr>
          <p:cNvPr id="36" name="Shape 34"/>
          <p:cNvSpPr/>
          <p:nvPr/>
        </p:nvSpPr>
        <p:spPr>
          <a:xfrm>
            <a:off x="905256" y="1106424"/>
            <a:ext cx="32004" cy="32004"/>
          </a:xfrm>
          <a:prstGeom prst="ellipse">
            <a:avLst/>
          </a:prstGeom>
          <a:solidFill>
            <a:srgbClr val="1B2E57"/>
          </a:solidFill>
          <a:ln/>
        </p:spPr>
      </p:sp>
      <p:sp>
        <p:nvSpPr>
          <p:cNvPr id="37" name="Shape 35"/>
          <p:cNvSpPr/>
          <p:nvPr/>
        </p:nvSpPr>
        <p:spPr>
          <a:xfrm>
            <a:off x="1106424" y="1106424"/>
            <a:ext cx="32004" cy="32004"/>
          </a:xfrm>
          <a:prstGeom prst="ellipse">
            <a:avLst/>
          </a:prstGeom>
          <a:solidFill>
            <a:srgbClr val="1B2E57"/>
          </a:solidFill>
          <a:ln/>
        </p:spPr>
      </p:sp>
      <p:sp>
        <p:nvSpPr>
          <p:cNvPr id="38" name="Shape 36"/>
          <p:cNvSpPr/>
          <p:nvPr/>
        </p:nvSpPr>
        <p:spPr>
          <a:xfrm>
            <a:off x="1307592" y="1106424"/>
            <a:ext cx="32004" cy="32004"/>
          </a:xfrm>
          <a:prstGeom prst="ellipse">
            <a:avLst/>
          </a:prstGeom>
          <a:solidFill>
            <a:srgbClr val="1B2E57"/>
          </a:solidFill>
          <a:ln/>
        </p:spPr>
      </p:sp>
      <p:sp>
        <p:nvSpPr>
          <p:cNvPr id="39" name="Shape 37"/>
          <p:cNvSpPr/>
          <p:nvPr/>
        </p:nvSpPr>
        <p:spPr>
          <a:xfrm>
            <a:off x="1508760" y="1106424"/>
            <a:ext cx="32004" cy="32004"/>
          </a:xfrm>
          <a:prstGeom prst="ellipse">
            <a:avLst/>
          </a:prstGeom>
          <a:solidFill>
            <a:srgbClr val="1B2E57"/>
          </a:solidFill>
          <a:ln/>
        </p:spPr>
      </p:sp>
      <p:sp>
        <p:nvSpPr>
          <p:cNvPr id="40" name="Shape 38"/>
          <p:cNvSpPr/>
          <p:nvPr/>
        </p:nvSpPr>
        <p:spPr>
          <a:xfrm>
            <a:off x="1709928" y="1106424"/>
            <a:ext cx="32004" cy="32004"/>
          </a:xfrm>
          <a:prstGeom prst="ellipse">
            <a:avLst/>
          </a:prstGeom>
          <a:solidFill>
            <a:srgbClr val="1B2E57"/>
          </a:solidFill>
          <a:ln/>
        </p:spPr>
      </p:sp>
      <p:sp>
        <p:nvSpPr>
          <p:cNvPr id="41" name="Shape 39"/>
          <p:cNvSpPr/>
          <p:nvPr/>
        </p:nvSpPr>
        <p:spPr>
          <a:xfrm>
            <a:off x="502920" y="1307592"/>
            <a:ext cx="32004" cy="32004"/>
          </a:xfrm>
          <a:prstGeom prst="ellipse">
            <a:avLst/>
          </a:prstGeom>
          <a:solidFill>
            <a:srgbClr val="1B2E57"/>
          </a:solidFill>
          <a:ln/>
        </p:spPr>
      </p:sp>
      <p:sp>
        <p:nvSpPr>
          <p:cNvPr id="42" name="Shape 40"/>
          <p:cNvSpPr/>
          <p:nvPr/>
        </p:nvSpPr>
        <p:spPr>
          <a:xfrm>
            <a:off x="704088" y="1307592"/>
            <a:ext cx="32004" cy="32004"/>
          </a:xfrm>
          <a:prstGeom prst="ellipse">
            <a:avLst/>
          </a:prstGeom>
          <a:solidFill>
            <a:srgbClr val="1B2E57"/>
          </a:solidFill>
          <a:ln/>
        </p:spPr>
      </p:sp>
      <p:sp>
        <p:nvSpPr>
          <p:cNvPr id="43" name="Shape 41"/>
          <p:cNvSpPr/>
          <p:nvPr/>
        </p:nvSpPr>
        <p:spPr>
          <a:xfrm>
            <a:off x="905256" y="1307592"/>
            <a:ext cx="32004" cy="32004"/>
          </a:xfrm>
          <a:prstGeom prst="ellipse">
            <a:avLst/>
          </a:prstGeom>
          <a:solidFill>
            <a:srgbClr val="1B2E57"/>
          </a:solidFill>
          <a:ln/>
        </p:spPr>
      </p:sp>
      <p:sp>
        <p:nvSpPr>
          <p:cNvPr id="44" name="Shape 42"/>
          <p:cNvSpPr/>
          <p:nvPr/>
        </p:nvSpPr>
        <p:spPr>
          <a:xfrm>
            <a:off x="1106424" y="1307592"/>
            <a:ext cx="32004" cy="32004"/>
          </a:xfrm>
          <a:prstGeom prst="ellipse">
            <a:avLst/>
          </a:prstGeom>
          <a:solidFill>
            <a:srgbClr val="1B2E57"/>
          </a:solidFill>
          <a:ln/>
        </p:spPr>
      </p:sp>
      <p:sp>
        <p:nvSpPr>
          <p:cNvPr id="45" name="Shape 43"/>
          <p:cNvSpPr/>
          <p:nvPr/>
        </p:nvSpPr>
        <p:spPr>
          <a:xfrm>
            <a:off x="1307592" y="1307592"/>
            <a:ext cx="32004" cy="32004"/>
          </a:xfrm>
          <a:prstGeom prst="ellipse">
            <a:avLst/>
          </a:prstGeom>
          <a:solidFill>
            <a:srgbClr val="1B2E57"/>
          </a:solidFill>
          <a:ln/>
        </p:spPr>
      </p:sp>
      <p:sp>
        <p:nvSpPr>
          <p:cNvPr id="46" name="Shape 44"/>
          <p:cNvSpPr/>
          <p:nvPr/>
        </p:nvSpPr>
        <p:spPr>
          <a:xfrm>
            <a:off x="1508760" y="1307592"/>
            <a:ext cx="32004" cy="32004"/>
          </a:xfrm>
          <a:prstGeom prst="ellipse">
            <a:avLst/>
          </a:prstGeom>
          <a:solidFill>
            <a:srgbClr val="1B2E57"/>
          </a:solidFill>
          <a:ln/>
        </p:spPr>
      </p:sp>
      <p:sp>
        <p:nvSpPr>
          <p:cNvPr id="47" name="Shape 45"/>
          <p:cNvSpPr/>
          <p:nvPr/>
        </p:nvSpPr>
        <p:spPr>
          <a:xfrm>
            <a:off x="1709928" y="1307592"/>
            <a:ext cx="32004" cy="32004"/>
          </a:xfrm>
          <a:prstGeom prst="ellipse">
            <a:avLst/>
          </a:prstGeom>
          <a:solidFill>
            <a:srgbClr val="1B2E57"/>
          </a:solidFill>
          <a:ln/>
        </p:spPr>
      </p:sp>
      <p:sp>
        <p:nvSpPr>
          <p:cNvPr id="48" name="Text 46"/>
          <p:cNvSpPr/>
          <p:nvPr/>
        </p:nvSpPr>
        <p:spPr>
          <a:xfrm>
            <a:off x="731520" y="1417320"/>
            <a:ext cx="6400800" cy="320040"/>
          </a:xfrm>
          <a:prstGeom prst="rect">
            <a:avLst/>
          </a:prstGeom>
          <a:noFill/>
          <a:ln/>
        </p:spPr>
        <p:txBody>
          <a:bodyPr wrap="square" lIns="0" tIns="0" rIns="0" bIns="0" rtlCol="0" anchor="ctr"/>
          <a:lstStyle/>
          <a:p>
            <a:pPr indent="0" marL="0">
              <a:buNone/>
            </a:pPr>
            <a:r>
              <a:rPr lang="en-US" sz="1300" b="1" spc="300" kern="0" dirty="0">
                <a:solidFill>
                  <a:srgbClr val="F5B942"/>
                </a:solidFill>
                <a:latin typeface="Calibri" pitchFamily="34" charset="0"/>
                <a:ea typeface="Calibri" pitchFamily="34" charset="-122"/>
                <a:cs typeface="Calibri" pitchFamily="34" charset="-120"/>
              </a:rPr>
              <a:t>SALES &amp; PRODUCT OVERVIEW</a:t>
            </a:r>
            <a:endParaRPr lang="en-US" sz="1300" dirty="0"/>
          </a:p>
        </p:txBody>
      </p:sp>
      <p:sp>
        <p:nvSpPr>
          <p:cNvPr id="49" name="Text 47"/>
          <p:cNvSpPr/>
          <p:nvPr/>
        </p:nvSpPr>
        <p:spPr>
          <a:xfrm>
            <a:off x="713232" y="1737360"/>
            <a:ext cx="7315200" cy="1051560"/>
          </a:xfrm>
          <a:prstGeom prst="rect">
            <a:avLst/>
          </a:prstGeom>
          <a:noFill/>
          <a:ln/>
        </p:spPr>
        <p:txBody>
          <a:bodyPr wrap="square" lIns="0" tIns="0" rIns="0" bIns="0" rtlCol="0" anchor="ctr"/>
          <a:lstStyle/>
          <a:p>
            <a:pPr indent="0" marL="0">
              <a:buNone/>
            </a:pPr>
            <a:r>
              <a:rPr lang="en-US" sz="6000" b="1" spc="100" kern="0" dirty="0">
                <a:solidFill>
                  <a:srgbClr val="FFFFFF"/>
                </a:solidFill>
                <a:latin typeface="Cambria" pitchFamily="34" charset="0"/>
                <a:ea typeface="Cambria" pitchFamily="34" charset="-122"/>
                <a:cs typeface="Cambria" pitchFamily="34" charset="-120"/>
              </a:rPr>
              <a:t>BI ADVANCED</a:t>
            </a:r>
            <a:endParaRPr lang="en-US" sz="6000" dirty="0"/>
          </a:p>
        </p:txBody>
      </p:sp>
      <p:sp>
        <p:nvSpPr>
          <p:cNvPr id="50" name="Text 48"/>
          <p:cNvSpPr/>
          <p:nvPr/>
        </p:nvSpPr>
        <p:spPr>
          <a:xfrm>
            <a:off x="731520" y="2697480"/>
            <a:ext cx="6949440" cy="502920"/>
          </a:xfrm>
          <a:prstGeom prst="rect">
            <a:avLst/>
          </a:prstGeom>
          <a:noFill/>
          <a:ln/>
        </p:spPr>
        <p:txBody>
          <a:bodyPr wrap="square" lIns="0" tIns="0" rIns="0" bIns="0" rtlCol="0" anchor="ctr"/>
          <a:lstStyle/>
          <a:p>
            <a:pPr indent="0" marL="0">
              <a:buNone/>
            </a:pPr>
            <a:r>
              <a:rPr lang="en-US" sz="2400" b="1" dirty="0">
                <a:solidFill>
                  <a:srgbClr val="4C8DFF"/>
                </a:solidFill>
                <a:latin typeface="Calibri" pitchFamily="34" charset="0"/>
                <a:ea typeface="Calibri" pitchFamily="34" charset="-122"/>
                <a:cs typeface="Calibri" pitchFamily="34" charset="-120"/>
              </a:rPr>
              <a:t>The Enterprise Financial Cockpit</a:t>
            </a:r>
            <a:endParaRPr lang="en-US" sz="2400" dirty="0"/>
          </a:p>
        </p:txBody>
      </p:sp>
      <p:sp>
        <p:nvSpPr>
          <p:cNvPr id="51" name="Text 49"/>
          <p:cNvSpPr/>
          <p:nvPr/>
        </p:nvSpPr>
        <p:spPr>
          <a:xfrm>
            <a:off x="731520" y="3246120"/>
            <a:ext cx="6858000" cy="548640"/>
          </a:xfrm>
          <a:prstGeom prst="rect">
            <a:avLst/>
          </a:prstGeom>
          <a:noFill/>
          <a:ln/>
        </p:spPr>
        <p:txBody>
          <a:bodyPr wrap="square" lIns="0" tIns="0" rIns="0" bIns="0" rtlCol="0" anchor="ctr"/>
          <a:lstStyle/>
          <a:p>
            <a:pPr indent="0" marL="0">
              <a:buNone/>
            </a:pPr>
            <a:r>
              <a:rPr lang="en-US" sz="1400" dirty="0">
                <a:solidFill>
                  <a:srgbClr val="AAB9D4"/>
                </a:solidFill>
                <a:latin typeface="Calibri" pitchFamily="34" charset="0"/>
                <a:ea typeface="Calibri" pitchFamily="34" charset="-122"/>
                <a:cs typeface="Calibri" pitchFamily="34" charset="-120"/>
              </a:rPr>
              <a:t>Business Intelligence · Valuation · Forecasting · Risk — Unified in One Platform</a:t>
            </a:r>
            <a:endParaRPr lang="en-US" sz="1400" dirty="0"/>
          </a:p>
        </p:txBody>
      </p:sp>
      <p:sp>
        <p:nvSpPr>
          <p:cNvPr id="52" name="Text 50"/>
          <p:cNvSpPr/>
          <p:nvPr/>
        </p:nvSpPr>
        <p:spPr>
          <a:xfrm>
            <a:off x="731520" y="4572000"/>
            <a:ext cx="5486400" cy="274320"/>
          </a:xfrm>
          <a:prstGeom prst="rect">
            <a:avLst/>
          </a:prstGeom>
          <a:noFill/>
          <a:ln/>
        </p:spPr>
        <p:txBody>
          <a:bodyPr wrap="square" lIns="0" tIns="0" rIns="0" bIns="0" rtlCol="0" anchor="ctr"/>
          <a:lstStyle/>
          <a:p>
            <a:pPr indent="0" marL="0">
              <a:buNone/>
            </a:pPr>
            <a:r>
              <a:rPr lang="en-US" sz="1000" spc="200" kern="0" dirty="0">
                <a:solidFill>
                  <a:srgbClr val="7E8FB3"/>
                </a:solidFill>
                <a:latin typeface="Calibri" pitchFamily="34" charset="0"/>
                <a:ea typeface="Calibri" pitchFamily="34" charset="-122"/>
                <a:cs typeface="Calibri" pitchFamily="34" charset="-120"/>
              </a:rPr>
              <a:t>SALES &amp; MARKETING OVERVIEW</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B1526"/>
        </a:solidFill>
      </p:bgPr>
    </p:bg>
    <p:spTree>
      <p:nvGrpSpPr>
        <p:cNvPr id="1" name=""/>
        <p:cNvGrpSpPr/>
        <p:nvPr/>
      </p:nvGrpSpPr>
      <p:grpSpPr>
        <a:xfrm>
          <a:off x="0" y="0"/>
          <a:ext cx="0" cy="0"/>
          <a:chOff x="0" y="0"/>
          <a:chExt cx="0" cy="0"/>
        </a:xfrm>
      </p:grpSpPr>
      <p:sp>
        <p:nvSpPr>
          <p:cNvPr id="2" name="Text 0"/>
          <p:cNvSpPr/>
          <p:nvPr/>
        </p:nvSpPr>
        <p:spPr>
          <a:xfrm>
            <a:off x="640080" y="457200"/>
            <a:ext cx="5486400" cy="274320"/>
          </a:xfrm>
          <a:prstGeom prst="rect">
            <a:avLst/>
          </a:prstGeom>
          <a:noFill/>
          <a:ln/>
        </p:spPr>
        <p:txBody>
          <a:bodyPr wrap="square" lIns="0" tIns="0" rIns="0" bIns="0" rtlCol="0" anchor="ctr"/>
          <a:lstStyle/>
          <a:p>
            <a:pPr algn="l" indent="0" marL="0">
              <a:buNone/>
            </a:pPr>
            <a:r>
              <a:rPr lang="en-US" sz="1200" b="1" spc="200" kern="0" dirty="0">
                <a:solidFill>
                  <a:srgbClr val="F5B942"/>
                </a:solidFill>
                <a:latin typeface="Calibri" pitchFamily="34" charset="0"/>
                <a:ea typeface="Calibri" pitchFamily="34" charset="-122"/>
                <a:cs typeface="Calibri" pitchFamily="34" charset="-120"/>
              </a:rPr>
              <a:t>BUSINESS HEALTH ASSESSMENTS</a:t>
            </a:r>
            <a:endParaRPr lang="en-US" sz="1200" dirty="0"/>
          </a:p>
        </p:txBody>
      </p:sp>
      <p:sp>
        <p:nvSpPr>
          <p:cNvPr id="3" name="Text 1"/>
          <p:cNvSpPr/>
          <p:nvPr/>
        </p:nvSpPr>
        <p:spPr>
          <a:xfrm>
            <a:off x="640080" y="749808"/>
            <a:ext cx="7863840" cy="685800"/>
          </a:xfrm>
          <a:prstGeom prst="rect">
            <a:avLst/>
          </a:prstGeom>
          <a:noFill/>
          <a:ln/>
        </p:spPr>
        <p:txBody>
          <a:bodyPr wrap="square" lIns="0" tIns="0" rIns="0" bIns="0" rtlCol="0" anchor="ctr"/>
          <a:lstStyle/>
          <a:p>
            <a:pPr algn="l" indent="0" marL="0">
              <a:buNone/>
            </a:pPr>
            <a:r>
              <a:rPr lang="en-US" sz="2800" b="1" dirty="0">
                <a:solidFill>
                  <a:srgbClr val="FFFFFF"/>
                </a:solidFill>
                <a:latin typeface="Cambria" pitchFamily="34" charset="0"/>
                <a:ea typeface="Cambria" pitchFamily="34" charset="-122"/>
                <a:cs typeface="Cambria" pitchFamily="34" charset="-120"/>
              </a:rPr>
              <a:t>See Your Business The Way Investors Do</a:t>
            </a:r>
            <a:endParaRPr lang="en-US" sz="2800" dirty="0"/>
          </a:p>
        </p:txBody>
      </p:sp>
      <p:sp>
        <p:nvSpPr>
          <p:cNvPr id="4" name="Shape 2"/>
          <p:cNvSpPr/>
          <p:nvPr/>
        </p:nvSpPr>
        <p:spPr>
          <a:xfrm>
            <a:off x="640080" y="1691640"/>
            <a:ext cx="3831336" cy="1298448"/>
          </a:xfrm>
          <a:prstGeom prst="roundRect">
            <a:avLst>
              <a:gd name="adj" fmla="val 6338"/>
            </a:avLst>
          </a:prstGeom>
          <a:solidFill>
            <a:srgbClr val="13243F"/>
          </a:solidFill>
          <a:ln/>
          <a:effectLst>
            <a:outerShdw sx="100000" sy="100000" kx="0" ky="0" algn="bl" rotWithShape="0" blurRad="101600" dist="38100" dir="5400000">
              <a:srgbClr val="000000">
                <a:alpha val="35000"/>
              </a:srgbClr>
            </a:outerShdw>
          </a:effectLst>
        </p:spPr>
      </p:sp>
      <p:sp>
        <p:nvSpPr>
          <p:cNvPr id="5" name="Shape 3"/>
          <p:cNvSpPr/>
          <p:nvPr/>
        </p:nvSpPr>
        <p:spPr>
          <a:xfrm>
            <a:off x="841248" y="1874520"/>
            <a:ext cx="420624" cy="420624"/>
          </a:xfrm>
          <a:prstGeom prst="ellipse">
            <a:avLst/>
          </a:prstGeom>
          <a:solidFill>
            <a:srgbClr val="F5B942"/>
          </a:solidFill>
          <a:ln/>
        </p:spPr>
      </p:sp>
      <p:pic>
        <p:nvPicPr>
          <p:cNvPr id="6" name="Image 0" descr="/home/claude/bi_advanced_project/assets/icons/FiUser_0B1526.png">    </p:cNvPr>
          <p:cNvPicPr>
            <a:picLocks noChangeAspect="1"/>
          </p:cNvPicPr>
          <p:nvPr/>
        </p:nvPicPr>
        <p:blipFill>
          <a:blip r:embed="rId1"/>
          <a:stretch>
            <a:fillRect/>
          </a:stretch>
        </p:blipFill>
        <p:spPr>
          <a:xfrm>
            <a:off x="895929" y="1929201"/>
            <a:ext cx="311262" cy="311262"/>
          </a:xfrm>
          <a:prstGeom prst="rect">
            <a:avLst/>
          </a:prstGeom>
        </p:spPr>
      </p:pic>
      <p:sp>
        <p:nvSpPr>
          <p:cNvPr id="7" name="Text 4"/>
          <p:cNvSpPr/>
          <p:nvPr/>
        </p:nvSpPr>
        <p:spPr>
          <a:xfrm>
            <a:off x="1417320" y="1837944"/>
            <a:ext cx="2916936" cy="457200"/>
          </a:xfrm>
          <a:prstGeom prst="rect">
            <a:avLst/>
          </a:prstGeom>
          <a:noFill/>
          <a:ln/>
        </p:spPr>
        <p:txBody>
          <a:bodyPr wrap="square" lIns="0" tIns="0" rIns="0" bIns="0" rtlCol="0" anchor="t"/>
          <a:lstStyle/>
          <a:p>
            <a:pPr indent="0" marL="0">
              <a:buNone/>
            </a:pPr>
            <a:r>
              <a:rPr lang="en-US" sz="1300" b="1" dirty="0">
                <a:solidFill>
                  <a:srgbClr val="FFFFFF"/>
                </a:solidFill>
                <a:latin typeface="Calibri" pitchFamily="34" charset="0"/>
                <a:ea typeface="Calibri" pitchFamily="34" charset="-122"/>
                <a:cs typeface="Calibri" pitchFamily="34" charset="-120"/>
              </a:rPr>
              <a:t>Owner Rating scorecard</a:t>
            </a:r>
            <a:endParaRPr lang="en-US" sz="1300" dirty="0"/>
          </a:p>
        </p:txBody>
      </p:sp>
      <p:sp>
        <p:nvSpPr>
          <p:cNvPr id="8" name="Text 5"/>
          <p:cNvSpPr/>
          <p:nvPr/>
        </p:nvSpPr>
        <p:spPr>
          <a:xfrm>
            <a:off x="841248" y="2350008"/>
            <a:ext cx="3429000" cy="548640"/>
          </a:xfrm>
          <a:prstGeom prst="rect">
            <a:avLst/>
          </a:prstGeom>
          <a:noFill/>
          <a:ln/>
        </p:spPr>
        <p:txBody>
          <a:bodyPr wrap="square" lIns="0" tIns="0" rIns="0" bIns="0" rtlCol="0" anchor="t"/>
          <a:lstStyle/>
          <a:p>
            <a:pPr indent="0" marL="0">
              <a:buNone/>
            </a:pPr>
            <a:r>
              <a:rPr lang="en-US" sz="1050" dirty="0">
                <a:solidFill>
                  <a:srgbClr val="AAB9D4"/>
                </a:solidFill>
                <a:latin typeface="Calibri" pitchFamily="34" charset="0"/>
                <a:ea typeface="Calibri" pitchFamily="34" charset="-122"/>
                <a:cs typeface="Calibri" pitchFamily="34" charset="-120"/>
              </a:rPr>
              <a:t>Structured self-assessment across the drivers of enterprise value.</a:t>
            </a:r>
            <a:endParaRPr lang="en-US" sz="1050" dirty="0"/>
          </a:p>
        </p:txBody>
      </p:sp>
      <p:sp>
        <p:nvSpPr>
          <p:cNvPr id="9" name="Shape 6"/>
          <p:cNvSpPr/>
          <p:nvPr/>
        </p:nvSpPr>
        <p:spPr>
          <a:xfrm>
            <a:off x="4672584" y="1691640"/>
            <a:ext cx="3831336" cy="1298448"/>
          </a:xfrm>
          <a:prstGeom prst="roundRect">
            <a:avLst>
              <a:gd name="adj" fmla="val 6338"/>
            </a:avLst>
          </a:prstGeom>
          <a:solidFill>
            <a:srgbClr val="13243F"/>
          </a:solidFill>
          <a:ln/>
          <a:effectLst>
            <a:outerShdw sx="100000" sy="100000" kx="0" ky="0" algn="bl" rotWithShape="0" blurRad="101600" dist="38100" dir="5400000">
              <a:srgbClr val="000000">
                <a:alpha val="35000"/>
              </a:srgbClr>
            </a:outerShdw>
          </a:effectLst>
        </p:spPr>
      </p:sp>
      <p:sp>
        <p:nvSpPr>
          <p:cNvPr id="10" name="Shape 7"/>
          <p:cNvSpPr/>
          <p:nvPr/>
        </p:nvSpPr>
        <p:spPr>
          <a:xfrm>
            <a:off x="4873752" y="1874520"/>
            <a:ext cx="420624" cy="420624"/>
          </a:xfrm>
          <a:prstGeom prst="ellipse">
            <a:avLst/>
          </a:prstGeom>
          <a:solidFill>
            <a:srgbClr val="F5B942"/>
          </a:solidFill>
          <a:ln/>
        </p:spPr>
      </p:sp>
      <p:pic>
        <p:nvPicPr>
          <p:cNvPr id="11" name="Image 1" descr="/home/claude/bi_advanced_project/assets/icons/FiUsers_0B1526.png">    </p:cNvPr>
          <p:cNvPicPr>
            <a:picLocks noChangeAspect="1"/>
          </p:cNvPicPr>
          <p:nvPr/>
        </p:nvPicPr>
        <p:blipFill>
          <a:blip r:embed="rId2"/>
          <a:stretch>
            <a:fillRect/>
          </a:stretch>
        </p:blipFill>
        <p:spPr>
          <a:xfrm>
            <a:off x="4928433" y="1929201"/>
            <a:ext cx="311262" cy="311262"/>
          </a:xfrm>
          <a:prstGeom prst="rect">
            <a:avLst/>
          </a:prstGeom>
        </p:spPr>
      </p:pic>
      <p:sp>
        <p:nvSpPr>
          <p:cNvPr id="12" name="Text 8"/>
          <p:cNvSpPr/>
          <p:nvPr/>
        </p:nvSpPr>
        <p:spPr>
          <a:xfrm>
            <a:off x="5449824" y="1837944"/>
            <a:ext cx="2916936" cy="457200"/>
          </a:xfrm>
          <a:prstGeom prst="rect">
            <a:avLst/>
          </a:prstGeom>
          <a:noFill/>
          <a:ln/>
        </p:spPr>
        <p:txBody>
          <a:bodyPr wrap="square" lIns="0" tIns="0" rIns="0" bIns="0" rtlCol="0" anchor="t"/>
          <a:lstStyle/>
          <a:p>
            <a:pPr indent="0" marL="0">
              <a:buNone/>
            </a:pPr>
            <a:r>
              <a:rPr lang="en-US" sz="1300" b="1" dirty="0">
                <a:solidFill>
                  <a:srgbClr val="FFFFFF"/>
                </a:solidFill>
                <a:latin typeface="Calibri" pitchFamily="34" charset="0"/>
                <a:ea typeface="Calibri" pitchFamily="34" charset="-122"/>
                <a:cs typeface="Calibri" pitchFamily="34" charset="-120"/>
              </a:rPr>
              <a:t>Consultant Rating scorecard</a:t>
            </a:r>
            <a:endParaRPr lang="en-US" sz="1300" dirty="0"/>
          </a:p>
        </p:txBody>
      </p:sp>
      <p:sp>
        <p:nvSpPr>
          <p:cNvPr id="13" name="Text 9"/>
          <p:cNvSpPr/>
          <p:nvPr/>
        </p:nvSpPr>
        <p:spPr>
          <a:xfrm>
            <a:off x="4873752" y="2350008"/>
            <a:ext cx="3429000" cy="548640"/>
          </a:xfrm>
          <a:prstGeom prst="rect">
            <a:avLst/>
          </a:prstGeom>
          <a:noFill/>
          <a:ln/>
        </p:spPr>
        <p:txBody>
          <a:bodyPr wrap="square" lIns="0" tIns="0" rIns="0" bIns="0" rtlCol="0" anchor="t"/>
          <a:lstStyle/>
          <a:p>
            <a:pPr indent="0" marL="0">
              <a:buNone/>
            </a:pPr>
            <a:r>
              <a:rPr lang="en-US" sz="1050" dirty="0">
                <a:solidFill>
                  <a:srgbClr val="AAB9D4"/>
                </a:solidFill>
                <a:latin typeface="Calibri" pitchFamily="34" charset="0"/>
                <a:ea typeface="Calibri" pitchFamily="34" charset="-122"/>
                <a:cs typeface="Calibri" pitchFamily="34" charset="-120"/>
              </a:rPr>
              <a:t>An independent, advisor-side assessment for comparison.</a:t>
            </a:r>
            <a:endParaRPr lang="en-US" sz="1050" dirty="0"/>
          </a:p>
        </p:txBody>
      </p:sp>
      <p:sp>
        <p:nvSpPr>
          <p:cNvPr id="14" name="Shape 10"/>
          <p:cNvSpPr/>
          <p:nvPr/>
        </p:nvSpPr>
        <p:spPr>
          <a:xfrm>
            <a:off x="640080" y="3191256"/>
            <a:ext cx="3831336" cy="1298448"/>
          </a:xfrm>
          <a:prstGeom prst="roundRect">
            <a:avLst>
              <a:gd name="adj" fmla="val 6338"/>
            </a:avLst>
          </a:prstGeom>
          <a:solidFill>
            <a:srgbClr val="13243F"/>
          </a:solidFill>
          <a:ln/>
          <a:effectLst>
            <a:outerShdw sx="100000" sy="100000" kx="0" ky="0" algn="bl" rotWithShape="0" blurRad="101600" dist="38100" dir="5400000">
              <a:srgbClr val="000000">
                <a:alpha val="35000"/>
              </a:srgbClr>
            </a:outerShdw>
          </a:effectLst>
        </p:spPr>
      </p:sp>
      <p:sp>
        <p:nvSpPr>
          <p:cNvPr id="15" name="Shape 11"/>
          <p:cNvSpPr/>
          <p:nvPr/>
        </p:nvSpPr>
        <p:spPr>
          <a:xfrm>
            <a:off x="841248" y="3374136"/>
            <a:ext cx="420624" cy="420624"/>
          </a:xfrm>
          <a:prstGeom prst="ellipse">
            <a:avLst/>
          </a:prstGeom>
          <a:solidFill>
            <a:srgbClr val="F5B942"/>
          </a:solidFill>
          <a:ln/>
        </p:spPr>
      </p:sp>
      <p:pic>
        <p:nvPicPr>
          <p:cNvPr id="16" name="Image 2" descr="/home/claude/bi_advanced_project/assets/icons/FiGitPullRequest_0B1526.png">    </p:cNvPr>
          <p:cNvPicPr>
            <a:picLocks noChangeAspect="1"/>
          </p:cNvPicPr>
          <p:nvPr/>
        </p:nvPicPr>
        <p:blipFill>
          <a:blip r:embed="rId3"/>
          <a:stretch>
            <a:fillRect/>
          </a:stretch>
        </p:blipFill>
        <p:spPr>
          <a:xfrm>
            <a:off x="895929" y="3428817"/>
            <a:ext cx="311262" cy="311262"/>
          </a:xfrm>
          <a:prstGeom prst="rect">
            <a:avLst/>
          </a:prstGeom>
        </p:spPr>
      </p:pic>
      <p:sp>
        <p:nvSpPr>
          <p:cNvPr id="17" name="Text 12"/>
          <p:cNvSpPr/>
          <p:nvPr/>
        </p:nvSpPr>
        <p:spPr>
          <a:xfrm>
            <a:off x="1417320" y="3337560"/>
            <a:ext cx="2916936" cy="457200"/>
          </a:xfrm>
          <a:prstGeom prst="rect">
            <a:avLst/>
          </a:prstGeom>
          <a:noFill/>
          <a:ln/>
        </p:spPr>
        <p:txBody>
          <a:bodyPr wrap="square" lIns="0" tIns="0" rIns="0" bIns="0" rtlCol="0" anchor="t"/>
          <a:lstStyle/>
          <a:p>
            <a:pPr indent="0" marL="0">
              <a:buNone/>
            </a:pPr>
            <a:r>
              <a:rPr lang="en-US" sz="1300" b="1" dirty="0">
                <a:solidFill>
                  <a:srgbClr val="FFFFFF"/>
                </a:solidFill>
                <a:latin typeface="Calibri" pitchFamily="34" charset="0"/>
                <a:ea typeface="Calibri" pitchFamily="34" charset="-122"/>
                <a:cs typeface="Calibri" pitchFamily="34" charset="-120"/>
              </a:rPr>
              <a:t>Owner-vs-Consultant gap analysis</a:t>
            </a:r>
            <a:endParaRPr lang="en-US" sz="1300" dirty="0"/>
          </a:p>
        </p:txBody>
      </p:sp>
      <p:sp>
        <p:nvSpPr>
          <p:cNvPr id="18" name="Text 13"/>
          <p:cNvSpPr/>
          <p:nvPr/>
        </p:nvSpPr>
        <p:spPr>
          <a:xfrm>
            <a:off x="841248" y="3849624"/>
            <a:ext cx="3429000" cy="548640"/>
          </a:xfrm>
          <a:prstGeom prst="rect">
            <a:avLst/>
          </a:prstGeom>
          <a:noFill/>
          <a:ln/>
        </p:spPr>
        <p:txBody>
          <a:bodyPr wrap="square" lIns="0" tIns="0" rIns="0" bIns="0" rtlCol="0" anchor="t"/>
          <a:lstStyle/>
          <a:p>
            <a:pPr indent="0" marL="0">
              <a:buNone/>
            </a:pPr>
            <a:r>
              <a:rPr lang="en-US" sz="1050" dirty="0">
                <a:solidFill>
                  <a:srgbClr val="AAB9D4"/>
                </a:solidFill>
                <a:latin typeface="Calibri" pitchFamily="34" charset="0"/>
                <a:ea typeface="Calibri" pitchFamily="34" charset="-122"/>
                <a:cs typeface="Calibri" pitchFamily="34" charset="-120"/>
              </a:rPr>
              <a:t>Surface blind spots where perception and reality diverge.</a:t>
            </a:r>
            <a:endParaRPr lang="en-US" sz="1050" dirty="0"/>
          </a:p>
        </p:txBody>
      </p:sp>
      <p:sp>
        <p:nvSpPr>
          <p:cNvPr id="19" name="Shape 14"/>
          <p:cNvSpPr/>
          <p:nvPr/>
        </p:nvSpPr>
        <p:spPr>
          <a:xfrm>
            <a:off x="4672584" y="3191256"/>
            <a:ext cx="3831336" cy="1298448"/>
          </a:xfrm>
          <a:prstGeom prst="roundRect">
            <a:avLst>
              <a:gd name="adj" fmla="val 6338"/>
            </a:avLst>
          </a:prstGeom>
          <a:solidFill>
            <a:srgbClr val="13243F"/>
          </a:solidFill>
          <a:ln/>
          <a:effectLst>
            <a:outerShdw sx="100000" sy="100000" kx="0" ky="0" algn="bl" rotWithShape="0" blurRad="101600" dist="38100" dir="5400000">
              <a:srgbClr val="000000">
                <a:alpha val="35000"/>
              </a:srgbClr>
            </a:outerShdw>
          </a:effectLst>
        </p:spPr>
      </p:sp>
      <p:sp>
        <p:nvSpPr>
          <p:cNvPr id="20" name="Shape 15"/>
          <p:cNvSpPr/>
          <p:nvPr/>
        </p:nvSpPr>
        <p:spPr>
          <a:xfrm>
            <a:off x="4873752" y="3374136"/>
            <a:ext cx="420624" cy="420624"/>
          </a:xfrm>
          <a:prstGeom prst="ellipse">
            <a:avLst/>
          </a:prstGeom>
          <a:solidFill>
            <a:srgbClr val="F5B942"/>
          </a:solidFill>
          <a:ln/>
        </p:spPr>
      </p:sp>
      <p:pic>
        <p:nvPicPr>
          <p:cNvPr id="21" name="Image 3" descr="/home/claude/bi_advanced_project/assets/icons/FiGlobe_0B1526.png">    </p:cNvPr>
          <p:cNvPicPr>
            <a:picLocks noChangeAspect="1"/>
          </p:cNvPicPr>
          <p:nvPr/>
        </p:nvPicPr>
        <p:blipFill>
          <a:blip r:embed="rId4"/>
          <a:stretch>
            <a:fillRect/>
          </a:stretch>
        </p:blipFill>
        <p:spPr>
          <a:xfrm>
            <a:off x="4928433" y="3428817"/>
            <a:ext cx="311262" cy="311262"/>
          </a:xfrm>
          <a:prstGeom prst="rect">
            <a:avLst/>
          </a:prstGeom>
        </p:spPr>
      </p:pic>
      <p:sp>
        <p:nvSpPr>
          <p:cNvPr id="22" name="Text 16"/>
          <p:cNvSpPr/>
          <p:nvPr/>
        </p:nvSpPr>
        <p:spPr>
          <a:xfrm>
            <a:off x="5449824" y="3337560"/>
            <a:ext cx="2916936" cy="457200"/>
          </a:xfrm>
          <a:prstGeom prst="rect">
            <a:avLst/>
          </a:prstGeom>
          <a:noFill/>
          <a:ln/>
        </p:spPr>
        <p:txBody>
          <a:bodyPr wrap="square" lIns="0" tIns="0" rIns="0" bIns="0" rtlCol="0" anchor="t"/>
          <a:lstStyle/>
          <a:p>
            <a:pPr indent="0" marL="0">
              <a:buNone/>
            </a:pPr>
            <a:r>
              <a:rPr lang="en-US" sz="1300" b="1" dirty="0">
                <a:solidFill>
                  <a:srgbClr val="FFFFFF"/>
                </a:solidFill>
                <a:latin typeface="Calibri" pitchFamily="34" charset="0"/>
                <a:ea typeface="Calibri" pitchFamily="34" charset="-122"/>
                <a:cs typeface="Calibri" pitchFamily="34" charset="-120"/>
              </a:rPr>
              <a:t>Industry Statistics benchmarking</a:t>
            </a:r>
            <a:endParaRPr lang="en-US" sz="1300" dirty="0"/>
          </a:p>
        </p:txBody>
      </p:sp>
      <p:sp>
        <p:nvSpPr>
          <p:cNvPr id="23" name="Text 17"/>
          <p:cNvSpPr/>
          <p:nvPr/>
        </p:nvSpPr>
        <p:spPr>
          <a:xfrm>
            <a:off x="4873752" y="3849624"/>
            <a:ext cx="3429000" cy="548640"/>
          </a:xfrm>
          <a:prstGeom prst="rect">
            <a:avLst/>
          </a:prstGeom>
          <a:noFill/>
          <a:ln/>
        </p:spPr>
        <p:txBody>
          <a:bodyPr wrap="square" lIns="0" tIns="0" rIns="0" bIns="0" rtlCol="0" anchor="t"/>
          <a:lstStyle/>
          <a:p>
            <a:pPr indent="0" marL="0">
              <a:buNone/>
            </a:pPr>
            <a:r>
              <a:rPr lang="en-US" sz="1050" dirty="0">
                <a:solidFill>
                  <a:srgbClr val="AAB9D4"/>
                </a:solidFill>
                <a:latin typeface="Calibri" pitchFamily="34" charset="0"/>
                <a:ea typeface="Calibri" pitchFamily="34" charset="-122"/>
                <a:cs typeface="Calibri" pitchFamily="34" charset="-120"/>
              </a:rPr>
              <a:t>See exactly where you stand against sector norms.</a:t>
            </a:r>
            <a:endParaRPr lang="en-US" sz="1050" dirty="0"/>
          </a:p>
        </p:txBody>
      </p:sp>
      <p:sp>
        <p:nvSpPr>
          <p:cNvPr id="24" name="Text 18"/>
          <p:cNvSpPr/>
          <p:nvPr/>
        </p:nvSpPr>
        <p:spPr>
          <a:xfrm>
            <a:off x="457200" y="4796028"/>
            <a:ext cx="2743200" cy="274320"/>
          </a:xfrm>
          <a:prstGeom prst="rect">
            <a:avLst/>
          </a:prstGeom>
          <a:noFill/>
          <a:ln/>
        </p:spPr>
        <p:txBody>
          <a:bodyPr wrap="square" lIns="0" tIns="0" rIns="0" bIns="0" rtlCol="0" anchor="ctr"/>
          <a:lstStyle/>
          <a:p>
            <a:pPr indent="0" marL="0">
              <a:buNone/>
            </a:pPr>
            <a:r>
              <a:rPr lang="en-US" sz="900" dirty="0">
                <a:solidFill>
                  <a:srgbClr val="7E8FB3"/>
                </a:solidFill>
                <a:latin typeface="Calibri" pitchFamily="34" charset="0"/>
                <a:ea typeface="Calibri" pitchFamily="34" charset="-122"/>
                <a:cs typeface="Calibri" pitchFamily="34" charset="-120"/>
              </a:rPr>
              <a:t>BI ADVANCED</a:t>
            </a:r>
            <a:endParaRPr lang="en-US" sz="900" dirty="0"/>
          </a:p>
        </p:txBody>
      </p:sp>
      <p:sp>
        <p:nvSpPr>
          <p:cNvPr id="25" name="Text 19"/>
          <p:cNvSpPr/>
          <p:nvPr/>
        </p:nvSpPr>
        <p:spPr>
          <a:xfrm>
            <a:off x="8229600" y="4796028"/>
            <a:ext cx="457200" cy="274320"/>
          </a:xfrm>
          <a:prstGeom prst="rect">
            <a:avLst/>
          </a:prstGeom>
          <a:noFill/>
          <a:ln/>
        </p:spPr>
        <p:txBody>
          <a:bodyPr wrap="square" lIns="0" tIns="0" rIns="0" bIns="0" rtlCol="0" anchor="ctr"/>
          <a:lstStyle/>
          <a:p>
            <a:pPr algn="r" indent="0" marL="0">
              <a:buNone/>
            </a:pPr>
            <a:r>
              <a:rPr lang="en-US" sz="900" dirty="0">
                <a:solidFill>
                  <a:srgbClr val="7E8FB3"/>
                </a:solidFill>
                <a:latin typeface="Calibri" pitchFamily="34" charset="0"/>
                <a:ea typeface="Calibri" pitchFamily="34" charset="-122"/>
                <a:cs typeface="Calibri" pitchFamily="34" charset="-120"/>
              </a:rPr>
              <a:t>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B1526"/>
        </a:solidFill>
      </p:bgPr>
    </p:bg>
    <p:spTree>
      <p:nvGrpSpPr>
        <p:cNvPr id="1" name=""/>
        <p:cNvGrpSpPr/>
        <p:nvPr/>
      </p:nvGrpSpPr>
      <p:grpSpPr>
        <a:xfrm>
          <a:off x="0" y="0"/>
          <a:ext cx="0" cy="0"/>
          <a:chOff x="0" y="0"/>
          <a:chExt cx="0" cy="0"/>
        </a:xfrm>
      </p:grpSpPr>
      <p:sp>
        <p:nvSpPr>
          <p:cNvPr id="2" name="Text 0"/>
          <p:cNvSpPr/>
          <p:nvPr/>
        </p:nvSpPr>
        <p:spPr>
          <a:xfrm>
            <a:off x="640080" y="457200"/>
            <a:ext cx="5486400" cy="274320"/>
          </a:xfrm>
          <a:prstGeom prst="rect">
            <a:avLst/>
          </a:prstGeom>
          <a:noFill/>
          <a:ln/>
        </p:spPr>
        <p:txBody>
          <a:bodyPr wrap="square" lIns="0" tIns="0" rIns="0" bIns="0" rtlCol="0" anchor="ctr"/>
          <a:lstStyle/>
          <a:p>
            <a:pPr algn="l" indent="0" marL="0">
              <a:buNone/>
            </a:pPr>
            <a:r>
              <a:rPr lang="en-US" sz="1200" b="1" spc="200" kern="0" dirty="0">
                <a:solidFill>
                  <a:srgbClr val="F5B942"/>
                </a:solidFill>
                <a:latin typeface="Calibri" pitchFamily="34" charset="0"/>
                <a:ea typeface="Calibri" pitchFamily="34" charset="-122"/>
                <a:cs typeface="Calibri" pitchFamily="34" charset="-120"/>
              </a:rPr>
              <a:t>MULTI-ENTITY &amp; PORTFOLIO MANAGEMENT</a:t>
            </a:r>
            <a:endParaRPr lang="en-US" sz="1200" dirty="0"/>
          </a:p>
        </p:txBody>
      </p:sp>
      <p:sp>
        <p:nvSpPr>
          <p:cNvPr id="3" name="Text 1"/>
          <p:cNvSpPr/>
          <p:nvPr/>
        </p:nvSpPr>
        <p:spPr>
          <a:xfrm>
            <a:off x="640080" y="749808"/>
            <a:ext cx="7863840" cy="685800"/>
          </a:xfrm>
          <a:prstGeom prst="rect">
            <a:avLst/>
          </a:prstGeom>
          <a:noFill/>
          <a:ln/>
        </p:spPr>
        <p:txBody>
          <a:bodyPr wrap="square" lIns="0" tIns="0" rIns="0" bIns="0" rtlCol="0" anchor="ctr"/>
          <a:lstStyle/>
          <a:p>
            <a:pPr algn="l" indent="0" marL="0">
              <a:buNone/>
            </a:pPr>
            <a:r>
              <a:rPr lang="en-US" sz="2800" b="1" dirty="0">
                <a:solidFill>
                  <a:srgbClr val="FFFFFF"/>
                </a:solidFill>
                <a:latin typeface="Cambria" pitchFamily="34" charset="0"/>
                <a:ea typeface="Cambria" pitchFamily="34" charset="-122"/>
                <a:cs typeface="Cambria" pitchFamily="34" charset="-120"/>
              </a:rPr>
              <a:t>Built For Firms, Not Just Single Companies</a:t>
            </a:r>
            <a:endParaRPr lang="en-US" sz="2800" dirty="0"/>
          </a:p>
        </p:txBody>
      </p:sp>
      <p:sp>
        <p:nvSpPr>
          <p:cNvPr id="4" name="Shape 2"/>
          <p:cNvSpPr/>
          <p:nvPr/>
        </p:nvSpPr>
        <p:spPr>
          <a:xfrm>
            <a:off x="640080" y="1691640"/>
            <a:ext cx="7863840" cy="658368"/>
          </a:xfrm>
          <a:prstGeom prst="roundRect">
            <a:avLst>
              <a:gd name="adj" fmla="val 12500"/>
            </a:avLst>
          </a:prstGeom>
          <a:solidFill>
            <a:srgbClr val="13243F"/>
          </a:solidFill>
          <a:ln/>
          <a:effectLst>
            <a:outerShdw sx="100000" sy="100000" kx="0" ky="0" algn="bl" rotWithShape="0" blurRad="101600" dist="38100" dir="5400000">
              <a:srgbClr val="000000">
                <a:alpha val="35000"/>
              </a:srgbClr>
            </a:outerShdw>
          </a:effectLst>
        </p:spPr>
      </p:sp>
      <p:sp>
        <p:nvSpPr>
          <p:cNvPr id="5" name="Shape 3"/>
          <p:cNvSpPr/>
          <p:nvPr/>
        </p:nvSpPr>
        <p:spPr>
          <a:xfrm>
            <a:off x="822960" y="1828800"/>
            <a:ext cx="384048" cy="384048"/>
          </a:xfrm>
          <a:prstGeom prst="ellipse">
            <a:avLst/>
          </a:prstGeom>
          <a:solidFill>
            <a:srgbClr val="F5B942"/>
          </a:solidFill>
          <a:ln/>
        </p:spPr>
      </p:sp>
      <p:pic>
        <p:nvPicPr>
          <p:cNvPr id="6" name="Image 0" descr="/home/claude/bi_advanced_project/assets/icons/FiFolder_0B1526.png">    </p:cNvPr>
          <p:cNvPicPr>
            <a:picLocks noChangeAspect="1"/>
          </p:cNvPicPr>
          <p:nvPr/>
        </p:nvPicPr>
        <p:blipFill>
          <a:blip r:embed="rId1"/>
          <a:stretch>
            <a:fillRect/>
          </a:stretch>
        </p:blipFill>
        <p:spPr>
          <a:xfrm>
            <a:off x="872886" y="1878726"/>
            <a:ext cx="284196" cy="284196"/>
          </a:xfrm>
          <a:prstGeom prst="rect">
            <a:avLst/>
          </a:prstGeom>
        </p:spPr>
      </p:pic>
      <p:sp>
        <p:nvSpPr>
          <p:cNvPr id="7" name="Text 4"/>
          <p:cNvSpPr/>
          <p:nvPr/>
        </p:nvSpPr>
        <p:spPr>
          <a:xfrm>
            <a:off x="1371600" y="1764792"/>
            <a:ext cx="2651760" cy="502920"/>
          </a:xfrm>
          <a:prstGeom prst="rect">
            <a:avLst/>
          </a:prstGeom>
          <a:noFill/>
          <a:ln/>
        </p:spPr>
        <p:txBody>
          <a:bodyPr wrap="square" lIns="0" tIns="0" rIns="0" bIns="0"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Unlimited companies, one workspace</a:t>
            </a:r>
            <a:endParaRPr lang="en-US" sz="1250" dirty="0"/>
          </a:p>
        </p:txBody>
      </p:sp>
      <p:sp>
        <p:nvSpPr>
          <p:cNvPr id="8" name="Text 5"/>
          <p:cNvSpPr/>
          <p:nvPr/>
        </p:nvSpPr>
        <p:spPr>
          <a:xfrm>
            <a:off x="4069080" y="1691640"/>
            <a:ext cx="4297680" cy="658368"/>
          </a:xfrm>
          <a:prstGeom prst="rect">
            <a:avLst/>
          </a:prstGeom>
          <a:noFill/>
          <a:ln/>
        </p:spPr>
        <p:txBody>
          <a:bodyPr wrap="square" lIns="0" tIns="0" rIns="0" bIns="0" rtlCol="0" anchor="ctr"/>
          <a:lstStyle/>
          <a:p>
            <a:pPr indent="0" marL="0">
              <a:buNone/>
            </a:pPr>
            <a:r>
              <a:rPr lang="en-US" sz="1100" dirty="0">
                <a:solidFill>
                  <a:srgbClr val="AAB9D4"/>
                </a:solidFill>
                <a:latin typeface="Calibri" pitchFamily="34" charset="0"/>
                <a:ea typeface="Calibri" pitchFamily="34" charset="-122"/>
                <a:cs typeface="Calibri" pitchFamily="34" charset="-120"/>
              </a:rPr>
              <a:t>Manage every client or portfolio company without switching tools.</a:t>
            </a:r>
            <a:endParaRPr lang="en-US" sz="1100" dirty="0"/>
          </a:p>
        </p:txBody>
      </p:sp>
      <p:sp>
        <p:nvSpPr>
          <p:cNvPr id="9" name="Shape 6"/>
          <p:cNvSpPr/>
          <p:nvPr/>
        </p:nvSpPr>
        <p:spPr>
          <a:xfrm>
            <a:off x="640080" y="2478024"/>
            <a:ext cx="7863840" cy="658368"/>
          </a:xfrm>
          <a:prstGeom prst="roundRect">
            <a:avLst>
              <a:gd name="adj" fmla="val 12500"/>
            </a:avLst>
          </a:prstGeom>
          <a:solidFill>
            <a:srgbClr val="0F1E38"/>
          </a:solidFill>
          <a:ln/>
          <a:effectLst>
            <a:outerShdw sx="100000" sy="100000" kx="0" ky="0" algn="bl" rotWithShape="0" blurRad="101600" dist="38100" dir="5400000">
              <a:srgbClr val="000000">
                <a:alpha val="35000"/>
              </a:srgbClr>
            </a:outerShdw>
          </a:effectLst>
        </p:spPr>
      </p:sp>
      <p:sp>
        <p:nvSpPr>
          <p:cNvPr id="10" name="Shape 7"/>
          <p:cNvSpPr/>
          <p:nvPr/>
        </p:nvSpPr>
        <p:spPr>
          <a:xfrm>
            <a:off x="822960" y="2615184"/>
            <a:ext cx="384048" cy="384048"/>
          </a:xfrm>
          <a:prstGeom prst="ellipse">
            <a:avLst/>
          </a:prstGeom>
          <a:solidFill>
            <a:srgbClr val="F5B942"/>
          </a:solidFill>
          <a:ln/>
        </p:spPr>
      </p:sp>
      <p:pic>
        <p:nvPicPr>
          <p:cNvPr id="11" name="Image 1" descr="/home/claude/bi_advanced_project/assets/icons/FiRepeat_0B1526.png">    </p:cNvPr>
          <p:cNvPicPr>
            <a:picLocks noChangeAspect="1"/>
          </p:cNvPicPr>
          <p:nvPr/>
        </p:nvPicPr>
        <p:blipFill>
          <a:blip r:embed="rId2"/>
          <a:stretch>
            <a:fillRect/>
          </a:stretch>
        </p:blipFill>
        <p:spPr>
          <a:xfrm>
            <a:off x="872886" y="2665110"/>
            <a:ext cx="284196" cy="284196"/>
          </a:xfrm>
          <a:prstGeom prst="rect">
            <a:avLst/>
          </a:prstGeom>
        </p:spPr>
      </p:pic>
      <p:sp>
        <p:nvSpPr>
          <p:cNvPr id="12" name="Text 8"/>
          <p:cNvSpPr/>
          <p:nvPr/>
        </p:nvSpPr>
        <p:spPr>
          <a:xfrm>
            <a:off x="1371600" y="2551176"/>
            <a:ext cx="2651760" cy="502920"/>
          </a:xfrm>
          <a:prstGeom prst="rect">
            <a:avLst/>
          </a:prstGeom>
          <a:noFill/>
          <a:ln/>
        </p:spPr>
        <p:txBody>
          <a:bodyPr wrap="square" lIns="0" tIns="0" rIns="0" bIns="0"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Instant entity switching</a:t>
            </a:r>
            <a:endParaRPr lang="en-US" sz="1250" dirty="0"/>
          </a:p>
        </p:txBody>
      </p:sp>
      <p:sp>
        <p:nvSpPr>
          <p:cNvPr id="13" name="Text 9"/>
          <p:cNvSpPr/>
          <p:nvPr/>
        </p:nvSpPr>
        <p:spPr>
          <a:xfrm>
            <a:off x="4069080" y="2478024"/>
            <a:ext cx="4297680" cy="658368"/>
          </a:xfrm>
          <a:prstGeom prst="rect">
            <a:avLst/>
          </a:prstGeom>
          <a:noFill/>
          <a:ln/>
        </p:spPr>
        <p:txBody>
          <a:bodyPr wrap="square" lIns="0" tIns="0" rIns="0" bIns="0" rtlCol="0" anchor="ctr"/>
          <a:lstStyle/>
          <a:p>
            <a:pPr indent="0" marL="0">
              <a:buNone/>
            </a:pPr>
            <a:r>
              <a:rPr lang="en-US" sz="1100" dirty="0">
                <a:solidFill>
                  <a:srgbClr val="AAB9D4"/>
                </a:solidFill>
                <a:latin typeface="Calibri" pitchFamily="34" charset="0"/>
                <a:ea typeface="Calibri" pitchFamily="34" charset="-122"/>
                <a:cs typeface="Calibri" pitchFamily="34" charset="-120"/>
              </a:rPr>
              <a:t>Built for consultants and advisors running multiple engagements.</a:t>
            </a:r>
            <a:endParaRPr lang="en-US" sz="1100" dirty="0"/>
          </a:p>
        </p:txBody>
      </p:sp>
      <p:sp>
        <p:nvSpPr>
          <p:cNvPr id="14" name="Shape 10"/>
          <p:cNvSpPr/>
          <p:nvPr/>
        </p:nvSpPr>
        <p:spPr>
          <a:xfrm>
            <a:off x="640080" y="3264408"/>
            <a:ext cx="7863840" cy="658368"/>
          </a:xfrm>
          <a:prstGeom prst="roundRect">
            <a:avLst>
              <a:gd name="adj" fmla="val 12500"/>
            </a:avLst>
          </a:prstGeom>
          <a:solidFill>
            <a:srgbClr val="13243F"/>
          </a:solidFill>
          <a:ln/>
          <a:effectLst>
            <a:outerShdw sx="100000" sy="100000" kx="0" ky="0" algn="bl" rotWithShape="0" blurRad="101600" dist="38100" dir="5400000">
              <a:srgbClr val="000000">
                <a:alpha val="35000"/>
              </a:srgbClr>
            </a:outerShdw>
          </a:effectLst>
        </p:spPr>
      </p:sp>
      <p:sp>
        <p:nvSpPr>
          <p:cNvPr id="15" name="Shape 11"/>
          <p:cNvSpPr/>
          <p:nvPr/>
        </p:nvSpPr>
        <p:spPr>
          <a:xfrm>
            <a:off x="822960" y="3401568"/>
            <a:ext cx="384048" cy="384048"/>
          </a:xfrm>
          <a:prstGeom prst="ellipse">
            <a:avLst/>
          </a:prstGeom>
          <a:solidFill>
            <a:srgbClr val="F5B942"/>
          </a:solidFill>
          <a:ln/>
        </p:spPr>
      </p:sp>
      <p:pic>
        <p:nvPicPr>
          <p:cNvPr id="16" name="Image 2" descr="/home/claude/bi_advanced_project/assets/icons/FiLayers_0B1526.png">    </p:cNvPr>
          <p:cNvPicPr>
            <a:picLocks noChangeAspect="1"/>
          </p:cNvPicPr>
          <p:nvPr/>
        </p:nvPicPr>
        <p:blipFill>
          <a:blip r:embed="rId3"/>
          <a:stretch>
            <a:fillRect/>
          </a:stretch>
        </p:blipFill>
        <p:spPr>
          <a:xfrm>
            <a:off x="872886" y="3451494"/>
            <a:ext cx="284196" cy="284196"/>
          </a:xfrm>
          <a:prstGeom prst="rect">
            <a:avLst/>
          </a:prstGeom>
        </p:spPr>
      </p:pic>
      <p:sp>
        <p:nvSpPr>
          <p:cNvPr id="17" name="Text 12"/>
          <p:cNvSpPr/>
          <p:nvPr/>
        </p:nvSpPr>
        <p:spPr>
          <a:xfrm>
            <a:off x="1371600" y="3337560"/>
            <a:ext cx="2651760" cy="502920"/>
          </a:xfrm>
          <a:prstGeom prst="rect">
            <a:avLst/>
          </a:prstGeom>
          <a:noFill/>
          <a:ln/>
        </p:spPr>
        <p:txBody>
          <a:bodyPr wrap="square" lIns="0" tIns="0" rIns="0" bIns="0"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Portfolio-level rollups</a:t>
            </a:r>
            <a:endParaRPr lang="en-US" sz="1250" dirty="0"/>
          </a:p>
        </p:txBody>
      </p:sp>
      <p:sp>
        <p:nvSpPr>
          <p:cNvPr id="18" name="Text 13"/>
          <p:cNvSpPr/>
          <p:nvPr/>
        </p:nvSpPr>
        <p:spPr>
          <a:xfrm>
            <a:off x="4069080" y="3264408"/>
            <a:ext cx="4297680" cy="658368"/>
          </a:xfrm>
          <a:prstGeom prst="rect">
            <a:avLst/>
          </a:prstGeom>
          <a:noFill/>
          <a:ln/>
        </p:spPr>
        <p:txBody>
          <a:bodyPr wrap="square" lIns="0" tIns="0" rIns="0" bIns="0" rtlCol="0" anchor="ctr"/>
          <a:lstStyle/>
          <a:p>
            <a:pPr indent="0" marL="0">
              <a:buNone/>
            </a:pPr>
            <a:r>
              <a:rPr lang="en-US" sz="1100" dirty="0">
                <a:solidFill>
                  <a:srgbClr val="AAB9D4"/>
                </a:solidFill>
                <a:latin typeface="Calibri" pitchFamily="34" charset="0"/>
                <a:ea typeface="Calibri" pitchFamily="34" charset="-122"/>
                <a:cs typeface="Calibri" pitchFamily="34" charset="-120"/>
              </a:rPr>
              <a:t>Aggregate valuation and performance data across every entity.</a:t>
            </a:r>
            <a:endParaRPr lang="en-US" sz="1100" dirty="0"/>
          </a:p>
        </p:txBody>
      </p:sp>
      <p:sp>
        <p:nvSpPr>
          <p:cNvPr id="19" name="Shape 14"/>
          <p:cNvSpPr/>
          <p:nvPr/>
        </p:nvSpPr>
        <p:spPr>
          <a:xfrm>
            <a:off x="640080" y="4050792"/>
            <a:ext cx="7863840" cy="658368"/>
          </a:xfrm>
          <a:prstGeom prst="roundRect">
            <a:avLst>
              <a:gd name="adj" fmla="val 12500"/>
            </a:avLst>
          </a:prstGeom>
          <a:solidFill>
            <a:srgbClr val="0F1E38"/>
          </a:solidFill>
          <a:ln/>
          <a:effectLst>
            <a:outerShdw sx="100000" sy="100000" kx="0" ky="0" algn="bl" rotWithShape="0" blurRad="101600" dist="38100" dir="5400000">
              <a:srgbClr val="000000">
                <a:alpha val="35000"/>
              </a:srgbClr>
            </a:outerShdw>
          </a:effectLst>
        </p:spPr>
      </p:sp>
      <p:sp>
        <p:nvSpPr>
          <p:cNvPr id="20" name="Shape 15"/>
          <p:cNvSpPr/>
          <p:nvPr/>
        </p:nvSpPr>
        <p:spPr>
          <a:xfrm>
            <a:off x="822960" y="4187952"/>
            <a:ext cx="384048" cy="384048"/>
          </a:xfrm>
          <a:prstGeom prst="ellipse">
            <a:avLst/>
          </a:prstGeom>
          <a:solidFill>
            <a:srgbClr val="F5B942"/>
          </a:solidFill>
          <a:ln/>
        </p:spPr>
      </p:sp>
      <p:pic>
        <p:nvPicPr>
          <p:cNvPr id="21" name="Image 3" descr="/home/claude/bi_advanced_project/assets/icons/FiUsers_0B1526.png">    </p:cNvPr>
          <p:cNvPicPr>
            <a:picLocks noChangeAspect="1"/>
          </p:cNvPicPr>
          <p:nvPr/>
        </p:nvPicPr>
        <p:blipFill>
          <a:blip r:embed="rId4"/>
          <a:stretch>
            <a:fillRect/>
          </a:stretch>
        </p:blipFill>
        <p:spPr>
          <a:xfrm>
            <a:off x="872886" y="4237878"/>
            <a:ext cx="284196" cy="284196"/>
          </a:xfrm>
          <a:prstGeom prst="rect">
            <a:avLst/>
          </a:prstGeom>
        </p:spPr>
      </p:pic>
      <p:sp>
        <p:nvSpPr>
          <p:cNvPr id="22" name="Text 16"/>
          <p:cNvSpPr/>
          <p:nvPr/>
        </p:nvSpPr>
        <p:spPr>
          <a:xfrm>
            <a:off x="1371600" y="4123944"/>
            <a:ext cx="2651760" cy="502920"/>
          </a:xfrm>
          <a:prstGeom prst="rect">
            <a:avLst/>
          </a:prstGeom>
          <a:noFill/>
          <a:ln/>
        </p:spPr>
        <p:txBody>
          <a:bodyPr wrap="square" lIns="0" tIns="0" rIns="0" bIns="0"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Analyst &amp; team profiles</a:t>
            </a:r>
            <a:endParaRPr lang="en-US" sz="1250" dirty="0"/>
          </a:p>
        </p:txBody>
      </p:sp>
      <p:sp>
        <p:nvSpPr>
          <p:cNvPr id="23" name="Text 17"/>
          <p:cNvSpPr/>
          <p:nvPr/>
        </p:nvSpPr>
        <p:spPr>
          <a:xfrm>
            <a:off x="4069080" y="4050792"/>
            <a:ext cx="4297680" cy="658368"/>
          </a:xfrm>
          <a:prstGeom prst="rect">
            <a:avLst/>
          </a:prstGeom>
          <a:noFill/>
          <a:ln/>
        </p:spPr>
        <p:txBody>
          <a:bodyPr wrap="square" lIns="0" tIns="0" rIns="0" bIns="0" rtlCol="0" anchor="ctr"/>
          <a:lstStyle/>
          <a:p>
            <a:pPr indent="0" marL="0">
              <a:buNone/>
            </a:pPr>
            <a:r>
              <a:rPr lang="en-US" sz="1100" dirty="0">
                <a:solidFill>
                  <a:srgbClr val="AAB9D4"/>
                </a:solidFill>
                <a:latin typeface="Calibri" pitchFamily="34" charset="0"/>
                <a:ea typeface="Calibri" pitchFamily="34" charset="-122"/>
                <a:cs typeface="Calibri" pitchFamily="34" charset="-120"/>
              </a:rPr>
              <a:t>Track who's responsible for which entity, across your whole practice.</a:t>
            </a:r>
            <a:endParaRPr lang="en-US" sz="1100" dirty="0"/>
          </a:p>
        </p:txBody>
      </p:sp>
      <p:sp>
        <p:nvSpPr>
          <p:cNvPr id="24" name="Text 18"/>
          <p:cNvSpPr/>
          <p:nvPr/>
        </p:nvSpPr>
        <p:spPr>
          <a:xfrm>
            <a:off x="457200" y="4796028"/>
            <a:ext cx="2743200" cy="274320"/>
          </a:xfrm>
          <a:prstGeom prst="rect">
            <a:avLst/>
          </a:prstGeom>
          <a:noFill/>
          <a:ln/>
        </p:spPr>
        <p:txBody>
          <a:bodyPr wrap="square" lIns="0" tIns="0" rIns="0" bIns="0" rtlCol="0" anchor="ctr"/>
          <a:lstStyle/>
          <a:p>
            <a:pPr indent="0" marL="0">
              <a:buNone/>
            </a:pPr>
            <a:r>
              <a:rPr lang="en-US" sz="900" dirty="0">
                <a:solidFill>
                  <a:srgbClr val="7E8FB3"/>
                </a:solidFill>
                <a:latin typeface="Calibri" pitchFamily="34" charset="0"/>
                <a:ea typeface="Calibri" pitchFamily="34" charset="-122"/>
                <a:cs typeface="Calibri" pitchFamily="34" charset="-120"/>
              </a:rPr>
              <a:t>BI ADVANCED</a:t>
            </a:r>
            <a:endParaRPr lang="en-US" sz="900" dirty="0"/>
          </a:p>
        </p:txBody>
      </p:sp>
      <p:sp>
        <p:nvSpPr>
          <p:cNvPr id="25" name="Text 19"/>
          <p:cNvSpPr/>
          <p:nvPr/>
        </p:nvSpPr>
        <p:spPr>
          <a:xfrm>
            <a:off x="8229600" y="4796028"/>
            <a:ext cx="457200" cy="274320"/>
          </a:xfrm>
          <a:prstGeom prst="rect">
            <a:avLst/>
          </a:prstGeom>
          <a:noFill/>
          <a:ln/>
        </p:spPr>
        <p:txBody>
          <a:bodyPr wrap="square" lIns="0" tIns="0" rIns="0" bIns="0" rtlCol="0" anchor="ctr"/>
          <a:lstStyle/>
          <a:p>
            <a:pPr algn="r" indent="0" marL="0">
              <a:buNone/>
            </a:pPr>
            <a:r>
              <a:rPr lang="en-US" sz="900" dirty="0">
                <a:solidFill>
                  <a:srgbClr val="7E8FB3"/>
                </a:solidFill>
                <a:latin typeface="Calibri" pitchFamily="34" charset="0"/>
                <a:ea typeface="Calibri" pitchFamily="34" charset="-122"/>
                <a:cs typeface="Calibri" pitchFamily="34" charset="-120"/>
              </a:rPr>
              <a:t>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B1526"/>
        </a:solidFill>
      </p:bgPr>
    </p:bg>
    <p:spTree>
      <p:nvGrpSpPr>
        <p:cNvPr id="1" name=""/>
        <p:cNvGrpSpPr/>
        <p:nvPr/>
      </p:nvGrpSpPr>
      <p:grpSpPr>
        <a:xfrm>
          <a:off x="0" y="0"/>
          <a:ext cx="0" cy="0"/>
          <a:chOff x="0" y="0"/>
          <a:chExt cx="0" cy="0"/>
        </a:xfrm>
      </p:grpSpPr>
      <p:sp>
        <p:nvSpPr>
          <p:cNvPr id="2" name="Text 0"/>
          <p:cNvSpPr/>
          <p:nvPr/>
        </p:nvSpPr>
        <p:spPr>
          <a:xfrm>
            <a:off x="640080" y="457200"/>
            <a:ext cx="5486400" cy="274320"/>
          </a:xfrm>
          <a:prstGeom prst="rect">
            <a:avLst/>
          </a:prstGeom>
          <a:noFill/>
          <a:ln/>
        </p:spPr>
        <p:txBody>
          <a:bodyPr wrap="square" lIns="0" tIns="0" rIns="0" bIns="0" rtlCol="0" anchor="ctr"/>
          <a:lstStyle/>
          <a:p>
            <a:pPr algn="l" indent="0" marL="0">
              <a:buNone/>
            </a:pPr>
            <a:r>
              <a:rPr lang="en-US" sz="1200" b="1" spc="200" kern="0" dirty="0">
                <a:solidFill>
                  <a:srgbClr val="F5B942"/>
                </a:solidFill>
                <a:latin typeface="Calibri" pitchFamily="34" charset="0"/>
                <a:ea typeface="Calibri" pitchFamily="34" charset="-122"/>
                <a:cs typeface="Calibri" pitchFamily="34" charset="-120"/>
              </a:rPr>
              <a:t>DATA INTEGRATION &amp; SYNC</a:t>
            </a:r>
            <a:endParaRPr lang="en-US" sz="1200" dirty="0"/>
          </a:p>
        </p:txBody>
      </p:sp>
      <p:sp>
        <p:nvSpPr>
          <p:cNvPr id="3" name="Text 1"/>
          <p:cNvSpPr/>
          <p:nvPr/>
        </p:nvSpPr>
        <p:spPr>
          <a:xfrm>
            <a:off x="640080" y="749808"/>
            <a:ext cx="7863840" cy="685800"/>
          </a:xfrm>
          <a:prstGeom prst="rect">
            <a:avLst/>
          </a:prstGeom>
          <a:noFill/>
          <a:ln/>
        </p:spPr>
        <p:txBody>
          <a:bodyPr wrap="square" lIns="0" tIns="0" rIns="0" bIns="0" rtlCol="0" anchor="ctr"/>
          <a:lstStyle/>
          <a:p>
            <a:pPr algn="l" indent="0" marL="0">
              <a:buNone/>
            </a:pPr>
            <a:r>
              <a:rPr lang="en-US" sz="2800" b="1" dirty="0">
                <a:solidFill>
                  <a:srgbClr val="FFFFFF"/>
                </a:solidFill>
                <a:latin typeface="Cambria" pitchFamily="34" charset="0"/>
                <a:ea typeface="Cambria" pitchFamily="34" charset="-122"/>
                <a:cs typeface="Cambria" pitchFamily="34" charset="-120"/>
              </a:rPr>
              <a:t>Your Ledger, Always In Sync</a:t>
            </a:r>
            <a:endParaRPr lang="en-US" sz="2800" dirty="0"/>
          </a:p>
        </p:txBody>
      </p:sp>
      <p:sp>
        <p:nvSpPr>
          <p:cNvPr id="4" name="Shape 2"/>
          <p:cNvSpPr/>
          <p:nvPr/>
        </p:nvSpPr>
        <p:spPr>
          <a:xfrm>
            <a:off x="640080" y="1691640"/>
            <a:ext cx="7863840" cy="658368"/>
          </a:xfrm>
          <a:prstGeom prst="roundRect">
            <a:avLst>
              <a:gd name="adj" fmla="val 12500"/>
            </a:avLst>
          </a:prstGeom>
          <a:solidFill>
            <a:srgbClr val="13243F"/>
          </a:solidFill>
          <a:ln/>
          <a:effectLst>
            <a:outerShdw sx="100000" sy="100000" kx="0" ky="0" algn="bl" rotWithShape="0" blurRad="101600" dist="38100" dir="5400000">
              <a:srgbClr val="000000">
                <a:alpha val="35000"/>
              </a:srgbClr>
            </a:outerShdw>
          </a:effectLst>
        </p:spPr>
      </p:sp>
      <p:sp>
        <p:nvSpPr>
          <p:cNvPr id="5" name="Shape 3"/>
          <p:cNvSpPr/>
          <p:nvPr/>
        </p:nvSpPr>
        <p:spPr>
          <a:xfrm>
            <a:off x="822960" y="1828800"/>
            <a:ext cx="384048" cy="384048"/>
          </a:xfrm>
          <a:prstGeom prst="ellipse">
            <a:avLst/>
          </a:prstGeom>
          <a:solidFill>
            <a:srgbClr val="F5B942"/>
          </a:solidFill>
          <a:ln/>
        </p:spPr>
      </p:sp>
      <p:pic>
        <p:nvPicPr>
          <p:cNvPr id="6" name="Image 0" descr="/home/claude/bi_advanced_project/assets/icons/FiLink_0B1526.png">    </p:cNvPr>
          <p:cNvPicPr>
            <a:picLocks noChangeAspect="1"/>
          </p:cNvPicPr>
          <p:nvPr/>
        </p:nvPicPr>
        <p:blipFill>
          <a:blip r:embed="rId1"/>
          <a:stretch>
            <a:fillRect/>
          </a:stretch>
        </p:blipFill>
        <p:spPr>
          <a:xfrm>
            <a:off x="872886" y="1878726"/>
            <a:ext cx="284196" cy="284196"/>
          </a:xfrm>
          <a:prstGeom prst="rect">
            <a:avLst/>
          </a:prstGeom>
        </p:spPr>
      </p:pic>
      <p:sp>
        <p:nvSpPr>
          <p:cNvPr id="7" name="Text 4"/>
          <p:cNvSpPr/>
          <p:nvPr/>
        </p:nvSpPr>
        <p:spPr>
          <a:xfrm>
            <a:off x="1371600" y="1764792"/>
            <a:ext cx="2651760" cy="502920"/>
          </a:xfrm>
          <a:prstGeom prst="rect">
            <a:avLst/>
          </a:prstGeom>
          <a:noFill/>
          <a:ln/>
        </p:spPr>
        <p:txBody>
          <a:bodyPr wrap="square" lIns="0" tIns="0" rIns="0" bIns="0"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LedgerPro ERP synchronization</a:t>
            </a:r>
            <a:endParaRPr lang="en-US" sz="1250" dirty="0"/>
          </a:p>
        </p:txBody>
      </p:sp>
      <p:sp>
        <p:nvSpPr>
          <p:cNvPr id="8" name="Text 5"/>
          <p:cNvSpPr/>
          <p:nvPr/>
        </p:nvSpPr>
        <p:spPr>
          <a:xfrm>
            <a:off x="4069080" y="1691640"/>
            <a:ext cx="4297680" cy="658368"/>
          </a:xfrm>
          <a:prstGeom prst="rect">
            <a:avLst/>
          </a:prstGeom>
          <a:noFill/>
          <a:ln/>
        </p:spPr>
        <p:txBody>
          <a:bodyPr wrap="square" lIns="0" tIns="0" rIns="0" bIns="0" rtlCol="0" anchor="ctr"/>
          <a:lstStyle/>
          <a:p>
            <a:pPr indent="0" marL="0">
              <a:buNone/>
            </a:pPr>
            <a:r>
              <a:rPr lang="en-US" sz="1100" dirty="0">
                <a:solidFill>
                  <a:srgbClr val="AAB9D4"/>
                </a:solidFill>
                <a:latin typeface="Calibri" pitchFamily="34" charset="0"/>
                <a:ea typeface="Calibri" pitchFamily="34" charset="-122"/>
                <a:cs typeface="Calibri" pitchFamily="34" charset="-120"/>
              </a:rPr>
              <a:t>Reconcile against your general-ledger source of truth.</a:t>
            </a:r>
            <a:endParaRPr lang="en-US" sz="1100" dirty="0"/>
          </a:p>
        </p:txBody>
      </p:sp>
      <p:sp>
        <p:nvSpPr>
          <p:cNvPr id="9" name="Shape 6"/>
          <p:cNvSpPr/>
          <p:nvPr/>
        </p:nvSpPr>
        <p:spPr>
          <a:xfrm>
            <a:off x="640080" y="2478024"/>
            <a:ext cx="7863840" cy="658368"/>
          </a:xfrm>
          <a:prstGeom prst="roundRect">
            <a:avLst>
              <a:gd name="adj" fmla="val 12500"/>
            </a:avLst>
          </a:prstGeom>
          <a:solidFill>
            <a:srgbClr val="0F1E38"/>
          </a:solidFill>
          <a:ln/>
          <a:effectLst>
            <a:outerShdw sx="100000" sy="100000" kx="0" ky="0" algn="bl" rotWithShape="0" blurRad="101600" dist="38100" dir="5400000">
              <a:srgbClr val="000000">
                <a:alpha val="35000"/>
              </a:srgbClr>
            </a:outerShdw>
          </a:effectLst>
        </p:spPr>
      </p:sp>
      <p:sp>
        <p:nvSpPr>
          <p:cNvPr id="10" name="Shape 7"/>
          <p:cNvSpPr/>
          <p:nvPr/>
        </p:nvSpPr>
        <p:spPr>
          <a:xfrm>
            <a:off x="822960" y="2615184"/>
            <a:ext cx="384048" cy="384048"/>
          </a:xfrm>
          <a:prstGeom prst="ellipse">
            <a:avLst/>
          </a:prstGeom>
          <a:solidFill>
            <a:srgbClr val="F5B942"/>
          </a:solidFill>
          <a:ln/>
        </p:spPr>
      </p:sp>
      <p:pic>
        <p:nvPicPr>
          <p:cNvPr id="11" name="Image 1" descr="/home/claude/bi_advanced_project/assets/icons/FiUploadCloud_0B1526.png">    </p:cNvPr>
          <p:cNvPicPr>
            <a:picLocks noChangeAspect="1"/>
          </p:cNvPicPr>
          <p:nvPr/>
        </p:nvPicPr>
        <p:blipFill>
          <a:blip r:embed="rId2"/>
          <a:stretch>
            <a:fillRect/>
          </a:stretch>
        </p:blipFill>
        <p:spPr>
          <a:xfrm>
            <a:off x="872886" y="2665110"/>
            <a:ext cx="284196" cy="284196"/>
          </a:xfrm>
          <a:prstGeom prst="rect">
            <a:avLst/>
          </a:prstGeom>
        </p:spPr>
      </p:pic>
      <p:sp>
        <p:nvSpPr>
          <p:cNvPr id="12" name="Text 8"/>
          <p:cNvSpPr/>
          <p:nvPr/>
        </p:nvSpPr>
        <p:spPr>
          <a:xfrm>
            <a:off x="1371600" y="2551176"/>
            <a:ext cx="2651760" cy="502920"/>
          </a:xfrm>
          <a:prstGeom prst="rect">
            <a:avLst/>
          </a:prstGeom>
          <a:noFill/>
          <a:ln/>
        </p:spPr>
        <p:txBody>
          <a:bodyPr wrap="square" lIns="0" tIns="0" rIns="0" bIns="0"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CSV import &amp; export</a:t>
            </a:r>
            <a:endParaRPr lang="en-US" sz="1250" dirty="0"/>
          </a:p>
        </p:txBody>
      </p:sp>
      <p:sp>
        <p:nvSpPr>
          <p:cNvPr id="13" name="Text 9"/>
          <p:cNvSpPr/>
          <p:nvPr/>
        </p:nvSpPr>
        <p:spPr>
          <a:xfrm>
            <a:off x="4069080" y="2478024"/>
            <a:ext cx="4297680" cy="658368"/>
          </a:xfrm>
          <a:prstGeom prst="rect">
            <a:avLst/>
          </a:prstGeom>
          <a:noFill/>
          <a:ln/>
        </p:spPr>
        <p:txBody>
          <a:bodyPr wrap="square" lIns="0" tIns="0" rIns="0" bIns="0" rtlCol="0" anchor="ctr"/>
          <a:lstStyle/>
          <a:p>
            <a:pPr indent="0" marL="0">
              <a:buNone/>
            </a:pPr>
            <a:r>
              <a:rPr lang="en-US" sz="1100" dirty="0">
                <a:solidFill>
                  <a:srgbClr val="AAB9D4"/>
                </a:solidFill>
                <a:latin typeface="Calibri" pitchFamily="34" charset="0"/>
                <a:ea typeface="Calibri" pitchFamily="34" charset="-122"/>
                <a:cs typeface="Calibri" pitchFamily="34" charset="-120"/>
              </a:rPr>
              <a:t>Bring in data from any accounting system, export it back out just as easily.</a:t>
            </a:r>
            <a:endParaRPr lang="en-US" sz="1100" dirty="0"/>
          </a:p>
        </p:txBody>
      </p:sp>
      <p:sp>
        <p:nvSpPr>
          <p:cNvPr id="14" name="Shape 10"/>
          <p:cNvSpPr/>
          <p:nvPr/>
        </p:nvSpPr>
        <p:spPr>
          <a:xfrm>
            <a:off x="640080" y="3264408"/>
            <a:ext cx="7863840" cy="658368"/>
          </a:xfrm>
          <a:prstGeom prst="roundRect">
            <a:avLst>
              <a:gd name="adj" fmla="val 12500"/>
            </a:avLst>
          </a:prstGeom>
          <a:solidFill>
            <a:srgbClr val="13243F"/>
          </a:solidFill>
          <a:ln/>
          <a:effectLst>
            <a:outerShdw sx="100000" sy="100000" kx="0" ky="0" algn="bl" rotWithShape="0" blurRad="101600" dist="38100" dir="5400000">
              <a:srgbClr val="000000">
                <a:alpha val="35000"/>
              </a:srgbClr>
            </a:outerShdw>
          </a:effectLst>
        </p:spPr>
      </p:sp>
      <p:sp>
        <p:nvSpPr>
          <p:cNvPr id="15" name="Shape 11"/>
          <p:cNvSpPr/>
          <p:nvPr/>
        </p:nvSpPr>
        <p:spPr>
          <a:xfrm>
            <a:off x="822960" y="3401568"/>
            <a:ext cx="384048" cy="384048"/>
          </a:xfrm>
          <a:prstGeom prst="ellipse">
            <a:avLst/>
          </a:prstGeom>
          <a:solidFill>
            <a:srgbClr val="F5B942"/>
          </a:solidFill>
          <a:ln/>
        </p:spPr>
      </p:sp>
      <p:pic>
        <p:nvPicPr>
          <p:cNvPr id="16" name="Image 2" descr="/home/claude/bi_advanced_project/assets/icons/FiHardDrive_0B1526.png">    </p:cNvPr>
          <p:cNvPicPr>
            <a:picLocks noChangeAspect="1"/>
          </p:cNvPicPr>
          <p:nvPr/>
        </p:nvPicPr>
        <p:blipFill>
          <a:blip r:embed="rId3"/>
          <a:stretch>
            <a:fillRect/>
          </a:stretch>
        </p:blipFill>
        <p:spPr>
          <a:xfrm>
            <a:off x="872886" y="3451494"/>
            <a:ext cx="284196" cy="284196"/>
          </a:xfrm>
          <a:prstGeom prst="rect">
            <a:avLst/>
          </a:prstGeom>
        </p:spPr>
      </p:pic>
      <p:sp>
        <p:nvSpPr>
          <p:cNvPr id="17" name="Text 12"/>
          <p:cNvSpPr/>
          <p:nvPr/>
        </p:nvSpPr>
        <p:spPr>
          <a:xfrm>
            <a:off x="1371600" y="3337560"/>
            <a:ext cx="2651760" cy="502920"/>
          </a:xfrm>
          <a:prstGeom prst="rect">
            <a:avLst/>
          </a:prstGeom>
          <a:noFill/>
          <a:ln/>
        </p:spPr>
        <p:txBody>
          <a:bodyPr wrap="square" lIns="0" tIns="0" rIns="0" bIns="0"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Offline-first architecture</a:t>
            </a:r>
            <a:endParaRPr lang="en-US" sz="1250" dirty="0"/>
          </a:p>
        </p:txBody>
      </p:sp>
      <p:sp>
        <p:nvSpPr>
          <p:cNvPr id="18" name="Text 13"/>
          <p:cNvSpPr/>
          <p:nvPr/>
        </p:nvSpPr>
        <p:spPr>
          <a:xfrm>
            <a:off x="4069080" y="3264408"/>
            <a:ext cx="4297680" cy="658368"/>
          </a:xfrm>
          <a:prstGeom prst="rect">
            <a:avLst/>
          </a:prstGeom>
          <a:noFill/>
          <a:ln/>
        </p:spPr>
        <p:txBody>
          <a:bodyPr wrap="square" lIns="0" tIns="0" rIns="0" bIns="0" rtlCol="0" anchor="ctr"/>
          <a:lstStyle/>
          <a:p>
            <a:pPr indent="0" marL="0">
              <a:buNone/>
            </a:pPr>
            <a:r>
              <a:rPr lang="en-US" sz="1100" dirty="0">
                <a:solidFill>
                  <a:srgbClr val="AAB9D4"/>
                </a:solidFill>
                <a:latin typeface="Calibri" pitchFamily="34" charset="0"/>
                <a:ea typeface="Calibri" pitchFamily="34" charset="-122"/>
                <a:cs typeface="Calibri" pitchFamily="34" charset="-120"/>
              </a:rPr>
              <a:t>Local IndexedDB persistence keeps you working with zero connection.</a:t>
            </a:r>
            <a:endParaRPr lang="en-US" sz="1100" dirty="0"/>
          </a:p>
        </p:txBody>
      </p:sp>
      <p:sp>
        <p:nvSpPr>
          <p:cNvPr id="19" name="Shape 14"/>
          <p:cNvSpPr/>
          <p:nvPr/>
        </p:nvSpPr>
        <p:spPr>
          <a:xfrm>
            <a:off x="640080" y="4050792"/>
            <a:ext cx="7863840" cy="658368"/>
          </a:xfrm>
          <a:prstGeom prst="roundRect">
            <a:avLst>
              <a:gd name="adj" fmla="val 12500"/>
            </a:avLst>
          </a:prstGeom>
          <a:solidFill>
            <a:srgbClr val="0F1E38"/>
          </a:solidFill>
          <a:ln/>
          <a:effectLst>
            <a:outerShdw sx="100000" sy="100000" kx="0" ky="0" algn="bl" rotWithShape="0" blurRad="101600" dist="38100" dir="5400000">
              <a:srgbClr val="000000">
                <a:alpha val="35000"/>
              </a:srgbClr>
            </a:outerShdw>
          </a:effectLst>
        </p:spPr>
      </p:sp>
      <p:sp>
        <p:nvSpPr>
          <p:cNvPr id="20" name="Shape 15"/>
          <p:cNvSpPr/>
          <p:nvPr/>
        </p:nvSpPr>
        <p:spPr>
          <a:xfrm>
            <a:off x="822960" y="4187952"/>
            <a:ext cx="384048" cy="384048"/>
          </a:xfrm>
          <a:prstGeom prst="ellipse">
            <a:avLst/>
          </a:prstGeom>
          <a:solidFill>
            <a:srgbClr val="F5B942"/>
          </a:solidFill>
          <a:ln/>
        </p:spPr>
      </p:sp>
      <p:pic>
        <p:nvPicPr>
          <p:cNvPr id="21" name="Image 3" descr="/home/claude/bi_advanced_project/assets/icons/FiCloud_0B1526.png">    </p:cNvPr>
          <p:cNvPicPr>
            <a:picLocks noChangeAspect="1"/>
          </p:cNvPicPr>
          <p:nvPr/>
        </p:nvPicPr>
        <p:blipFill>
          <a:blip r:embed="rId4"/>
          <a:stretch>
            <a:fillRect/>
          </a:stretch>
        </p:blipFill>
        <p:spPr>
          <a:xfrm>
            <a:off x="872886" y="4237878"/>
            <a:ext cx="284196" cy="284196"/>
          </a:xfrm>
          <a:prstGeom prst="rect">
            <a:avLst/>
          </a:prstGeom>
        </p:spPr>
      </p:pic>
      <p:sp>
        <p:nvSpPr>
          <p:cNvPr id="22" name="Text 16"/>
          <p:cNvSpPr/>
          <p:nvPr/>
        </p:nvSpPr>
        <p:spPr>
          <a:xfrm>
            <a:off x="1371600" y="4123944"/>
            <a:ext cx="2651760" cy="502920"/>
          </a:xfrm>
          <a:prstGeom prst="rect">
            <a:avLst/>
          </a:prstGeom>
          <a:noFill/>
          <a:ln/>
        </p:spPr>
        <p:txBody>
          <a:bodyPr wrap="square" lIns="0" tIns="0" rIns="0" bIns="0"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Automatic cloud sync</a:t>
            </a:r>
            <a:endParaRPr lang="en-US" sz="1250" dirty="0"/>
          </a:p>
        </p:txBody>
      </p:sp>
      <p:sp>
        <p:nvSpPr>
          <p:cNvPr id="23" name="Text 17"/>
          <p:cNvSpPr/>
          <p:nvPr/>
        </p:nvSpPr>
        <p:spPr>
          <a:xfrm>
            <a:off x="4069080" y="4050792"/>
            <a:ext cx="4297680" cy="658368"/>
          </a:xfrm>
          <a:prstGeom prst="rect">
            <a:avLst/>
          </a:prstGeom>
          <a:noFill/>
          <a:ln/>
        </p:spPr>
        <p:txBody>
          <a:bodyPr wrap="square" lIns="0" tIns="0" rIns="0" bIns="0" rtlCol="0" anchor="ctr"/>
          <a:lstStyle/>
          <a:p>
            <a:pPr indent="0" marL="0">
              <a:buNone/>
            </a:pPr>
            <a:r>
              <a:rPr lang="en-US" sz="1100" dirty="0">
                <a:solidFill>
                  <a:srgbClr val="AAB9D4"/>
                </a:solidFill>
                <a:latin typeface="Calibri" pitchFamily="34" charset="0"/>
                <a:ea typeface="Calibri" pitchFamily="34" charset="-122"/>
                <a:cs typeface="Calibri" pitchFamily="34" charset="-120"/>
              </a:rPr>
              <a:t>Queued changes replay to the cloud the instant connectivity returns.</a:t>
            </a:r>
            <a:endParaRPr lang="en-US" sz="1100" dirty="0"/>
          </a:p>
        </p:txBody>
      </p:sp>
      <p:sp>
        <p:nvSpPr>
          <p:cNvPr id="24" name="Text 18"/>
          <p:cNvSpPr/>
          <p:nvPr/>
        </p:nvSpPr>
        <p:spPr>
          <a:xfrm>
            <a:off x="457200" y="4796028"/>
            <a:ext cx="2743200" cy="274320"/>
          </a:xfrm>
          <a:prstGeom prst="rect">
            <a:avLst/>
          </a:prstGeom>
          <a:noFill/>
          <a:ln/>
        </p:spPr>
        <p:txBody>
          <a:bodyPr wrap="square" lIns="0" tIns="0" rIns="0" bIns="0" rtlCol="0" anchor="ctr"/>
          <a:lstStyle/>
          <a:p>
            <a:pPr indent="0" marL="0">
              <a:buNone/>
            </a:pPr>
            <a:r>
              <a:rPr lang="en-US" sz="900" dirty="0">
                <a:solidFill>
                  <a:srgbClr val="7E8FB3"/>
                </a:solidFill>
                <a:latin typeface="Calibri" pitchFamily="34" charset="0"/>
                <a:ea typeface="Calibri" pitchFamily="34" charset="-122"/>
                <a:cs typeface="Calibri" pitchFamily="34" charset="-120"/>
              </a:rPr>
              <a:t>BI ADVANCED</a:t>
            </a:r>
            <a:endParaRPr lang="en-US" sz="900" dirty="0"/>
          </a:p>
        </p:txBody>
      </p:sp>
      <p:sp>
        <p:nvSpPr>
          <p:cNvPr id="25" name="Text 19"/>
          <p:cNvSpPr/>
          <p:nvPr/>
        </p:nvSpPr>
        <p:spPr>
          <a:xfrm>
            <a:off x="8229600" y="4796028"/>
            <a:ext cx="457200" cy="274320"/>
          </a:xfrm>
          <a:prstGeom prst="rect">
            <a:avLst/>
          </a:prstGeom>
          <a:noFill/>
          <a:ln/>
        </p:spPr>
        <p:txBody>
          <a:bodyPr wrap="square" lIns="0" tIns="0" rIns="0" bIns="0" rtlCol="0" anchor="ctr"/>
          <a:lstStyle/>
          <a:p>
            <a:pPr algn="r" indent="0" marL="0">
              <a:buNone/>
            </a:pPr>
            <a:r>
              <a:rPr lang="en-US" sz="900" dirty="0">
                <a:solidFill>
                  <a:srgbClr val="7E8FB3"/>
                </a:solidFill>
                <a:latin typeface="Calibri" pitchFamily="34" charset="0"/>
                <a:ea typeface="Calibri" pitchFamily="34" charset="-122"/>
                <a:cs typeface="Calibri" pitchFamily="34" charset="-120"/>
              </a:rPr>
              <a:t>12</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B1526"/>
        </a:solidFill>
      </p:bgPr>
    </p:bg>
    <p:spTree>
      <p:nvGrpSpPr>
        <p:cNvPr id="1" name=""/>
        <p:cNvGrpSpPr/>
        <p:nvPr/>
      </p:nvGrpSpPr>
      <p:grpSpPr>
        <a:xfrm>
          <a:off x="0" y="0"/>
          <a:ext cx="0" cy="0"/>
          <a:chOff x="0" y="0"/>
          <a:chExt cx="0" cy="0"/>
        </a:xfrm>
      </p:grpSpPr>
      <p:sp>
        <p:nvSpPr>
          <p:cNvPr id="2" name="Text 0"/>
          <p:cNvSpPr/>
          <p:nvPr/>
        </p:nvSpPr>
        <p:spPr>
          <a:xfrm>
            <a:off x="640080" y="457200"/>
            <a:ext cx="5486400" cy="274320"/>
          </a:xfrm>
          <a:prstGeom prst="rect">
            <a:avLst/>
          </a:prstGeom>
          <a:noFill/>
          <a:ln/>
        </p:spPr>
        <p:txBody>
          <a:bodyPr wrap="square" lIns="0" tIns="0" rIns="0" bIns="0" rtlCol="0" anchor="ctr"/>
          <a:lstStyle/>
          <a:p>
            <a:pPr algn="l" indent="0" marL="0">
              <a:buNone/>
            </a:pPr>
            <a:r>
              <a:rPr lang="en-US" sz="1200" b="1" spc="200" kern="0" dirty="0">
                <a:solidFill>
                  <a:srgbClr val="F5B942"/>
                </a:solidFill>
                <a:latin typeface="Calibri" pitchFamily="34" charset="0"/>
                <a:ea typeface="Calibri" pitchFamily="34" charset="-122"/>
                <a:cs typeface="Calibri" pitchFamily="34" charset="-120"/>
              </a:rPr>
              <a:t>ENTERPRISE SECURITY</a:t>
            </a:r>
            <a:endParaRPr lang="en-US" sz="1200" dirty="0"/>
          </a:p>
        </p:txBody>
      </p:sp>
      <p:sp>
        <p:nvSpPr>
          <p:cNvPr id="3" name="Text 1"/>
          <p:cNvSpPr/>
          <p:nvPr/>
        </p:nvSpPr>
        <p:spPr>
          <a:xfrm>
            <a:off x="640080" y="749808"/>
            <a:ext cx="7863840" cy="685800"/>
          </a:xfrm>
          <a:prstGeom prst="rect">
            <a:avLst/>
          </a:prstGeom>
          <a:noFill/>
          <a:ln/>
        </p:spPr>
        <p:txBody>
          <a:bodyPr wrap="square" lIns="0" tIns="0" rIns="0" bIns="0" rtlCol="0" anchor="ctr"/>
          <a:lstStyle/>
          <a:p>
            <a:pPr algn="l" indent="0" marL="0">
              <a:buNone/>
            </a:pPr>
            <a:r>
              <a:rPr lang="en-US" sz="2800" b="1" dirty="0">
                <a:solidFill>
                  <a:srgbClr val="FFFFFF"/>
                </a:solidFill>
                <a:latin typeface="Cambria" pitchFamily="34" charset="0"/>
                <a:ea typeface="Cambria" pitchFamily="34" charset="-122"/>
                <a:cs typeface="Cambria" pitchFamily="34" charset="-120"/>
              </a:rPr>
              <a:t>Security Built For Regulated Finance</a:t>
            </a:r>
            <a:endParaRPr lang="en-US" sz="2800" dirty="0"/>
          </a:p>
        </p:txBody>
      </p:sp>
      <p:sp>
        <p:nvSpPr>
          <p:cNvPr id="4" name="Shape 2"/>
          <p:cNvSpPr/>
          <p:nvPr/>
        </p:nvSpPr>
        <p:spPr>
          <a:xfrm>
            <a:off x="640080" y="1691640"/>
            <a:ext cx="3831336" cy="1298448"/>
          </a:xfrm>
          <a:prstGeom prst="roundRect">
            <a:avLst>
              <a:gd name="adj" fmla="val 6338"/>
            </a:avLst>
          </a:prstGeom>
          <a:solidFill>
            <a:srgbClr val="13243F"/>
          </a:solidFill>
          <a:ln/>
          <a:effectLst>
            <a:outerShdw sx="100000" sy="100000" kx="0" ky="0" algn="bl" rotWithShape="0" blurRad="101600" dist="38100" dir="5400000">
              <a:srgbClr val="000000">
                <a:alpha val="35000"/>
              </a:srgbClr>
            </a:outerShdw>
          </a:effectLst>
        </p:spPr>
      </p:sp>
      <p:sp>
        <p:nvSpPr>
          <p:cNvPr id="5" name="Shape 3"/>
          <p:cNvSpPr/>
          <p:nvPr/>
        </p:nvSpPr>
        <p:spPr>
          <a:xfrm>
            <a:off x="841248" y="1874520"/>
            <a:ext cx="420624" cy="420624"/>
          </a:xfrm>
          <a:prstGeom prst="ellipse">
            <a:avLst/>
          </a:prstGeom>
          <a:solidFill>
            <a:srgbClr val="F5B942"/>
          </a:solidFill>
          <a:ln/>
        </p:spPr>
      </p:sp>
      <p:pic>
        <p:nvPicPr>
          <p:cNvPr id="6" name="Image 0" descr="/home/claude/bi_advanced_project/assets/icons/FiKey_0B1526.png">    </p:cNvPr>
          <p:cNvPicPr>
            <a:picLocks noChangeAspect="1"/>
          </p:cNvPicPr>
          <p:nvPr/>
        </p:nvPicPr>
        <p:blipFill>
          <a:blip r:embed="rId1"/>
          <a:stretch>
            <a:fillRect/>
          </a:stretch>
        </p:blipFill>
        <p:spPr>
          <a:xfrm>
            <a:off x="895929" y="1929201"/>
            <a:ext cx="311262" cy="311262"/>
          </a:xfrm>
          <a:prstGeom prst="rect">
            <a:avLst/>
          </a:prstGeom>
        </p:spPr>
      </p:pic>
      <p:sp>
        <p:nvSpPr>
          <p:cNvPr id="7" name="Text 4"/>
          <p:cNvSpPr/>
          <p:nvPr/>
        </p:nvSpPr>
        <p:spPr>
          <a:xfrm>
            <a:off x="1417320" y="1837944"/>
            <a:ext cx="2916936" cy="457200"/>
          </a:xfrm>
          <a:prstGeom prst="rect">
            <a:avLst/>
          </a:prstGeom>
          <a:noFill/>
          <a:ln/>
        </p:spPr>
        <p:txBody>
          <a:bodyPr wrap="square" lIns="0" tIns="0" rIns="0" bIns="0" rtlCol="0" anchor="t"/>
          <a:lstStyle/>
          <a:p>
            <a:pPr indent="0" marL="0">
              <a:buNone/>
            </a:pPr>
            <a:r>
              <a:rPr lang="en-US" sz="1300" b="1" dirty="0">
                <a:solidFill>
                  <a:srgbClr val="FFFFFF"/>
                </a:solidFill>
                <a:latin typeface="Calibri" pitchFamily="34" charset="0"/>
                <a:ea typeface="Calibri" pitchFamily="34" charset="-122"/>
                <a:cs typeface="Calibri" pitchFamily="34" charset="-120"/>
              </a:rPr>
              <a:t>Salted PBKDF2-SHA256 hashing</a:t>
            </a:r>
            <a:endParaRPr lang="en-US" sz="1300" dirty="0"/>
          </a:p>
        </p:txBody>
      </p:sp>
      <p:sp>
        <p:nvSpPr>
          <p:cNvPr id="8" name="Text 5"/>
          <p:cNvSpPr/>
          <p:nvPr/>
        </p:nvSpPr>
        <p:spPr>
          <a:xfrm>
            <a:off x="841248" y="2350008"/>
            <a:ext cx="3429000" cy="548640"/>
          </a:xfrm>
          <a:prstGeom prst="rect">
            <a:avLst/>
          </a:prstGeom>
          <a:noFill/>
          <a:ln/>
        </p:spPr>
        <p:txBody>
          <a:bodyPr wrap="square" lIns="0" tIns="0" rIns="0" bIns="0" rtlCol="0" anchor="t"/>
          <a:lstStyle/>
          <a:p>
            <a:pPr indent="0" marL="0">
              <a:buNone/>
            </a:pPr>
            <a:r>
              <a:rPr lang="en-US" sz="1050" dirty="0">
                <a:solidFill>
                  <a:srgbClr val="AAB9D4"/>
                </a:solidFill>
                <a:latin typeface="Calibri" pitchFamily="34" charset="0"/>
                <a:ea typeface="Calibri" pitchFamily="34" charset="-122"/>
                <a:cs typeface="Calibri" pitchFamily="34" charset="-120"/>
              </a:rPr>
              <a:t>150,000 iterations — passwords are never stored in plaintext.</a:t>
            </a:r>
            <a:endParaRPr lang="en-US" sz="1050" dirty="0"/>
          </a:p>
        </p:txBody>
      </p:sp>
      <p:sp>
        <p:nvSpPr>
          <p:cNvPr id="9" name="Shape 6"/>
          <p:cNvSpPr/>
          <p:nvPr/>
        </p:nvSpPr>
        <p:spPr>
          <a:xfrm>
            <a:off x="4672584" y="1691640"/>
            <a:ext cx="3831336" cy="1298448"/>
          </a:xfrm>
          <a:prstGeom prst="roundRect">
            <a:avLst>
              <a:gd name="adj" fmla="val 6338"/>
            </a:avLst>
          </a:prstGeom>
          <a:solidFill>
            <a:srgbClr val="13243F"/>
          </a:solidFill>
          <a:ln/>
          <a:effectLst>
            <a:outerShdw sx="100000" sy="100000" kx="0" ky="0" algn="bl" rotWithShape="0" blurRad="101600" dist="38100" dir="5400000">
              <a:srgbClr val="000000">
                <a:alpha val="35000"/>
              </a:srgbClr>
            </a:outerShdw>
          </a:effectLst>
        </p:spPr>
      </p:sp>
      <p:sp>
        <p:nvSpPr>
          <p:cNvPr id="10" name="Shape 7"/>
          <p:cNvSpPr/>
          <p:nvPr/>
        </p:nvSpPr>
        <p:spPr>
          <a:xfrm>
            <a:off x="4873752" y="1874520"/>
            <a:ext cx="420624" cy="420624"/>
          </a:xfrm>
          <a:prstGeom prst="ellipse">
            <a:avLst/>
          </a:prstGeom>
          <a:solidFill>
            <a:srgbClr val="F5B942"/>
          </a:solidFill>
          <a:ln/>
        </p:spPr>
      </p:sp>
      <p:pic>
        <p:nvPicPr>
          <p:cNvPr id="11" name="Image 1" descr="/home/claude/bi_advanced_project/assets/icons/FiFileText_0B1526.png">    </p:cNvPr>
          <p:cNvPicPr>
            <a:picLocks noChangeAspect="1"/>
          </p:cNvPicPr>
          <p:nvPr/>
        </p:nvPicPr>
        <p:blipFill>
          <a:blip r:embed="rId2"/>
          <a:stretch>
            <a:fillRect/>
          </a:stretch>
        </p:blipFill>
        <p:spPr>
          <a:xfrm>
            <a:off x="4928433" y="1929201"/>
            <a:ext cx="311262" cy="311262"/>
          </a:xfrm>
          <a:prstGeom prst="rect">
            <a:avLst/>
          </a:prstGeom>
        </p:spPr>
      </p:pic>
      <p:sp>
        <p:nvSpPr>
          <p:cNvPr id="12" name="Text 8"/>
          <p:cNvSpPr/>
          <p:nvPr/>
        </p:nvSpPr>
        <p:spPr>
          <a:xfrm>
            <a:off x="5449824" y="1837944"/>
            <a:ext cx="2916936" cy="457200"/>
          </a:xfrm>
          <a:prstGeom prst="rect">
            <a:avLst/>
          </a:prstGeom>
          <a:noFill/>
          <a:ln/>
        </p:spPr>
        <p:txBody>
          <a:bodyPr wrap="square" lIns="0" tIns="0" rIns="0" bIns="0" rtlCol="0" anchor="t"/>
          <a:lstStyle/>
          <a:p>
            <a:pPr indent="0" marL="0">
              <a:buNone/>
            </a:pPr>
            <a:r>
              <a:rPr lang="en-US" sz="1300" b="1" dirty="0">
                <a:solidFill>
                  <a:srgbClr val="FFFFFF"/>
                </a:solidFill>
                <a:latin typeface="Calibri" pitchFamily="34" charset="0"/>
                <a:ea typeface="Calibri" pitchFamily="34" charset="-122"/>
                <a:cs typeface="Calibri" pitchFamily="34" charset="-120"/>
              </a:rPr>
              <a:t>Cryptographically signed sessions</a:t>
            </a:r>
            <a:endParaRPr lang="en-US" sz="1300" dirty="0"/>
          </a:p>
        </p:txBody>
      </p:sp>
      <p:sp>
        <p:nvSpPr>
          <p:cNvPr id="13" name="Text 9"/>
          <p:cNvSpPr/>
          <p:nvPr/>
        </p:nvSpPr>
        <p:spPr>
          <a:xfrm>
            <a:off x="4873752" y="2350008"/>
            <a:ext cx="3429000" cy="548640"/>
          </a:xfrm>
          <a:prstGeom prst="rect">
            <a:avLst/>
          </a:prstGeom>
          <a:noFill/>
          <a:ln/>
        </p:spPr>
        <p:txBody>
          <a:bodyPr wrap="square" lIns="0" tIns="0" rIns="0" bIns="0" rtlCol="0" anchor="t"/>
          <a:lstStyle/>
          <a:p>
            <a:pPr indent="0" marL="0">
              <a:buNone/>
            </a:pPr>
            <a:r>
              <a:rPr lang="en-US" sz="1050" dirty="0">
                <a:solidFill>
                  <a:srgbClr val="AAB9D4"/>
                </a:solidFill>
                <a:latin typeface="Calibri" pitchFamily="34" charset="0"/>
                <a:ea typeface="Calibri" pitchFamily="34" charset="-122"/>
                <a:cs typeface="Calibri" pitchFamily="34" charset="-120"/>
              </a:rPr>
              <a:t>Tampering with stored session data forces re-authentication.</a:t>
            </a:r>
            <a:endParaRPr lang="en-US" sz="1050" dirty="0"/>
          </a:p>
        </p:txBody>
      </p:sp>
      <p:sp>
        <p:nvSpPr>
          <p:cNvPr id="14" name="Shape 10"/>
          <p:cNvSpPr/>
          <p:nvPr/>
        </p:nvSpPr>
        <p:spPr>
          <a:xfrm>
            <a:off x="640080" y="3191256"/>
            <a:ext cx="3831336" cy="1298448"/>
          </a:xfrm>
          <a:prstGeom prst="roundRect">
            <a:avLst>
              <a:gd name="adj" fmla="val 6338"/>
            </a:avLst>
          </a:prstGeom>
          <a:solidFill>
            <a:srgbClr val="13243F"/>
          </a:solidFill>
          <a:ln/>
          <a:effectLst>
            <a:outerShdw sx="100000" sy="100000" kx="0" ky="0" algn="bl" rotWithShape="0" blurRad="101600" dist="38100" dir="5400000">
              <a:srgbClr val="000000">
                <a:alpha val="35000"/>
              </a:srgbClr>
            </a:outerShdw>
          </a:effectLst>
        </p:spPr>
      </p:sp>
      <p:sp>
        <p:nvSpPr>
          <p:cNvPr id="15" name="Shape 11"/>
          <p:cNvSpPr/>
          <p:nvPr/>
        </p:nvSpPr>
        <p:spPr>
          <a:xfrm>
            <a:off x="841248" y="3374136"/>
            <a:ext cx="420624" cy="420624"/>
          </a:xfrm>
          <a:prstGeom prst="ellipse">
            <a:avLst/>
          </a:prstGeom>
          <a:solidFill>
            <a:srgbClr val="F5B942"/>
          </a:solidFill>
          <a:ln/>
        </p:spPr>
      </p:sp>
      <p:pic>
        <p:nvPicPr>
          <p:cNvPr id="16" name="Image 2" descr="/home/claude/bi_advanced_project/assets/icons/FiAlertOctagon_0B1526.png">    </p:cNvPr>
          <p:cNvPicPr>
            <a:picLocks noChangeAspect="1"/>
          </p:cNvPicPr>
          <p:nvPr/>
        </p:nvPicPr>
        <p:blipFill>
          <a:blip r:embed="rId3"/>
          <a:stretch>
            <a:fillRect/>
          </a:stretch>
        </p:blipFill>
        <p:spPr>
          <a:xfrm>
            <a:off x="895929" y="3428817"/>
            <a:ext cx="311262" cy="311262"/>
          </a:xfrm>
          <a:prstGeom prst="rect">
            <a:avLst/>
          </a:prstGeom>
        </p:spPr>
      </p:pic>
      <p:sp>
        <p:nvSpPr>
          <p:cNvPr id="17" name="Text 12"/>
          <p:cNvSpPr/>
          <p:nvPr/>
        </p:nvSpPr>
        <p:spPr>
          <a:xfrm>
            <a:off x="1417320" y="3337560"/>
            <a:ext cx="2916936" cy="457200"/>
          </a:xfrm>
          <a:prstGeom prst="rect">
            <a:avLst/>
          </a:prstGeom>
          <a:noFill/>
          <a:ln/>
        </p:spPr>
        <p:txBody>
          <a:bodyPr wrap="square" lIns="0" tIns="0" rIns="0" bIns="0" rtlCol="0" anchor="t"/>
          <a:lstStyle/>
          <a:p>
            <a:pPr indent="0" marL="0">
              <a:buNone/>
            </a:pPr>
            <a:r>
              <a:rPr lang="en-US" sz="1300" b="1" dirty="0">
                <a:solidFill>
                  <a:srgbClr val="FFFFFF"/>
                </a:solidFill>
                <a:latin typeface="Calibri" pitchFamily="34" charset="0"/>
                <a:ea typeface="Calibri" pitchFamily="34" charset="-122"/>
                <a:cs typeface="Calibri" pitchFamily="34" charset="-120"/>
              </a:rPr>
              <a:t>Rate-limited sign-in</a:t>
            </a:r>
            <a:endParaRPr lang="en-US" sz="1300" dirty="0"/>
          </a:p>
        </p:txBody>
      </p:sp>
      <p:sp>
        <p:nvSpPr>
          <p:cNvPr id="18" name="Text 13"/>
          <p:cNvSpPr/>
          <p:nvPr/>
        </p:nvSpPr>
        <p:spPr>
          <a:xfrm>
            <a:off x="841248" y="3849624"/>
            <a:ext cx="3429000" cy="548640"/>
          </a:xfrm>
          <a:prstGeom prst="rect">
            <a:avLst/>
          </a:prstGeom>
          <a:noFill/>
          <a:ln/>
        </p:spPr>
        <p:txBody>
          <a:bodyPr wrap="square" lIns="0" tIns="0" rIns="0" bIns="0" rtlCol="0" anchor="t"/>
          <a:lstStyle/>
          <a:p>
            <a:pPr indent="0" marL="0">
              <a:buNone/>
            </a:pPr>
            <a:r>
              <a:rPr lang="en-US" sz="1050" dirty="0">
                <a:solidFill>
                  <a:srgbClr val="AAB9D4"/>
                </a:solidFill>
                <a:latin typeface="Calibri" pitchFamily="34" charset="0"/>
                <a:ea typeface="Calibri" pitchFamily="34" charset="-122"/>
                <a:cs typeface="Calibri" pitchFamily="34" charset="-120"/>
              </a:rPr>
              <a:t>Automatic lockout after repeated failed attempts.</a:t>
            </a:r>
            <a:endParaRPr lang="en-US" sz="1050" dirty="0"/>
          </a:p>
        </p:txBody>
      </p:sp>
      <p:sp>
        <p:nvSpPr>
          <p:cNvPr id="19" name="Shape 14"/>
          <p:cNvSpPr/>
          <p:nvPr/>
        </p:nvSpPr>
        <p:spPr>
          <a:xfrm>
            <a:off x="4672584" y="3191256"/>
            <a:ext cx="3831336" cy="1298448"/>
          </a:xfrm>
          <a:prstGeom prst="roundRect">
            <a:avLst>
              <a:gd name="adj" fmla="val 6338"/>
            </a:avLst>
          </a:prstGeom>
          <a:solidFill>
            <a:srgbClr val="13243F"/>
          </a:solidFill>
          <a:ln/>
          <a:effectLst>
            <a:outerShdw sx="100000" sy="100000" kx="0" ky="0" algn="bl" rotWithShape="0" blurRad="101600" dist="38100" dir="5400000">
              <a:srgbClr val="000000">
                <a:alpha val="35000"/>
              </a:srgbClr>
            </a:outerShdw>
          </a:effectLst>
        </p:spPr>
      </p:sp>
      <p:sp>
        <p:nvSpPr>
          <p:cNvPr id="20" name="Shape 15"/>
          <p:cNvSpPr/>
          <p:nvPr/>
        </p:nvSpPr>
        <p:spPr>
          <a:xfrm>
            <a:off x="4873752" y="3374136"/>
            <a:ext cx="420624" cy="420624"/>
          </a:xfrm>
          <a:prstGeom prst="ellipse">
            <a:avLst/>
          </a:prstGeom>
          <a:solidFill>
            <a:srgbClr val="F5B942"/>
          </a:solidFill>
          <a:ln/>
        </p:spPr>
      </p:sp>
      <p:pic>
        <p:nvPicPr>
          <p:cNvPr id="21" name="Image 3" descr="/home/claude/bi_advanced_project/assets/icons/FiUsers_0B1526.png">    </p:cNvPr>
          <p:cNvPicPr>
            <a:picLocks noChangeAspect="1"/>
          </p:cNvPicPr>
          <p:nvPr/>
        </p:nvPicPr>
        <p:blipFill>
          <a:blip r:embed="rId4"/>
          <a:stretch>
            <a:fillRect/>
          </a:stretch>
        </p:blipFill>
        <p:spPr>
          <a:xfrm>
            <a:off x="4928433" y="3428817"/>
            <a:ext cx="311262" cy="311262"/>
          </a:xfrm>
          <a:prstGeom prst="rect">
            <a:avLst/>
          </a:prstGeom>
        </p:spPr>
      </p:pic>
      <p:sp>
        <p:nvSpPr>
          <p:cNvPr id="22" name="Text 16"/>
          <p:cNvSpPr/>
          <p:nvPr/>
        </p:nvSpPr>
        <p:spPr>
          <a:xfrm>
            <a:off x="5449824" y="3337560"/>
            <a:ext cx="2916936" cy="457200"/>
          </a:xfrm>
          <a:prstGeom prst="rect">
            <a:avLst/>
          </a:prstGeom>
          <a:noFill/>
          <a:ln/>
        </p:spPr>
        <p:txBody>
          <a:bodyPr wrap="square" lIns="0" tIns="0" rIns="0" bIns="0" rtlCol="0" anchor="t"/>
          <a:lstStyle/>
          <a:p>
            <a:pPr indent="0" marL="0">
              <a:buNone/>
            </a:pPr>
            <a:r>
              <a:rPr lang="en-US" sz="1300" b="1" dirty="0">
                <a:solidFill>
                  <a:srgbClr val="FFFFFF"/>
                </a:solidFill>
                <a:latin typeface="Calibri" pitchFamily="34" charset="0"/>
                <a:ea typeface="Calibri" pitchFamily="34" charset="-122"/>
                <a:cs typeface="Calibri" pitchFamily="34" charset="-120"/>
              </a:rPr>
              <a:t>Role-based access control</a:t>
            </a:r>
            <a:endParaRPr lang="en-US" sz="1300" dirty="0"/>
          </a:p>
        </p:txBody>
      </p:sp>
      <p:sp>
        <p:nvSpPr>
          <p:cNvPr id="23" name="Text 17"/>
          <p:cNvSpPr/>
          <p:nvPr/>
        </p:nvSpPr>
        <p:spPr>
          <a:xfrm>
            <a:off x="4873752" y="3849624"/>
            <a:ext cx="3429000" cy="548640"/>
          </a:xfrm>
          <a:prstGeom prst="rect">
            <a:avLst/>
          </a:prstGeom>
          <a:noFill/>
          <a:ln/>
        </p:spPr>
        <p:txBody>
          <a:bodyPr wrap="square" lIns="0" tIns="0" rIns="0" bIns="0" rtlCol="0" anchor="t"/>
          <a:lstStyle/>
          <a:p>
            <a:pPr indent="0" marL="0">
              <a:buNone/>
            </a:pPr>
            <a:r>
              <a:rPr lang="en-US" sz="1050" dirty="0">
                <a:solidFill>
                  <a:srgbClr val="AAB9D4"/>
                </a:solidFill>
                <a:latin typeface="Calibri" pitchFamily="34" charset="0"/>
                <a:ea typeface="Calibri" pitchFamily="34" charset="-122"/>
                <a:cs typeface="Calibri" pitchFamily="34" charset="-120"/>
              </a:rPr>
              <a:t>Administrator, Analyst, and Viewer roles, enforced throughout the app.</a:t>
            </a:r>
            <a:endParaRPr lang="en-US" sz="1050" dirty="0"/>
          </a:p>
        </p:txBody>
      </p:sp>
      <p:sp>
        <p:nvSpPr>
          <p:cNvPr id="24" name="Text 18"/>
          <p:cNvSpPr/>
          <p:nvPr/>
        </p:nvSpPr>
        <p:spPr>
          <a:xfrm>
            <a:off x="457200" y="4796028"/>
            <a:ext cx="2743200" cy="274320"/>
          </a:xfrm>
          <a:prstGeom prst="rect">
            <a:avLst/>
          </a:prstGeom>
          <a:noFill/>
          <a:ln/>
        </p:spPr>
        <p:txBody>
          <a:bodyPr wrap="square" lIns="0" tIns="0" rIns="0" bIns="0" rtlCol="0" anchor="ctr"/>
          <a:lstStyle/>
          <a:p>
            <a:pPr indent="0" marL="0">
              <a:buNone/>
            </a:pPr>
            <a:r>
              <a:rPr lang="en-US" sz="900" dirty="0">
                <a:solidFill>
                  <a:srgbClr val="7E8FB3"/>
                </a:solidFill>
                <a:latin typeface="Calibri" pitchFamily="34" charset="0"/>
                <a:ea typeface="Calibri" pitchFamily="34" charset="-122"/>
                <a:cs typeface="Calibri" pitchFamily="34" charset="-120"/>
              </a:rPr>
              <a:t>BI ADVANCED</a:t>
            </a:r>
            <a:endParaRPr lang="en-US" sz="900" dirty="0"/>
          </a:p>
        </p:txBody>
      </p:sp>
      <p:sp>
        <p:nvSpPr>
          <p:cNvPr id="25" name="Text 19"/>
          <p:cNvSpPr/>
          <p:nvPr/>
        </p:nvSpPr>
        <p:spPr>
          <a:xfrm>
            <a:off x="8229600" y="4796028"/>
            <a:ext cx="457200" cy="274320"/>
          </a:xfrm>
          <a:prstGeom prst="rect">
            <a:avLst/>
          </a:prstGeom>
          <a:noFill/>
          <a:ln/>
        </p:spPr>
        <p:txBody>
          <a:bodyPr wrap="square" lIns="0" tIns="0" rIns="0" bIns="0" rtlCol="0" anchor="ctr"/>
          <a:lstStyle/>
          <a:p>
            <a:pPr algn="r" indent="0" marL="0">
              <a:buNone/>
            </a:pPr>
            <a:r>
              <a:rPr lang="en-US" sz="900" dirty="0">
                <a:solidFill>
                  <a:srgbClr val="7E8FB3"/>
                </a:solidFill>
                <a:latin typeface="Calibri" pitchFamily="34" charset="0"/>
                <a:ea typeface="Calibri" pitchFamily="34" charset="-122"/>
                <a:cs typeface="Calibri" pitchFamily="34" charset="-120"/>
              </a:rPr>
              <a:t>13</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B1526"/>
        </a:solidFill>
      </p:bgPr>
    </p:bg>
    <p:spTree>
      <p:nvGrpSpPr>
        <p:cNvPr id="1" name=""/>
        <p:cNvGrpSpPr/>
        <p:nvPr/>
      </p:nvGrpSpPr>
      <p:grpSpPr>
        <a:xfrm>
          <a:off x="0" y="0"/>
          <a:ext cx="0" cy="0"/>
          <a:chOff x="0" y="0"/>
          <a:chExt cx="0" cy="0"/>
        </a:xfrm>
      </p:grpSpPr>
      <p:sp>
        <p:nvSpPr>
          <p:cNvPr id="2" name="Text 0"/>
          <p:cNvSpPr/>
          <p:nvPr/>
        </p:nvSpPr>
        <p:spPr>
          <a:xfrm>
            <a:off x="640080" y="457200"/>
            <a:ext cx="5486400" cy="274320"/>
          </a:xfrm>
          <a:prstGeom prst="rect">
            <a:avLst/>
          </a:prstGeom>
          <a:noFill/>
          <a:ln/>
        </p:spPr>
        <p:txBody>
          <a:bodyPr wrap="square" lIns="0" tIns="0" rIns="0" bIns="0" rtlCol="0" anchor="ctr"/>
          <a:lstStyle/>
          <a:p>
            <a:pPr algn="l" indent="0" marL="0">
              <a:buNone/>
            </a:pPr>
            <a:r>
              <a:rPr lang="en-US" sz="1200" b="1" spc="200" kern="0" dirty="0">
                <a:solidFill>
                  <a:srgbClr val="F5B942"/>
                </a:solidFill>
                <a:latin typeface="Calibri" pitchFamily="34" charset="0"/>
                <a:ea typeface="Calibri" pitchFamily="34" charset="-122"/>
                <a:cs typeface="Calibri" pitchFamily="34" charset="-120"/>
              </a:rPr>
              <a:t>TAMPER-EVIDENT AUDIT LOG</a:t>
            </a:r>
            <a:endParaRPr lang="en-US" sz="1200" dirty="0"/>
          </a:p>
        </p:txBody>
      </p:sp>
      <p:sp>
        <p:nvSpPr>
          <p:cNvPr id="3" name="Text 1"/>
          <p:cNvSpPr/>
          <p:nvPr/>
        </p:nvSpPr>
        <p:spPr>
          <a:xfrm>
            <a:off x="640080" y="749808"/>
            <a:ext cx="7863840" cy="685800"/>
          </a:xfrm>
          <a:prstGeom prst="rect">
            <a:avLst/>
          </a:prstGeom>
          <a:noFill/>
          <a:ln/>
        </p:spPr>
        <p:txBody>
          <a:bodyPr wrap="square" lIns="0" tIns="0" rIns="0" bIns="0" rtlCol="0" anchor="ctr"/>
          <a:lstStyle/>
          <a:p>
            <a:pPr algn="l" indent="0" marL="0">
              <a:buNone/>
            </a:pPr>
            <a:r>
              <a:rPr lang="en-US" sz="2800" b="1" dirty="0">
                <a:solidFill>
                  <a:srgbClr val="FFFFFF"/>
                </a:solidFill>
                <a:latin typeface="Cambria" pitchFamily="34" charset="0"/>
                <a:ea typeface="Cambria" pitchFamily="34" charset="-122"/>
                <a:cs typeface="Cambria" pitchFamily="34" charset="-120"/>
              </a:rPr>
              <a:t>An Audit Trail You Can Actually Trust</a:t>
            </a:r>
            <a:endParaRPr lang="en-US" sz="2800" dirty="0"/>
          </a:p>
        </p:txBody>
      </p:sp>
      <p:sp>
        <p:nvSpPr>
          <p:cNvPr id="4" name="Shape 2"/>
          <p:cNvSpPr/>
          <p:nvPr/>
        </p:nvSpPr>
        <p:spPr>
          <a:xfrm>
            <a:off x="640080" y="1691640"/>
            <a:ext cx="7863840" cy="658368"/>
          </a:xfrm>
          <a:prstGeom prst="roundRect">
            <a:avLst>
              <a:gd name="adj" fmla="val 12500"/>
            </a:avLst>
          </a:prstGeom>
          <a:solidFill>
            <a:srgbClr val="13243F"/>
          </a:solidFill>
          <a:ln/>
          <a:effectLst>
            <a:outerShdw sx="100000" sy="100000" kx="0" ky="0" algn="bl" rotWithShape="0" blurRad="101600" dist="38100" dir="5400000">
              <a:srgbClr val="000000">
                <a:alpha val="35000"/>
              </a:srgbClr>
            </a:outerShdw>
          </a:effectLst>
        </p:spPr>
      </p:sp>
      <p:sp>
        <p:nvSpPr>
          <p:cNvPr id="5" name="Shape 3"/>
          <p:cNvSpPr/>
          <p:nvPr/>
        </p:nvSpPr>
        <p:spPr>
          <a:xfrm>
            <a:off x="822960" y="1828800"/>
            <a:ext cx="384048" cy="384048"/>
          </a:xfrm>
          <a:prstGeom prst="ellipse">
            <a:avLst/>
          </a:prstGeom>
          <a:solidFill>
            <a:srgbClr val="F5B942"/>
          </a:solidFill>
          <a:ln/>
        </p:spPr>
      </p:sp>
      <p:pic>
        <p:nvPicPr>
          <p:cNvPr id="6" name="Image 0" descr="/home/claude/bi_advanced_project/assets/icons/FiList_0B1526.png">    </p:cNvPr>
          <p:cNvPicPr>
            <a:picLocks noChangeAspect="1"/>
          </p:cNvPicPr>
          <p:nvPr/>
        </p:nvPicPr>
        <p:blipFill>
          <a:blip r:embed="rId1"/>
          <a:stretch>
            <a:fillRect/>
          </a:stretch>
        </p:blipFill>
        <p:spPr>
          <a:xfrm>
            <a:off x="872886" y="1878726"/>
            <a:ext cx="284196" cy="284196"/>
          </a:xfrm>
          <a:prstGeom prst="rect">
            <a:avLst/>
          </a:prstGeom>
        </p:spPr>
      </p:pic>
      <p:sp>
        <p:nvSpPr>
          <p:cNvPr id="7" name="Text 4"/>
          <p:cNvSpPr/>
          <p:nvPr/>
        </p:nvSpPr>
        <p:spPr>
          <a:xfrm>
            <a:off x="1371600" y="1764792"/>
            <a:ext cx="2651760" cy="502920"/>
          </a:xfrm>
          <a:prstGeom prst="rect">
            <a:avLst/>
          </a:prstGeom>
          <a:noFill/>
          <a:ln/>
        </p:spPr>
        <p:txBody>
          <a:bodyPr wrap="square" lIns="0" tIns="0" rIns="0" bIns="0"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Every action logged automatically</a:t>
            </a:r>
            <a:endParaRPr lang="en-US" sz="1250" dirty="0"/>
          </a:p>
        </p:txBody>
      </p:sp>
      <p:sp>
        <p:nvSpPr>
          <p:cNvPr id="8" name="Text 5"/>
          <p:cNvSpPr/>
          <p:nvPr/>
        </p:nvSpPr>
        <p:spPr>
          <a:xfrm>
            <a:off x="4069080" y="1691640"/>
            <a:ext cx="4297680" cy="658368"/>
          </a:xfrm>
          <a:prstGeom prst="rect">
            <a:avLst/>
          </a:prstGeom>
          <a:noFill/>
          <a:ln/>
        </p:spPr>
        <p:txBody>
          <a:bodyPr wrap="square" lIns="0" tIns="0" rIns="0" bIns="0" rtlCol="0" anchor="ctr"/>
          <a:lstStyle/>
          <a:p>
            <a:pPr indent="0" marL="0">
              <a:buNone/>
            </a:pPr>
            <a:r>
              <a:rPr lang="en-US" sz="1100" dirty="0">
                <a:solidFill>
                  <a:srgbClr val="AAB9D4"/>
                </a:solidFill>
                <a:latin typeface="Calibri" pitchFamily="34" charset="0"/>
                <a:ea typeface="Calibri" pitchFamily="34" charset="-122"/>
                <a:cs typeface="Calibri" pitchFamily="34" charset="-120"/>
              </a:rPr>
              <a:t>Financial edits, exports, sync events, and sign-ins, captured without extra steps.</a:t>
            </a:r>
            <a:endParaRPr lang="en-US" sz="1100" dirty="0"/>
          </a:p>
        </p:txBody>
      </p:sp>
      <p:sp>
        <p:nvSpPr>
          <p:cNvPr id="9" name="Shape 6"/>
          <p:cNvSpPr/>
          <p:nvPr/>
        </p:nvSpPr>
        <p:spPr>
          <a:xfrm>
            <a:off x="640080" y="2478024"/>
            <a:ext cx="7863840" cy="658368"/>
          </a:xfrm>
          <a:prstGeom prst="roundRect">
            <a:avLst>
              <a:gd name="adj" fmla="val 12500"/>
            </a:avLst>
          </a:prstGeom>
          <a:solidFill>
            <a:srgbClr val="0F1E38"/>
          </a:solidFill>
          <a:ln/>
          <a:effectLst>
            <a:outerShdw sx="100000" sy="100000" kx="0" ky="0" algn="bl" rotWithShape="0" blurRad="101600" dist="38100" dir="5400000">
              <a:srgbClr val="000000">
                <a:alpha val="35000"/>
              </a:srgbClr>
            </a:outerShdw>
          </a:effectLst>
        </p:spPr>
      </p:sp>
      <p:sp>
        <p:nvSpPr>
          <p:cNvPr id="10" name="Shape 7"/>
          <p:cNvSpPr/>
          <p:nvPr/>
        </p:nvSpPr>
        <p:spPr>
          <a:xfrm>
            <a:off x="822960" y="2615184"/>
            <a:ext cx="384048" cy="384048"/>
          </a:xfrm>
          <a:prstGeom prst="ellipse">
            <a:avLst/>
          </a:prstGeom>
          <a:solidFill>
            <a:srgbClr val="F5B942"/>
          </a:solidFill>
          <a:ln/>
        </p:spPr>
      </p:sp>
      <p:pic>
        <p:nvPicPr>
          <p:cNvPr id="11" name="Image 1" descr="/home/claude/bi_advanced_project/assets/icons/FiLink2_0B1526.png">    </p:cNvPr>
          <p:cNvPicPr>
            <a:picLocks noChangeAspect="1"/>
          </p:cNvPicPr>
          <p:nvPr/>
        </p:nvPicPr>
        <p:blipFill>
          <a:blip r:embed="rId2"/>
          <a:stretch>
            <a:fillRect/>
          </a:stretch>
        </p:blipFill>
        <p:spPr>
          <a:xfrm>
            <a:off x="872886" y="2665110"/>
            <a:ext cx="284196" cy="284196"/>
          </a:xfrm>
          <a:prstGeom prst="rect">
            <a:avLst/>
          </a:prstGeom>
        </p:spPr>
      </p:pic>
      <p:sp>
        <p:nvSpPr>
          <p:cNvPr id="12" name="Text 8"/>
          <p:cNvSpPr/>
          <p:nvPr/>
        </p:nvSpPr>
        <p:spPr>
          <a:xfrm>
            <a:off x="1371600" y="2551176"/>
            <a:ext cx="2651760" cy="502920"/>
          </a:xfrm>
          <a:prstGeom prst="rect">
            <a:avLst/>
          </a:prstGeom>
          <a:noFill/>
          <a:ln/>
        </p:spPr>
        <p:txBody>
          <a:bodyPr wrap="square" lIns="0" tIns="0" rIns="0" bIns="0"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SHA-256 hash-chained entries</a:t>
            </a:r>
            <a:endParaRPr lang="en-US" sz="1250" dirty="0"/>
          </a:p>
        </p:txBody>
      </p:sp>
      <p:sp>
        <p:nvSpPr>
          <p:cNvPr id="13" name="Text 9"/>
          <p:cNvSpPr/>
          <p:nvPr/>
        </p:nvSpPr>
        <p:spPr>
          <a:xfrm>
            <a:off x="4069080" y="2478024"/>
            <a:ext cx="4297680" cy="658368"/>
          </a:xfrm>
          <a:prstGeom prst="rect">
            <a:avLst/>
          </a:prstGeom>
          <a:noFill/>
          <a:ln/>
        </p:spPr>
        <p:txBody>
          <a:bodyPr wrap="square" lIns="0" tIns="0" rIns="0" bIns="0" rtlCol="0" anchor="ctr"/>
          <a:lstStyle/>
          <a:p>
            <a:pPr indent="0" marL="0">
              <a:buNone/>
            </a:pPr>
            <a:r>
              <a:rPr lang="en-US" sz="1100" dirty="0">
                <a:solidFill>
                  <a:srgbClr val="AAB9D4"/>
                </a:solidFill>
                <a:latin typeface="Calibri" pitchFamily="34" charset="0"/>
                <a:ea typeface="Calibri" pitchFamily="34" charset="-122"/>
                <a:cs typeface="Calibri" pitchFamily="34" charset="-120"/>
              </a:rPr>
              <a:t>Each record cryptographically links to the one before it.</a:t>
            </a:r>
            <a:endParaRPr lang="en-US" sz="1100" dirty="0"/>
          </a:p>
        </p:txBody>
      </p:sp>
      <p:sp>
        <p:nvSpPr>
          <p:cNvPr id="14" name="Shape 10"/>
          <p:cNvSpPr/>
          <p:nvPr/>
        </p:nvSpPr>
        <p:spPr>
          <a:xfrm>
            <a:off x="640080" y="3264408"/>
            <a:ext cx="7863840" cy="658368"/>
          </a:xfrm>
          <a:prstGeom prst="roundRect">
            <a:avLst>
              <a:gd name="adj" fmla="val 12500"/>
            </a:avLst>
          </a:prstGeom>
          <a:solidFill>
            <a:srgbClr val="13243F"/>
          </a:solidFill>
          <a:ln/>
          <a:effectLst>
            <a:outerShdw sx="100000" sy="100000" kx="0" ky="0" algn="bl" rotWithShape="0" blurRad="101600" dist="38100" dir="5400000">
              <a:srgbClr val="000000">
                <a:alpha val="35000"/>
              </a:srgbClr>
            </a:outerShdw>
          </a:effectLst>
        </p:spPr>
      </p:sp>
      <p:sp>
        <p:nvSpPr>
          <p:cNvPr id="15" name="Shape 11"/>
          <p:cNvSpPr/>
          <p:nvPr/>
        </p:nvSpPr>
        <p:spPr>
          <a:xfrm>
            <a:off x="822960" y="3401568"/>
            <a:ext cx="384048" cy="384048"/>
          </a:xfrm>
          <a:prstGeom prst="ellipse">
            <a:avLst/>
          </a:prstGeom>
          <a:solidFill>
            <a:srgbClr val="F5B942"/>
          </a:solidFill>
          <a:ln/>
        </p:spPr>
      </p:sp>
      <p:pic>
        <p:nvPicPr>
          <p:cNvPr id="16" name="Image 2" descr="/home/claude/bi_advanced_project/assets/icons/FiFlag_0B1526.png">    </p:cNvPr>
          <p:cNvPicPr>
            <a:picLocks noChangeAspect="1"/>
          </p:cNvPicPr>
          <p:nvPr/>
        </p:nvPicPr>
        <p:blipFill>
          <a:blip r:embed="rId3"/>
          <a:stretch>
            <a:fillRect/>
          </a:stretch>
        </p:blipFill>
        <p:spPr>
          <a:xfrm>
            <a:off x="872886" y="3451494"/>
            <a:ext cx="284196" cy="284196"/>
          </a:xfrm>
          <a:prstGeom prst="rect">
            <a:avLst/>
          </a:prstGeom>
        </p:spPr>
      </p:pic>
      <p:sp>
        <p:nvSpPr>
          <p:cNvPr id="17" name="Text 12"/>
          <p:cNvSpPr/>
          <p:nvPr/>
        </p:nvSpPr>
        <p:spPr>
          <a:xfrm>
            <a:off x="1371600" y="3337560"/>
            <a:ext cx="2651760" cy="502920"/>
          </a:xfrm>
          <a:prstGeom prst="rect">
            <a:avLst/>
          </a:prstGeom>
          <a:noFill/>
          <a:ln/>
        </p:spPr>
        <p:txBody>
          <a:bodyPr wrap="square" lIns="0" tIns="0" rIns="0" bIns="0"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Automatic tamper flagging</a:t>
            </a:r>
            <a:endParaRPr lang="en-US" sz="1250" dirty="0"/>
          </a:p>
        </p:txBody>
      </p:sp>
      <p:sp>
        <p:nvSpPr>
          <p:cNvPr id="18" name="Text 13"/>
          <p:cNvSpPr/>
          <p:nvPr/>
        </p:nvSpPr>
        <p:spPr>
          <a:xfrm>
            <a:off x="4069080" y="3264408"/>
            <a:ext cx="4297680" cy="658368"/>
          </a:xfrm>
          <a:prstGeom prst="rect">
            <a:avLst/>
          </a:prstGeom>
          <a:noFill/>
          <a:ln/>
        </p:spPr>
        <p:txBody>
          <a:bodyPr wrap="square" lIns="0" tIns="0" rIns="0" bIns="0" rtlCol="0" anchor="ctr"/>
          <a:lstStyle/>
          <a:p>
            <a:pPr indent="0" marL="0">
              <a:buNone/>
            </a:pPr>
            <a:r>
              <a:rPr lang="en-US" sz="1100" dirty="0">
                <a:solidFill>
                  <a:srgbClr val="AAB9D4"/>
                </a:solidFill>
                <a:latin typeface="Calibri" pitchFamily="34" charset="0"/>
                <a:ea typeface="Calibri" pitchFamily="34" charset="-122"/>
                <a:cs typeface="Calibri" pitchFamily="34" charset="-120"/>
              </a:rPr>
              <a:t>Any edit, deletion, or reordering of history is detected and surfaced.</a:t>
            </a:r>
            <a:endParaRPr lang="en-US" sz="1100" dirty="0"/>
          </a:p>
        </p:txBody>
      </p:sp>
      <p:sp>
        <p:nvSpPr>
          <p:cNvPr id="19" name="Shape 14"/>
          <p:cNvSpPr/>
          <p:nvPr/>
        </p:nvSpPr>
        <p:spPr>
          <a:xfrm>
            <a:off x="640080" y="4050792"/>
            <a:ext cx="7863840" cy="658368"/>
          </a:xfrm>
          <a:prstGeom prst="roundRect">
            <a:avLst>
              <a:gd name="adj" fmla="val 12500"/>
            </a:avLst>
          </a:prstGeom>
          <a:solidFill>
            <a:srgbClr val="0F1E38"/>
          </a:solidFill>
          <a:ln/>
          <a:effectLst>
            <a:outerShdw sx="100000" sy="100000" kx="0" ky="0" algn="bl" rotWithShape="0" blurRad="101600" dist="38100" dir="5400000">
              <a:srgbClr val="000000">
                <a:alpha val="35000"/>
              </a:srgbClr>
            </a:outerShdw>
          </a:effectLst>
        </p:spPr>
      </p:sp>
      <p:sp>
        <p:nvSpPr>
          <p:cNvPr id="20" name="Shape 15"/>
          <p:cNvSpPr/>
          <p:nvPr/>
        </p:nvSpPr>
        <p:spPr>
          <a:xfrm>
            <a:off x="822960" y="4187952"/>
            <a:ext cx="384048" cy="384048"/>
          </a:xfrm>
          <a:prstGeom prst="ellipse">
            <a:avLst/>
          </a:prstGeom>
          <a:solidFill>
            <a:srgbClr val="F5B942"/>
          </a:solidFill>
          <a:ln/>
        </p:spPr>
      </p:sp>
      <p:pic>
        <p:nvPicPr>
          <p:cNvPr id="21" name="Image 3" descr="/home/claude/bi_advanced_project/assets/icons/FiCheckSquare_0B1526.png">    </p:cNvPr>
          <p:cNvPicPr>
            <a:picLocks noChangeAspect="1"/>
          </p:cNvPicPr>
          <p:nvPr/>
        </p:nvPicPr>
        <p:blipFill>
          <a:blip r:embed="rId4"/>
          <a:stretch>
            <a:fillRect/>
          </a:stretch>
        </p:blipFill>
        <p:spPr>
          <a:xfrm>
            <a:off x="872886" y="4237878"/>
            <a:ext cx="284196" cy="284196"/>
          </a:xfrm>
          <a:prstGeom prst="rect">
            <a:avLst/>
          </a:prstGeom>
        </p:spPr>
      </p:pic>
      <p:sp>
        <p:nvSpPr>
          <p:cNvPr id="22" name="Text 16"/>
          <p:cNvSpPr/>
          <p:nvPr/>
        </p:nvSpPr>
        <p:spPr>
          <a:xfrm>
            <a:off x="1371600" y="4123944"/>
            <a:ext cx="2651760" cy="502920"/>
          </a:xfrm>
          <a:prstGeom prst="rect">
            <a:avLst/>
          </a:prstGeom>
          <a:noFill/>
          <a:ln/>
        </p:spPr>
        <p:txBody>
          <a:bodyPr wrap="square" lIns="0" tIns="0" rIns="0" bIns="0"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Audit &amp; compliance ready</a:t>
            </a:r>
            <a:endParaRPr lang="en-US" sz="1250" dirty="0"/>
          </a:p>
        </p:txBody>
      </p:sp>
      <p:sp>
        <p:nvSpPr>
          <p:cNvPr id="23" name="Text 17"/>
          <p:cNvSpPr/>
          <p:nvPr/>
        </p:nvSpPr>
        <p:spPr>
          <a:xfrm>
            <a:off x="4069080" y="4050792"/>
            <a:ext cx="4297680" cy="658368"/>
          </a:xfrm>
          <a:prstGeom prst="rect">
            <a:avLst/>
          </a:prstGeom>
          <a:noFill/>
          <a:ln/>
        </p:spPr>
        <p:txBody>
          <a:bodyPr wrap="square" lIns="0" tIns="0" rIns="0" bIns="0" rtlCol="0" anchor="ctr"/>
          <a:lstStyle/>
          <a:p>
            <a:pPr indent="0" marL="0">
              <a:buNone/>
            </a:pPr>
            <a:r>
              <a:rPr lang="en-US" sz="1100" dirty="0">
                <a:solidFill>
                  <a:srgbClr val="AAB9D4"/>
                </a:solidFill>
                <a:latin typeface="Calibri" pitchFamily="34" charset="0"/>
                <a:ea typeface="Calibri" pitchFamily="34" charset="-122"/>
                <a:cs typeface="Calibri" pitchFamily="34" charset="-120"/>
              </a:rPr>
              <a:t>Built to support SOX and other regulatory review processes.</a:t>
            </a:r>
            <a:endParaRPr lang="en-US" sz="1100" dirty="0"/>
          </a:p>
        </p:txBody>
      </p:sp>
      <p:sp>
        <p:nvSpPr>
          <p:cNvPr id="24" name="Text 18"/>
          <p:cNvSpPr/>
          <p:nvPr/>
        </p:nvSpPr>
        <p:spPr>
          <a:xfrm>
            <a:off x="457200" y="4796028"/>
            <a:ext cx="2743200" cy="274320"/>
          </a:xfrm>
          <a:prstGeom prst="rect">
            <a:avLst/>
          </a:prstGeom>
          <a:noFill/>
          <a:ln/>
        </p:spPr>
        <p:txBody>
          <a:bodyPr wrap="square" lIns="0" tIns="0" rIns="0" bIns="0" rtlCol="0" anchor="ctr"/>
          <a:lstStyle/>
          <a:p>
            <a:pPr indent="0" marL="0">
              <a:buNone/>
            </a:pPr>
            <a:r>
              <a:rPr lang="en-US" sz="900" dirty="0">
                <a:solidFill>
                  <a:srgbClr val="7E8FB3"/>
                </a:solidFill>
                <a:latin typeface="Calibri" pitchFamily="34" charset="0"/>
                <a:ea typeface="Calibri" pitchFamily="34" charset="-122"/>
                <a:cs typeface="Calibri" pitchFamily="34" charset="-120"/>
              </a:rPr>
              <a:t>BI ADVANCED</a:t>
            </a:r>
            <a:endParaRPr lang="en-US" sz="900" dirty="0"/>
          </a:p>
        </p:txBody>
      </p:sp>
      <p:sp>
        <p:nvSpPr>
          <p:cNvPr id="25" name="Text 19"/>
          <p:cNvSpPr/>
          <p:nvPr/>
        </p:nvSpPr>
        <p:spPr>
          <a:xfrm>
            <a:off x="8229600" y="4796028"/>
            <a:ext cx="457200" cy="274320"/>
          </a:xfrm>
          <a:prstGeom prst="rect">
            <a:avLst/>
          </a:prstGeom>
          <a:noFill/>
          <a:ln/>
        </p:spPr>
        <p:txBody>
          <a:bodyPr wrap="square" lIns="0" tIns="0" rIns="0" bIns="0" rtlCol="0" anchor="ctr"/>
          <a:lstStyle/>
          <a:p>
            <a:pPr algn="r" indent="0" marL="0">
              <a:buNone/>
            </a:pPr>
            <a:r>
              <a:rPr lang="en-US" sz="900" dirty="0">
                <a:solidFill>
                  <a:srgbClr val="7E8FB3"/>
                </a:solidFill>
                <a:latin typeface="Calibri" pitchFamily="34" charset="0"/>
                <a:ea typeface="Calibri" pitchFamily="34" charset="-122"/>
                <a:cs typeface="Calibri" pitchFamily="34" charset="-120"/>
              </a:rPr>
              <a:t>14</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B1526"/>
        </a:solidFill>
      </p:bgPr>
    </p:bg>
    <p:spTree>
      <p:nvGrpSpPr>
        <p:cNvPr id="1" name=""/>
        <p:cNvGrpSpPr/>
        <p:nvPr/>
      </p:nvGrpSpPr>
      <p:grpSpPr>
        <a:xfrm>
          <a:off x="0" y="0"/>
          <a:ext cx="0" cy="0"/>
          <a:chOff x="0" y="0"/>
          <a:chExt cx="0" cy="0"/>
        </a:xfrm>
      </p:grpSpPr>
      <p:sp>
        <p:nvSpPr>
          <p:cNvPr id="2" name="Text 0"/>
          <p:cNvSpPr/>
          <p:nvPr/>
        </p:nvSpPr>
        <p:spPr>
          <a:xfrm>
            <a:off x="640080" y="457200"/>
            <a:ext cx="5486400" cy="274320"/>
          </a:xfrm>
          <a:prstGeom prst="rect">
            <a:avLst/>
          </a:prstGeom>
          <a:noFill/>
          <a:ln/>
        </p:spPr>
        <p:txBody>
          <a:bodyPr wrap="square" lIns="0" tIns="0" rIns="0" bIns="0" rtlCol="0" anchor="ctr"/>
          <a:lstStyle/>
          <a:p>
            <a:pPr algn="l" indent="0" marL="0">
              <a:buNone/>
            </a:pPr>
            <a:r>
              <a:rPr lang="en-US" sz="1200" b="1" spc="200" kern="0" dirty="0">
                <a:solidFill>
                  <a:srgbClr val="F5B942"/>
                </a:solidFill>
                <a:latin typeface="Calibri" pitchFamily="34" charset="0"/>
                <a:ea typeface="Calibri" pitchFamily="34" charset="-122"/>
                <a:cs typeface="Calibri" pitchFamily="34" charset="-120"/>
              </a:rPr>
              <a:t>EXPORT &amp; PRESENTATION</a:t>
            </a:r>
            <a:endParaRPr lang="en-US" sz="1200" dirty="0"/>
          </a:p>
        </p:txBody>
      </p:sp>
      <p:sp>
        <p:nvSpPr>
          <p:cNvPr id="3" name="Text 1"/>
          <p:cNvSpPr/>
          <p:nvPr/>
        </p:nvSpPr>
        <p:spPr>
          <a:xfrm>
            <a:off x="640080" y="749808"/>
            <a:ext cx="7863840" cy="685800"/>
          </a:xfrm>
          <a:prstGeom prst="rect">
            <a:avLst/>
          </a:prstGeom>
          <a:noFill/>
          <a:ln/>
        </p:spPr>
        <p:txBody>
          <a:bodyPr wrap="square" lIns="0" tIns="0" rIns="0" bIns="0" rtlCol="0" anchor="ctr"/>
          <a:lstStyle/>
          <a:p>
            <a:pPr algn="l" indent="0" marL="0">
              <a:buNone/>
            </a:pPr>
            <a:r>
              <a:rPr lang="en-US" sz="2800" b="1" dirty="0">
                <a:solidFill>
                  <a:srgbClr val="FFFFFF"/>
                </a:solidFill>
                <a:latin typeface="Cambria" pitchFamily="34" charset="0"/>
                <a:ea typeface="Cambria" pitchFamily="34" charset="-122"/>
                <a:cs typeface="Cambria" pitchFamily="34" charset="-120"/>
              </a:rPr>
              <a:t>From Data To Board-Ready Deliverable</a:t>
            </a:r>
            <a:endParaRPr lang="en-US" sz="2800" dirty="0"/>
          </a:p>
        </p:txBody>
      </p:sp>
      <p:sp>
        <p:nvSpPr>
          <p:cNvPr id="4" name="Shape 2"/>
          <p:cNvSpPr/>
          <p:nvPr/>
        </p:nvSpPr>
        <p:spPr>
          <a:xfrm>
            <a:off x="640080" y="1691640"/>
            <a:ext cx="3831336" cy="1298448"/>
          </a:xfrm>
          <a:prstGeom prst="roundRect">
            <a:avLst>
              <a:gd name="adj" fmla="val 6338"/>
            </a:avLst>
          </a:prstGeom>
          <a:solidFill>
            <a:srgbClr val="13243F"/>
          </a:solidFill>
          <a:ln/>
          <a:effectLst>
            <a:outerShdw sx="100000" sy="100000" kx="0" ky="0" algn="bl" rotWithShape="0" blurRad="101600" dist="38100" dir="5400000">
              <a:srgbClr val="000000">
                <a:alpha val="35000"/>
              </a:srgbClr>
            </a:outerShdw>
          </a:effectLst>
        </p:spPr>
      </p:sp>
      <p:sp>
        <p:nvSpPr>
          <p:cNvPr id="5" name="Shape 3"/>
          <p:cNvSpPr/>
          <p:nvPr/>
        </p:nvSpPr>
        <p:spPr>
          <a:xfrm>
            <a:off x="841248" y="1874520"/>
            <a:ext cx="420624" cy="420624"/>
          </a:xfrm>
          <a:prstGeom prst="ellipse">
            <a:avLst/>
          </a:prstGeom>
          <a:solidFill>
            <a:srgbClr val="F5B942"/>
          </a:solidFill>
          <a:ln/>
        </p:spPr>
      </p:sp>
      <p:pic>
        <p:nvPicPr>
          <p:cNvPr id="6" name="Image 0" descr="/home/claude/bi_advanced_project/assets/icons/FiFileText_0B1526.png">    </p:cNvPr>
          <p:cNvPicPr>
            <a:picLocks noChangeAspect="1"/>
          </p:cNvPicPr>
          <p:nvPr/>
        </p:nvPicPr>
        <p:blipFill>
          <a:blip r:embed="rId1"/>
          <a:stretch>
            <a:fillRect/>
          </a:stretch>
        </p:blipFill>
        <p:spPr>
          <a:xfrm>
            <a:off x="895929" y="1929201"/>
            <a:ext cx="311262" cy="311262"/>
          </a:xfrm>
          <a:prstGeom prst="rect">
            <a:avLst/>
          </a:prstGeom>
        </p:spPr>
      </p:pic>
      <p:sp>
        <p:nvSpPr>
          <p:cNvPr id="7" name="Text 4"/>
          <p:cNvSpPr/>
          <p:nvPr/>
        </p:nvSpPr>
        <p:spPr>
          <a:xfrm>
            <a:off x="1417320" y="1837944"/>
            <a:ext cx="2916936" cy="457200"/>
          </a:xfrm>
          <a:prstGeom prst="rect">
            <a:avLst/>
          </a:prstGeom>
          <a:noFill/>
          <a:ln/>
        </p:spPr>
        <p:txBody>
          <a:bodyPr wrap="square" lIns="0" tIns="0" rIns="0" bIns="0" rtlCol="0" anchor="t"/>
          <a:lstStyle/>
          <a:p>
            <a:pPr indent="0" marL="0">
              <a:buNone/>
            </a:pPr>
            <a:r>
              <a:rPr lang="en-US" sz="1300" b="1" dirty="0">
                <a:solidFill>
                  <a:srgbClr val="FFFFFF"/>
                </a:solidFill>
                <a:latin typeface="Calibri" pitchFamily="34" charset="0"/>
                <a:ea typeface="Calibri" pitchFamily="34" charset="-122"/>
                <a:cs typeface="Calibri" pitchFamily="34" charset="-120"/>
              </a:rPr>
              <a:t>One-click PDF export</a:t>
            </a:r>
            <a:endParaRPr lang="en-US" sz="1300" dirty="0"/>
          </a:p>
        </p:txBody>
      </p:sp>
      <p:sp>
        <p:nvSpPr>
          <p:cNvPr id="8" name="Text 5"/>
          <p:cNvSpPr/>
          <p:nvPr/>
        </p:nvSpPr>
        <p:spPr>
          <a:xfrm>
            <a:off x="841248" y="2350008"/>
            <a:ext cx="3429000" cy="548640"/>
          </a:xfrm>
          <a:prstGeom prst="rect">
            <a:avLst/>
          </a:prstGeom>
          <a:noFill/>
          <a:ln/>
        </p:spPr>
        <p:txBody>
          <a:bodyPr wrap="square" lIns="0" tIns="0" rIns="0" bIns="0" rtlCol="0" anchor="t"/>
          <a:lstStyle/>
          <a:p>
            <a:pPr indent="0" marL="0">
              <a:buNone/>
            </a:pPr>
            <a:r>
              <a:rPr lang="en-US" sz="1050" dirty="0">
                <a:solidFill>
                  <a:srgbClr val="AAB9D4"/>
                </a:solidFill>
                <a:latin typeface="Calibri" pitchFamily="34" charset="0"/>
                <a:ea typeface="Calibri" pitchFamily="34" charset="-122"/>
                <a:cs typeface="Calibri" pitchFamily="34" charset="-120"/>
              </a:rPr>
              <a:t>Formatted, presentation-ready financial reports in seconds.</a:t>
            </a:r>
            <a:endParaRPr lang="en-US" sz="1050" dirty="0"/>
          </a:p>
        </p:txBody>
      </p:sp>
      <p:sp>
        <p:nvSpPr>
          <p:cNvPr id="9" name="Shape 6"/>
          <p:cNvSpPr/>
          <p:nvPr/>
        </p:nvSpPr>
        <p:spPr>
          <a:xfrm>
            <a:off x="4672584" y="1691640"/>
            <a:ext cx="3831336" cy="1298448"/>
          </a:xfrm>
          <a:prstGeom prst="roundRect">
            <a:avLst>
              <a:gd name="adj" fmla="val 6338"/>
            </a:avLst>
          </a:prstGeom>
          <a:solidFill>
            <a:srgbClr val="13243F"/>
          </a:solidFill>
          <a:ln/>
          <a:effectLst>
            <a:outerShdw sx="100000" sy="100000" kx="0" ky="0" algn="bl" rotWithShape="0" blurRad="101600" dist="38100" dir="5400000">
              <a:srgbClr val="000000">
                <a:alpha val="35000"/>
              </a:srgbClr>
            </a:outerShdw>
          </a:effectLst>
        </p:spPr>
      </p:sp>
      <p:sp>
        <p:nvSpPr>
          <p:cNvPr id="10" name="Shape 7"/>
          <p:cNvSpPr/>
          <p:nvPr/>
        </p:nvSpPr>
        <p:spPr>
          <a:xfrm>
            <a:off x="4873752" y="1874520"/>
            <a:ext cx="420624" cy="420624"/>
          </a:xfrm>
          <a:prstGeom prst="ellipse">
            <a:avLst/>
          </a:prstGeom>
          <a:solidFill>
            <a:srgbClr val="F5B942"/>
          </a:solidFill>
          <a:ln/>
        </p:spPr>
      </p:sp>
      <p:pic>
        <p:nvPicPr>
          <p:cNvPr id="11" name="Image 1" descr="/home/claude/bi_advanced_project/assets/icons/FiMonitor_0B1526.png">    </p:cNvPr>
          <p:cNvPicPr>
            <a:picLocks noChangeAspect="1"/>
          </p:cNvPicPr>
          <p:nvPr/>
        </p:nvPicPr>
        <p:blipFill>
          <a:blip r:embed="rId2"/>
          <a:stretch>
            <a:fillRect/>
          </a:stretch>
        </p:blipFill>
        <p:spPr>
          <a:xfrm>
            <a:off x="4928433" y="1929201"/>
            <a:ext cx="311262" cy="311262"/>
          </a:xfrm>
          <a:prstGeom prst="rect">
            <a:avLst/>
          </a:prstGeom>
        </p:spPr>
      </p:pic>
      <p:sp>
        <p:nvSpPr>
          <p:cNvPr id="12" name="Text 8"/>
          <p:cNvSpPr/>
          <p:nvPr/>
        </p:nvSpPr>
        <p:spPr>
          <a:xfrm>
            <a:off x="5449824" y="1837944"/>
            <a:ext cx="2916936" cy="457200"/>
          </a:xfrm>
          <a:prstGeom prst="rect">
            <a:avLst/>
          </a:prstGeom>
          <a:noFill/>
          <a:ln/>
        </p:spPr>
        <p:txBody>
          <a:bodyPr wrap="square" lIns="0" tIns="0" rIns="0" bIns="0" rtlCol="0" anchor="t"/>
          <a:lstStyle/>
          <a:p>
            <a:pPr indent="0" marL="0">
              <a:buNone/>
            </a:pPr>
            <a:r>
              <a:rPr lang="en-US" sz="1300" b="1" dirty="0">
                <a:solidFill>
                  <a:srgbClr val="FFFFFF"/>
                </a:solidFill>
                <a:latin typeface="Calibri" pitchFamily="34" charset="0"/>
                <a:ea typeface="Calibri" pitchFamily="34" charset="-122"/>
                <a:cs typeface="Calibri" pitchFamily="34" charset="-120"/>
              </a:rPr>
              <a:t>One-click PowerPoint export</a:t>
            </a:r>
            <a:endParaRPr lang="en-US" sz="1300" dirty="0"/>
          </a:p>
        </p:txBody>
      </p:sp>
      <p:sp>
        <p:nvSpPr>
          <p:cNvPr id="13" name="Text 9"/>
          <p:cNvSpPr/>
          <p:nvPr/>
        </p:nvSpPr>
        <p:spPr>
          <a:xfrm>
            <a:off x="4873752" y="2350008"/>
            <a:ext cx="3429000" cy="548640"/>
          </a:xfrm>
          <a:prstGeom prst="rect">
            <a:avLst/>
          </a:prstGeom>
          <a:noFill/>
          <a:ln/>
        </p:spPr>
        <p:txBody>
          <a:bodyPr wrap="square" lIns="0" tIns="0" rIns="0" bIns="0" rtlCol="0" anchor="t"/>
          <a:lstStyle/>
          <a:p>
            <a:pPr indent="0" marL="0">
              <a:buNone/>
            </a:pPr>
            <a:r>
              <a:rPr lang="en-US" sz="1050" dirty="0">
                <a:solidFill>
                  <a:srgbClr val="AAB9D4"/>
                </a:solidFill>
                <a:latin typeface="Calibri" pitchFamily="34" charset="0"/>
                <a:ea typeface="Calibri" pitchFamily="34" charset="-122"/>
                <a:cs typeface="Calibri" pitchFamily="34" charset="-120"/>
              </a:rPr>
              <a:t>The same reporting suite that built this deck, available to your team.</a:t>
            </a:r>
            <a:endParaRPr lang="en-US" sz="1050" dirty="0"/>
          </a:p>
        </p:txBody>
      </p:sp>
      <p:sp>
        <p:nvSpPr>
          <p:cNvPr id="14" name="Shape 10"/>
          <p:cNvSpPr/>
          <p:nvPr/>
        </p:nvSpPr>
        <p:spPr>
          <a:xfrm>
            <a:off x="640080" y="3191256"/>
            <a:ext cx="3831336" cy="1298448"/>
          </a:xfrm>
          <a:prstGeom prst="roundRect">
            <a:avLst>
              <a:gd name="adj" fmla="val 6338"/>
            </a:avLst>
          </a:prstGeom>
          <a:solidFill>
            <a:srgbClr val="13243F"/>
          </a:solidFill>
          <a:ln/>
          <a:effectLst>
            <a:outerShdw sx="100000" sy="100000" kx="0" ky="0" algn="bl" rotWithShape="0" blurRad="101600" dist="38100" dir="5400000">
              <a:srgbClr val="000000">
                <a:alpha val="35000"/>
              </a:srgbClr>
            </a:outerShdw>
          </a:effectLst>
        </p:spPr>
      </p:sp>
      <p:sp>
        <p:nvSpPr>
          <p:cNvPr id="15" name="Shape 11"/>
          <p:cNvSpPr/>
          <p:nvPr/>
        </p:nvSpPr>
        <p:spPr>
          <a:xfrm>
            <a:off x="841248" y="3374136"/>
            <a:ext cx="420624" cy="420624"/>
          </a:xfrm>
          <a:prstGeom prst="ellipse">
            <a:avLst/>
          </a:prstGeom>
          <a:solidFill>
            <a:srgbClr val="F5B942"/>
          </a:solidFill>
          <a:ln/>
        </p:spPr>
      </p:sp>
      <p:pic>
        <p:nvPicPr>
          <p:cNvPr id="16" name="Image 2" descr="/home/claude/bi_advanced_project/assets/icons/FiEdit3_0B1526.png">    </p:cNvPr>
          <p:cNvPicPr>
            <a:picLocks noChangeAspect="1"/>
          </p:cNvPicPr>
          <p:nvPr/>
        </p:nvPicPr>
        <p:blipFill>
          <a:blip r:embed="rId3"/>
          <a:stretch>
            <a:fillRect/>
          </a:stretch>
        </p:blipFill>
        <p:spPr>
          <a:xfrm>
            <a:off x="895929" y="3428817"/>
            <a:ext cx="311262" cy="311262"/>
          </a:xfrm>
          <a:prstGeom prst="rect">
            <a:avLst/>
          </a:prstGeom>
        </p:spPr>
      </p:pic>
      <p:sp>
        <p:nvSpPr>
          <p:cNvPr id="17" name="Text 12"/>
          <p:cNvSpPr/>
          <p:nvPr/>
        </p:nvSpPr>
        <p:spPr>
          <a:xfrm>
            <a:off x="1417320" y="3337560"/>
            <a:ext cx="2916936" cy="457200"/>
          </a:xfrm>
          <a:prstGeom prst="rect">
            <a:avLst/>
          </a:prstGeom>
          <a:noFill/>
          <a:ln/>
        </p:spPr>
        <p:txBody>
          <a:bodyPr wrap="square" lIns="0" tIns="0" rIns="0" bIns="0" rtlCol="0" anchor="t"/>
          <a:lstStyle/>
          <a:p>
            <a:pPr indent="0" marL="0">
              <a:buNone/>
            </a:pPr>
            <a:r>
              <a:rPr lang="en-US" sz="1300" b="1" dirty="0">
                <a:solidFill>
                  <a:srgbClr val="FFFFFF"/>
                </a:solidFill>
                <a:latin typeface="Calibri" pitchFamily="34" charset="0"/>
                <a:ea typeface="Calibri" pitchFamily="34" charset="-122"/>
                <a:cs typeface="Calibri" pitchFamily="34" charset="-120"/>
              </a:rPr>
              <a:t>Executive &amp; Financial Summaries</a:t>
            </a:r>
            <a:endParaRPr lang="en-US" sz="1300" dirty="0"/>
          </a:p>
        </p:txBody>
      </p:sp>
      <p:sp>
        <p:nvSpPr>
          <p:cNvPr id="18" name="Text 13"/>
          <p:cNvSpPr/>
          <p:nvPr/>
        </p:nvSpPr>
        <p:spPr>
          <a:xfrm>
            <a:off x="841248" y="3849624"/>
            <a:ext cx="3429000" cy="548640"/>
          </a:xfrm>
          <a:prstGeom prst="rect">
            <a:avLst/>
          </a:prstGeom>
          <a:noFill/>
          <a:ln/>
        </p:spPr>
        <p:txBody>
          <a:bodyPr wrap="square" lIns="0" tIns="0" rIns="0" bIns="0" rtlCol="0" anchor="t"/>
          <a:lstStyle/>
          <a:p>
            <a:pPr indent="0" marL="0">
              <a:buNone/>
            </a:pPr>
            <a:r>
              <a:rPr lang="en-US" sz="1050" dirty="0">
                <a:solidFill>
                  <a:srgbClr val="AAB9D4"/>
                </a:solidFill>
                <a:latin typeface="Calibri" pitchFamily="34" charset="0"/>
                <a:ea typeface="Calibri" pitchFamily="34" charset="-122"/>
                <a:cs typeface="Calibri" pitchFamily="34" charset="-120"/>
              </a:rPr>
              <a:t>Purpose-built views formatted for leadership and the boardroom.</a:t>
            </a:r>
            <a:endParaRPr lang="en-US" sz="1050" dirty="0"/>
          </a:p>
        </p:txBody>
      </p:sp>
      <p:sp>
        <p:nvSpPr>
          <p:cNvPr id="19" name="Shape 14"/>
          <p:cNvSpPr/>
          <p:nvPr/>
        </p:nvSpPr>
        <p:spPr>
          <a:xfrm>
            <a:off x="4672584" y="3191256"/>
            <a:ext cx="3831336" cy="1298448"/>
          </a:xfrm>
          <a:prstGeom prst="roundRect">
            <a:avLst>
              <a:gd name="adj" fmla="val 6338"/>
            </a:avLst>
          </a:prstGeom>
          <a:solidFill>
            <a:srgbClr val="13243F"/>
          </a:solidFill>
          <a:ln/>
          <a:effectLst>
            <a:outerShdw sx="100000" sy="100000" kx="0" ky="0" algn="bl" rotWithShape="0" blurRad="101600" dist="38100" dir="5400000">
              <a:srgbClr val="000000">
                <a:alpha val="35000"/>
              </a:srgbClr>
            </a:outerShdw>
          </a:effectLst>
        </p:spPr>
      </p:sp>
      <p:sp>
        <p:nvSpPr>
          <p:cNvPr id="20" name="Shape 15"/>
          <p:cNvSpPr/>
          <p:nvPr/>
        </p:nvSpPr>
        <p:spPr>
          <a:xfrm>
            <a:off x="4873752" y="3374136"/>
            <a:ext cx="420624" cy="420624"/>
          </a:xfrm>
          <a:prstGeom prst="ellipse">
            <a:avLst/>
          </a:prstGeom>
          <a:solidFill>
            <a:srgbClr val="F5B942"/>
          </a:solidFill>
          <a:ln/>
        </p:spPr>
      </p:sp>
      <p:pic>
        <p:nvPicPr>
          <p:cNvPr id="21" name="Image 3" descr="/home/claude/bi_advanced_project/assets/icons/FiGrid_0B1526.png">    </p:cNvPr>
          <p:cNvPicPr>
            <a:picLocks noChangeAspect="1"/>
          </p:cNvPicPr>
          <p:nvPr/>
        </p:nvPicPr>
        <p:blipFill>
          <a:blip r:embed="rId4"/>
          <a:stretch>
            <a:fillRect/>
          </a:stretch>
        </p:blipFill>
        <p:spPr>
          <a:xfrm>
            <a:off x="4928433" y="3428817"/>
            <a:ext cx="311262" cy="311262"/>
          </a:xfrm>
          <a:prstGeom prst="rect">
            <a:avLst/>
          </a:prstGeom>
        </p:spPr>
      </p:pic>
      <p:sp>
        <p:nvSpPr>
          <p:cNvPr id="22" name="Text 16"/>
          <p:cNvSpPr/>
          <p:nvPr/>
        </p:nvSpPr>
        <p:spPr>
          <a:xfrm>
            <a:off x="5449824" y="3337560"/>
            <a:ext cx="2916936" cy="457200"/>
          </a:xfrm>
          <a:prstGeom prst="rect">
            <a:avLst/>
          </a:prstGeom>
          <a:noFill/>
          <a:ln/>
        </p:spPr>
        <p:txBody>
          <a:bodyPr wrap="square" lIns="0" tIns="0" rIns="0" bIns="0" rtlCol="0" anchor="t"/>
          <a:lstStyle/>
          <a:p>
            <a:pPr indent="0" marL="0">
              <a:buNone/>
            </a:pPr>
            <a:r>
              <a:rPr lang="en-US" sz="1300" b="1" dirty="0">
                <a:solidFill>
                  <a:srgbClr val="FFFFFF"/>
                </a:solidFill>
                <a:latin typeface="Calibri" pitchFamily="34" charset="0"/>
                <a:ea typeface="Calibri" pitchFamily="34" charset="-122"/>
                <a:cs typeface="Calibri" pitchFamily="34" charset="-120"/>
              </a:rPr>
              <a:t>CSV export</a:t>
            </a:r>
            <a:endParaRPr lang="en-US" sz="1300" dirty="0"/>
          </a:p>
        </p:txBody>
      </p:sp>
      <p:sp>
        <p:nvSpPr>
          <p:cNvPr id="23" name="Text 17"/>
          <p:cNvSpPr/>
          <p:nvPr/>
        </p:nvSpPr>
        <p:spPr>
          <a:xfrm>
            <a:off x="4873752" y="3849624"/>
            <a:ext cx="3429000" cy="548640"/>
          </a:xfrm>
          <a:prstGeom prst="rect">
            <a:avLst/>
          </a:prstGeom>
          <a:noFill/>
          <a:ln/>
        </p:spPr>
        <p:txBody>
          <a:bodyPr wrap="square" lIns="0" tIns="0" rIns="0" bIns="0" rtlCol="0" anchor="t"/>
          <a:lstStyle/>
          <a:p>
            <a:pPr indent="0" marL="0">
              <a:buNone/>
            </a:pPr>
            <a:r>
              <a:rPr lang="en-US" sz="1050" dirty="0">
                <a:solidFill>
                  <a:srgbClr val="AAB9D4"/>
                </a:solidFill>
                <a:latin typeface="Calibri" pitchFamily="34" charset="0"/>
                <a:ea typeface="Calibri" pitchFamily="34" charset="-122"/>
                <a:cs typeface="Calibri" pitchFamily="34" charset="-120"/>
              </a:rPr>
              <a:t>Push any dataset downstream into your own analysis tools.</a:t>
            </a:r>
            <a:endParaRPr lang="en-US" sz="1050" dirty="0"/>
          </a:p>
        </p:txBody>
      </p:sp>
      <p:sp>
        <p:nvSpPr>
          <p:cNvPr id="24" name="Text 18"/>
          <p:cNvSpPr/>
          <p:nvPr/>
        </p:nvSpPr>
        <p:spPr>
          <a:xfrm>
            <a:off x="457200" y="4796028"/>
            <a:ext cx="2743200" cy="274320"/>
          </a:xfrm>
          <a:prstGeom prst="rect">
            <a:avLst/>
          </a:prstGeom>
          <a:noFill/>
          <a:ln/>
        </p:spPr>
        <p:txBody>
          <a:bodyPr wrap="square" lIns="0" tIns="0" rIns="0" bIns="0" rtlCol="0" anchor="ctr"/>
          <a:lstStyle/>
          <a:p>
            <a:pPr indent="0" marL="0">
              <a:buNone/>
            </a:pPr>
            <a:r>
              <a:rPr lang="en-US" sz="900" dirty="0">
                <a:solidFill>
                  <a:srgbClr val="7E8FB3"/>
                </a:solidFill>
                <a:latin typeface="Calibri" pitchFamily="34" charset="0"/>
                <a:ea typeface="Calibri" pitchFamily="34" charset="-122"/>
                <a:cs typeface="Calibri" pitchFamily="34" charset="-120"/>
              </a:rPr>
              <a:t>BI ADVANCED</a:t>
            </a:r>
            <a:endParaRPr lang="en-US" sz="900" dirty="0"/>
          </a:p>
        </p:txBody>
      </p:sp>
      <p:sp>
        <p:nvSpPr>
          <p:cNvPr id="25" name="Text 19"/>
          <p:cNvSpPr/>
          <p:nvPr/>
        </p:nvSpPr>
        <p:spPr>
          <a:xfrm>
            <a:off x="8229600" y="4796028"/>
            <a:ext cx="457200" cy="274320"/>
          </a:xfrm>
          <a:prstGeom prst="rect">
            <a:avLst/>
          </a:prstGeom>
          <a:noFill/>
          <a:ln/>
        </p:spPr>
        <p:txBody>
          <a:bodyPr wrap="square" lIns="0" tIns="0" rIns="0" bIns="0" rtlCol="0" anchor="ctr"/>
          <a:lstStyle/>
          <a:p>
            <a:pPr algn="r" indent="0" marL="0">
              <a:buNone/>
            </a:pPr>
            <a:r>
              <a:rPr lang="en-US" sz="900" dirty="0">
                <a:solidFill>
                  <a:srgbClr val="7E8FB3"/>
                </a:solidFill>
                <a:latin typeface="Calibri" pitchFamily="34" charset="0"/>
                <a:ea typeface="Calibri" pitchFamily="34" charset="-122"/>
                <a:cs typeface="Calibri" pitchFamily="34" charset="-120"/>
              </a:rPr>
              <a:t>15</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B1526"/>
        </a:solidFill>
      </p:bgPr>
    </p:bg>
    <p:spTree>
      <p:nvGrpSpPr>
        <p:cNvPr id="1" name=""/>
        <p:cNvGrpSpPr/>
        <p:nvPr/>
      </p:nvGrpSpPr>
      <p:grpSpPr>
        <a:xfrm>
          <a:off x="0" y="0"/>
          <a:ext cx="0" cy="0"/>
          <a:chOff x="0" y="0"/>
          <a:chExt cx="0" cy="0"/>
        </a:xfrm>
      </p:grpSpPr>
      <p:sp>
        <p:nvSpPr>
          <p:cNvPr id="2" name="Text 0"/>
          <p:cNvSpPr/>
          <p:nvPr/>
        </p:nvSpPr>
        <p:spPr>
          <a:xfrm>
            <a:off x="640080" y="457200"/>
            <a:ext cx="5486400" cy="274320"/>
          </a:xfrm>
          <a:prstGeom prst="rect">
            <a:avLst/>
          </a:prstGeom>
          <a:noFill/>
          <a:ln/>
        </p:spPr>
        <p:txBody>
          <a:bodyPr wrap="square" lIns="0" tIns="0" rIns="0" bIns="0" rtlCol="0" anchor="ctr"/>
          <a:lstStyle/>
          <a:p>
            <a:pPr algn="l" indent="0" marL="0">
              <a:buNone/>
            </a:pPr>
            <a:r>
              <a:rPr lang="en-US" sz="1200" b="1" spc="200" kern="0" dirty="0">
                <a:solidFill>
                  <a:srgbClr val="F5B942"/>
                </a:solidFill>
                <a:latin typeface="Calibri" pitchFamily="34" charset="0"/>
                <a:ea typeface="Calibri" pitchFamily="34" charset="-122"/>
                <a:cs typeface="Calibri" pitchFamily="34" charset="-120"/>
              </a:rPr>
              <a:t>BUILT FOR EVERY FINANCE PERSONA</a:t>
            </a:r>
            <a:endParaRPr lang="en-US" sz="1200" dirty="0"/>
          </a:p>
        </p:txBody>
      </p:sp>
      <p:sp>
        <p:nvSpPr>
          <p:cNvPr id="3" name="Text 1"/>
          <p:cNvSpPr/>
          <p:nvPr/>
        </p:nvSpPr>
        <p:spPr>
          <a:xfrm>
            <a:off x="640080" y="749808"/>
            <a:ext cx="7863840" cy="685800"/>
          </a:xfrm>
          <a:prstGeom prst="rect">
            <a:avLst/>
          </a:prstGeom>
          <a:noFill/>
          <a:ln/>
        </p:spPr>
        <p:txBody>
          <a:bodyPr wrap="square" lIns="0" tIns="0" rIns="0" bIns="0" rtlCol="0" anchor="ctr"/>
          <a:lstStyle/>
          <a:p>
            <a:pPr algn="l" indent="0" marL="0">
              <a:buNone/>
            </a:pPr>
            <a:r>
              <a:rPr lang="en-US" sz="2800" b="1" dirty="0">
                <a:solidFill>
                  <a:srgbClr val="FFFFFF"/>
                </a:solidFill>
                <a:latin typeface="Cambria" pitchFamily="34" charset="0"/>
                <a:ea typeface="Cambria" pitchFamily="34" charset="-122"/>
                <a:cs typeface="Cambria" pitchFamily="34" charset="-120"/>
              </a:rPr>
              <a:t>One Platform, Every Seat At The Table</a:t>
            </a:r>
            <a:endParaRPr lang="en-US" sz="2800" dirty="0"/>
          </a:p>
        </p:txBody>
      </p:sp>
      <p:sp>
        <p:nvSpPr>
          <p:cNvPr id="4" name="Shape 2"/>
          <p:cNvSpPr/>
          <p:nvPr/>
        </p:nvSpPr>
        <p:spPr>
          <a:xfrm>
            <a:off x="640080" y="1691640"/>
            <a:ext cx="3817620" cy="1371600"/>
          </a:xfrm>
          <a:prstGeom prst="roundRect">
            <a:avLst>
              <a:gd name="adj" fmla="val 6000"/>
            </a:avLst>
          </a:prstGeom>
          <a:solidFill>
            <a:srgbClr val="13243F"/>
          </a:solidFill>
          <a:ln/>
          <a:effectLst>
            <a:outerShdw sx="100000" sy="100000" kx="0" ky="0" algn="bl" rotWithShape="0" blurRad="101600" dist="38100" dir="5400000">
              <a:srgbClr val="000000">
                <a:alpha val="35000"/>
              </a:srgbClr>
            </a:outerShdw>
          </a:effectLst>
        </p:spPr>
      </p:sp>
      <p:sp>
        <p:nvSpPr>
          <p:cNvPr id="5" name="Shape 3"/>
          <p:cNvSpPr/>
          <p:nvPr/>
        </p:nvSpPr>
        <p:spPr>
          <a:xfrm>
            <a:off x="859536" y="2112264"/>
            <a:ext cx="530352" cy="530352"/>
          </a:xfrm>
          <a:prstGeom prst="ellipse">
            <a:avLst/>
          </a:prstGeom>
          <a:solidFill>
            <a:srgbClr val="4C8DFF"/>
          </a:solidFill>
          <a:ln/>
        </p:spPr>
      </p:sp>
      <p:pic>
        <p:nvPicPr>
          <p:cNvPr id="6" name="Image 0" descr="/home/claude/bi_advanced_project/assets/icons/FiUsers_0B1526.png">    </p:cNvPr>
          <p:cNvPicPr>
            <a:picLocks noChangeAspect="1"/>
          </p:cNvPicPr>
          <p:nvPr/>
        </p:nvPicPr>
        <p:blipFill>
          <a:blip r:embed="rId1"/>
          <a:stretch>
            <a:fillRect/>
          </a:stretch>
        </p:blipFill>
        <p:spPr>
          <a:xfrm>
            <a:off x="928482" y="2181210"/>
            <a:ext cx="392460" cy="392460"/>
          </a:xfrm>
          <a:prstGeom prst="rect">
            <a:avLst/>
          </a:prstGeom>
        </p:spPr>
      </p:pic>
      <p:sp>
        <p:nvSpPr>
          <p:cNvPr id="7" name="Text 4"/>
          <p:cNvSpPr/>
          <p:nvPr/>
        </p:nvSpPr>
        <p:spPr>
          <a:xfrm>
            <a:off x="1554480" y="1892808"/>
            <a:ext cx="2720340" cy="365760"/>
          </a:xfrm>
          <a:prstGeom prst="rect">
            <a:avLst/>
          </a:prstGeom>
          <a:noFill/>
          <a:ln/>
        </p:spPr>
        <p:txBody>
          <a:bodyPr wrap="square" lIns="0" tIns="0" rIns="0" bIns="0" rtlCol="0" anchor="t"/>
          <a:lstStyle/>
          <a:p>
            <a:pPr indent="0" marL="0">
              <a:buNone/>
            </a:pPr>
            <a:r>
              <a:rPr lang="en-US" sz="1400" b="1" dirty="0">
                <a:solidFill>
                  <a:srgbClr val="FFFFFF"/>
                </a:solidFill>
                <a:latin typeface="Calibri" pitchFamily="34" charset="0"/>
                <a:ea typeface="Calibri" pitchFamily="34" charset="-122"/>
                <a:cs typeface="Calibri" pitchFamily="34" charset="-120"/>
              </a:rPr>
              <a:t>CFOs &amp; Finance Teams</a:t>
            </a:r>
            <a:endParaRPr lang="en-US" sz="1400" dirty="0"/>
          </a:p>
        </p:txBody>
      </p:sp>
      <p:sp>
        <p:nvSpPr>
          <p:cNvPr id="8" name="Text 5"/>
          <p:cNvSpPr/>
          <p:nvPr/>
        </p:nvSpPr>
        <p:spPr>
          <a:xfrm>
            <a:off x="1554480" y="2240280"/>
            <a:ext cx="2720340" cy="685800"/>
          </a:xfrm>
          <a:prstGeom prst="rect">
            <a:avLst/>
          </a:prstGeom>
          <a:noFill/>
          <a:ln/>
        </p:spPr>
        <p:txBody>
          <a:bodyPr wrap="square" lIns="0" tIns="0" rIns="0" bIns="0" rtlCol="0" anchor="t"/>
          <a:lstStyle/>
          <a:p>
            <a:pPr indent="0" marL="0">
              <a:buNone/>
            </a:pPr>
            <a:r>
              <a:rPr lang="en-US" sz="1100" dirty="0">
                <a:solidFill>
                  <a:srgbClr val="AAB9D4"/>
                </a:solidFill>
                <a:latin typeface="Calibri" pitchFamily="34" charset="0"/>
                <a:ea typeface="Calibri" pitchFamily="34" charset="-122"/>
                <a:cs typeface="Calibri" pitchFamily="34" charset="-120"/>
              </a:rPr>
              <a:t>Real-time reporting, close support, and board-ready statements.</a:t>
            </a:r>
            <a:endParaRPr lang="en-US" sz="1100" dirty="0"/>
          </a:p>
        </p:txBody>
      </p:sp>
      <p:sp>
        <p:nvSpPr>
          <p:cNvPr id="9" name="Shape 6"/>
          <p:cNvSpPr/>
          <p:nvPr/>
        </p:nvSpPr>
        <p:spPr>
          <a:xfrm>
            <a:off x="4686300" y="1691640"/>
            <a:ext cx="3817620" cy="1371600"/>
          </a:xfrm>
          <a:prstGeom prst="roundRect">
            <a:avLst>
              <a:gd name="adj" fmla="val 6000"/>
            </a:avLst>
          </a:prstGeom>
          <a:solidFill>
            <a:srgbClr val="13243F"/>
          </a:solidFill>
          <a:ln/>
          <a:effectLst>
            <a:outerShdw sx="100000" sy="100000" kx="0" ky="0" algn="bl" rotWithShape="0" blurRad="101600" dist="38100" dir="5400000">
              <a:srgbClr val="000000">
                <a:alpha val="35000"/>
              </a:srgbClr>
            </a:outerShdw>
          </a:effectLst>
        </p:spPr>
      </p:sp>
      <p:sp>
        <p:nvSpPr>
          <p:cNvPr id="10" name="Shape 7"/>
          <p:cNvSpPr/>
          <p:nvPr/>
        </p:nvSpPr>
        <p:spPr>
          <a:xfrm>
            <a:off x="4905756" y="2112264"/>
            <a:ext cx="530352" cy="530352"/>
          </a:xfrm>
          <a:prstGeom prst="ellipse">
            <a:avLst/>
          </a:prstGeom>
          <a:solidFill>
            <a:srgbClr val="4C8DFF"/>
          </a:solidFill>
          <a:ln/>
        </p:spPr>
      </p:sp>
      <p:pic>
        <p:nvPicPr>
          <p:cNvPr id="11" name="Image 1" descr="/home/claude/bi_advanced_project/assets/icons/FiBriefcase_0B1526.png">    </p:cNvPr>
          <p:cNvPicPr>
            <a:picLocks noChangeAspect="1"/>
          </p:cNvPicPr>
          <p:nvPr/>
        </p:nvPicPr>
        <p:blipFill>
          <a:blip r:embed="rId2"/>
          <a:stretch>
            <a:fillRect/>
          </a:stretch>
        </p:blipFill>
        <p:spPr>
          <a:xfrm>
            <a:off x="4974702" y="2181210"/>
            <a:ext cx="392460" cy="392460"/>
          </a:xfrm>
          <a:prstGeom prst="rect">
            <a:avLst/>
          </a:prstGeom>
        </p:spPr>
      </p:pic>
      <p:sp>
        <p:nvSpPr>
          <p:cNvPr id="12" name="Text 8"/>
          <p:cNvSpPr/>
          <p:nvPr/>
        </p:nvSpPr>
        <p:spPr>
          <a:xfrm>
            <a:off x="5600700" y="1892808"/>
            <a:ext cx="2720340" cy="365760"/>
          </a:xfrm>
          <a:prstGeom prst="rect">
            <a:avLst/>
          </a:prstGeom>
          <a:noFill/>
          <a:ln/>
        </p:spPr>
        <p:txBody>
          <a:bodyPr wrap="square" lIns="0" tIns="0" rIns="0" bIns="0" rtlCol="0" anchor="t"/>
          <a:lstStyle/>
          <a:p>
            <a:pPr indent="0" marL="0">
              <a:buNone/>
            </a:pPr>
            <a:r>
              <a:rPr lang="en-US" sz="1400" b="1" dirty="0">
                <a:solidFill>
                  <a:srgbClr val="FFFFFF"/>
                </a:solidFill>
                <a:latin typeface="Calibri" pitchFamily="34" charset="0"/>
                <a:ea typeface="Calibri" pitchFamily="34" charset="-122"/>
                <a:cs typeface="Calibri" pitchFamily="34" charset="-120"/>
              </a:rPr>
              <a:t>Consultants &amp; Fractional CFOs</a:t>
            </a:r>
            <a:endParaRPr lang="en-US" sz="1400" dirty="0"/>
          </a:p>
        </p:txBody>
      </p:sp>
      <p:sp>
        <p:nvSpPr>
          <p:cNvPr id="13" name="Text 9"/>
          <p:cNvSpPr/>
          <p:nvPr/>
        </p:nvSpPr>
        <p:spPr>
          <a:xfrm>
            <a:off x="5600700" y="2240280"/>
            <a:ext cx="2720340" cy="685800"/>
          </a:xfrm>
          <a:prstGeom prst="rect">
            <a:avLst/>
          </a:prstGeom>
          <a:noFill/>
          <a:ln/>
        </p:spPr>
        <p:txBody>
          <a:bodyPr wrap="square" lIns="0" tIns="0" rIns="0" bIns="0" rtlCol="0" anchor="t"/>
          <a:lstStyle/>
          <a:p>
            <a:pPr indent="0" marL="0">
              <a:buNone/>
            </a:pPr>
            <a:r>
              <a:rPr lang="en-US" sz="1100" dirty="0">
                <a:solidFill>
                  <a:srgbClr val="AAB9D4"/>
                </a:solidFill>
                <a:latin typeface="Calibri" pitchFamily="34" charset="0"/>
                <a:ea typeface="Calibri" pitchFamily="34" charset="-122"/>
                <a:cs typeface="Calibri" pitchFamily="34" charset="-120"/>
              </a:rPr>
              <a:t>A multi-client workspace with white-glove reporting for every engagement.</a:t>
            </a:r>
            <a:endParaRPr lang="en-US" sz="1100" dirty="0"/>
          </a:p>
        </p:txBody>
      </p:sp>
      <p:sp>
        <p:nvSpPr>
          <p:cNvPr id="14" name="Shape 10"/>
          <p:cNvSpPr/>
          <p:nvPr/>
        </p:nvSpPr>
        <p:spPr>
          <a:xfrm>
            <a:off x="640080" y="3291840"/>
            <a:ext cx="3817620" cy="1371600"/>
          </a:xfrm>
          <a:prstGeom prst="roundRect">
            <a:avLst>
              <a:gd name="adj" fmla="val 6000"/>
            </a:avLst>
          </a:prstGeom>
          <a:solidFill>
            <a:srgbClr val="13243F"/>
          </a:solidFill>
          <a:ln/>
          <a:effectLst>
            <a:outerShdw sx="100000" sy="100000" kx="0" ky="0" algn="bl" rotWithShape="0" blurRad="101600" dist="38100" dir="5400000">
              <a:srgbClr val="000000">
                <a:alpha val="35000"/>
              </a:srgbClr>
            </a:outerShdw>
          </a:effectLst>
        </p:spPr>
      </p:sp>
      <p:sp>
        <p:nvSpPr>
          <p:cNvPr id="15" name="Shape 11"/>
          <p:cNvSpPr/>
          <p:nvPr/>
        </p:nvSpPr>
        <p:spPr>
          <a:xfrm>
            <a:off x="859536" y="3712464"/>
            <a:ext cx="530352" cy="530352"/>
          </a:xfrm>
          <a:prstGeom prst="ellipse">
            <a:avLst/>
          </a:prstGeom>
          <a:solidFill>
            <a:srgbClr val="4C8DFF"/>
          </a:solidFill>
          <a:ln/>
        </p:spPr>
      </p:sp>
      <p:pic>
        <p:nvPicPr>
          <p:cNvPr id="16" name="Image 2" descr="/home/claude/bi_advanced_project/assets/icons/FiTrendingUp_0B1526.png">    </p:cNvPr>
          <p:cNvPicPr>
            <a:picLocks noChangeAspect="1"/>
          </p:cNvPicPr>
          <p:nvPr/>
        </p:nvPicPr>
        <p:blipFill>
          <a:blip r:embed="rId3"/>
          <a:stretch>
            <a:fillRect/>
          </a:stretch>
        </p:blipFill>
        <p:spPr>
          <a:xfrm>
            <a:off x="928482" y="3781410"/>
            <a:ext cx="392460" cy="392460"/>
          </a:xfrm>
          <a:prstGeom prst="rect">
            <a:avLst/>
          </a:prstGeom>
        </p:spPr>
      </p:pic>
      <p:sp>
        <p:nvSpPr>
          <p:cNvPr id="17" name="Text 12"/>
          <p:cNvSpPr/>
          <p:nvPr/>
        </p:nvSpPr>
        <p:spPr>
          <a:xfrm>
            <a:off x="1554480" y="3493008"/>
            <a:ext cx="2720340" cy="365760"/>
          </a:xfrm>
          <a:prstGeom prst="rect">
            <a:avLst/>
          </a:prstGeom>
          <a:noFill/>
          <a:ln/>
        </p:spPr>
        <p:txBody>
          <a:bodyPr wrap="square" lIns="0" tIns="0" rIns="0" bIns="0" rtlCol="0" anchor="t"/>
          <a:lstStyle/>
          <a:p>
            <a:pPr indent="0" marL="0">
              <a:buNone/>
            </a:pPr>
            <a:r>
              <a:rPr lang="en-US" sz="1400" b="1" dirty="0">
                <a:solidFill>
                  <a:srgbClr val="FFFFFF"/>
                </a:solidFill>
                <a:latin typeface="Calibri" pitchFamily="34" charset="0"/>
                <a:ea typeface="Calibri" pitchFamily="34" charset="-122"/>
                <a:cs typeface="Calibri" pitchFamily="34" charset="-120"/>
              </a:rPr>
              <a:t>PE, VC &amp; Investment Firms</a:t>
            </a:r>
            <a:endParaRPr lang="en-US" sz="1400" dirty="0"/>
          </a:p>
        </p:txBody>
      </p:sp>
      <p:sp>
        <p:nvSpPr>
          <p:cNvPr id="18" name="Text 13"/>
          <p:cNvSpPr/>
          <p:nvPr/>
        </p:nvSpPr>
        <p:spPr>
          <a:xfrm>
            <a:off x="1554480" y="3840480"/>
            <a:ext cx="2720340" cy="685800"/>
          </a:xfrm>
          <a:prstGeom prst="rect">
            <a:avLst/>
          </a:prstGeom>
          <a:noFill/>
          <a:ln/>
        </p:spPr>
        <p:txBody>
          <a:bodyPr wrap="square" lIns="0" tIns="0" rIns="0" bIns="0" rtlCol="0" anchor="t"/>
          <a:lstStyle/>
          <a:p>
            <a:pPr indent="0" marL="0">
              <a:buNone/>
            </a:pPr>
            <a:r>
              <a:rPr lang="en-US" sz="1100" dirty="0">
                <a:solidFill>
                  <a:srgbClr val="AAB9D4"/>
                </a:solidFill>
                <a:latin typeface="Calibri" pitchFamily="34" charset="0"/>
                <a:ea typeface="Calibri" pitchFamily="34" charset="-122"/>
                <a:cs typeface="Calibri" pitchFamily="34" charset="-120"/>
              </a:rPr>
              <a:t>Portfolio valuation and roll-up reporting across every holding.</a:t>
            </a:r>
            <a:endParaRPr lang="en-US" sz="1100" dirty="0"/>
          </a:p>
        </p:txBody>
      </p:sp>
      <p:sp>
        <p:nvSpPr>
          <p:cNvPr id="19" name="Shape 14"/>
          <p:cNvSpPr/>
          <p:nvPr/>
        </p:nvSpPr>
        <p:spPr>
          <a:xfrm>
            <a:off x="4686300" y="3291840"/>
            <a:ext cx="3817620" cy="1371600"/>
          </a:xfrm>
          <a:prstGeom prst="roundRect">
            <a:avLst>
              <a:gd name="adj" fmla="val 6000"/>
            </a:avLst>
          </a:prstGeom>
          <a:solidFill>
            <a:srgbClr val="13243F"/>
          </a:solidFill>
          <a:ln/>
          <a:effectLst>
            <a:outerShdw sx="100000" sy="100000" kx="0" ky="0" algn="bl" rotWithShape="0" blurRad="101600" dist="38100" dir="5400000">
              <a:srgbClr val="000000">
                <a:alpha val="35000"/>
              </a:srgbClr>
            </a:outerShdw>
          </a:effectLst>
        </p:spPr>
      </p:sp>
      <p:sp>
        <p:nvSpPr>
          <p:cNvPr id="20" name="Shape 15"/>
          <p:cNvSpPr/>
          <p:nvPr/>
        </p:nvSpPr>
        <p:spPr>
          <a:xfrm>
            <a:off x="4905756" y="3712464"/>
            <a:ext cx="530352" cy="530352"/>
          </a:xfrm>
          <a:prstGeom prst="ellipse">
            <a:avLst/>
          </a:prstGeom>
          <a:solidFill>
            <a:srgbClr val="4C8DFF"/>
          </a:solidFill>
          <a:ln/>
        </p:spPr>
      </p:sp>
      <p:pic>
        <p:nvPicPr>
          <p:cNvPr id="21" name="Image 3" descr="/home/claude/bi_advanced_project/assets/icons/FiHome_0B1526.png">    </p:cNvPr>
          <p:cNvPicPr>
            <a:picLocks noChangeAspect="1"/>
          </p:cNvPicPr>
          <p:nvPr/>
        </p:nvPicPr>
        <p:blipFill>
          <a:blip r:embed="rId4"/>
          <a:stretch>
            <a:fillRect/>
          </a:stretch>
        </p:blipFill>
        <p:spPr>
          <a:xfrm>
            <a:off x="4974702" y="3781410"/>
            <a:ext cx="392460" cy="392460"/>
          </a:xfrm>
          <a:prstGeom prst="rect">
            <a:avLst/>
          </a:prstGeom>
        </p:spPr>
      </p:pic>
      <p:sp>
        <p:nvSpPr>
          <p:cNvPr id="22" name="Text 16"/>
          <p:cNvSpPr/>
          <p:nvPr/>
        </p:nvSpPr>
        <p:spPr>
          <a:xfrm>
            <a:off x="5600700" y="3493008"/>
            <a:ext cx="2720340" cy="365760"/>
          </a:xfrm>
          <a:prstGeom prst="rect">
            <a:avLst/>
          </a:prstGeom>
          <a:noFill/>
          <a:ln/>
        </p:spPr>
        <p:txBody>
          <a:bodyPr wrap="square" lIns="0" tIns="0" rIns="0" bIns="0" rtlCol="0" anchor="t"/>
          <a:lstStyle/>
          <a:p>
            <a:pPr indent="0" marL="0">
              <a:buNone/>
            </a:pPr>
            <a:r>
              <a:rPr lang="en-US" sz="1400" b="1" dirty="0">
                <a:solidFill>
                  <a:srgbClr val="FFFFFF"/>
                </a:solidFill>
                <a:latin typeface="Calibri" pitchFamily="34" charset="0"/>
                <a:ea typeface="Calibri" pitchFamily="34" charset="-122"/>
                <a:cs typeface="Calibri" pitchFamily="34" charset="-120"/>
              </a:rPr>
              <a:t>Business Owners</a:t>
            </a:r>
            <a:endParaRPr lang="en-US" sz="1400" dirty="0"/>
          </a:p>
        </p:txBody>
      </p:sp>
      <p:sp>
        <p:nvSpPr>
          <p:cNvPr id="23" name="Text 17"/>
          <p:cNvSpPr/>
          <p:nvPr/>
        </p:nvSpPr>
        <p:spPr>
          <a:xfrm>
            <a:off x="5600700" y="3840480"/>
            <a:ext cx="2720340" cy="685800"/>
          </a:xfrm>
          <a:prstGeom prst="rect">
            <a:avLst/>
          </a:prstGeom>
          <a:noFill/>
          <a:ln/>
        </p:spPr>
        <p:txBody>
          <a:bodyPr wrap="square" lIns="0" tIns="0" rIns="0" bIns="0" rtlCol="0" anchor="t"/>
          <a:lstStyle/>
          <a:p>
            <a:pPr indent="0" marL="0">
              <a:buNone/>
            </a:pPr>
            <a:r>
              <a:rPr lang="en-US" sz="1100" dirty="0">
                <a:solidFill>
                  <a:srgbClr val="AAB9D4"/>
                </a:solidFill>
                <a:latin typeface="Calibri" pitchFamily="34" charset="0"/>
                <a:ea typeface="Calibri" pitchFamily="34" charset="-122"/>
                <a:cs typeface="Calibri" pitchFamily="34" charset="-120"/>
              </a:rPr>
              <a:t>Plain-English health assessments and sector benchmarking.</a:t>
            </a:r>
            <a:endParaRPr lang="en-US" sz="1100" dirty="0"/>
          </a:p>
        </p:txBody>
      </p:sp>
      <p:sp>
        <p:nvSpPr>
          <p:cNvPr id="24" name="Text 18"/>
          <p:cNvSpPr/>
          <p:nvPr/>
        </p:nvSpPr>
        <p:spPr>
          <a:xfrm>
            <a:off x="457200" y="4796028"/>
            <a:ext cx="2743200" cy="274320"/>
          </a:xfrm>
          <a:prstGeom prst="rect">
            <a:avLst/>
          </a:prstGeom>
          <a:noFill/>
          <a:ln/>
        </p:spPr>
        <p:txBody>
          <a:bodyPr wrap="square" lIns="0" tIns="0" rIns="0" bIns="0" rtlCol="0" anchor="ctr"/>
          <a:lstStyle/>
          <a:p>
            <a:pPr indent="0" marL="0">
              <a:buNone/>
            </a:pPr>
            <a:r>
              <a:rPr lang="en-US" sz="900" dirty="0">
                <a:solidFill>
                  <a:srgbClr val="7E8FB3"/>
                </a:solidFill>
                <a:latin typeface="Calibri" pitchFamily="34" charset="0"/>
                <a:ea typeface="Calibri" pitchFamily="34" charset="-122"/>
                <a:cs typeface="Calibri" pitchFamily="34" charset="-120"/>
              </a:rPr>
              <a:t>BI ADVANCED</a:t>
            </a:r>
            <a:endParaRPr lang="en-US" sz="900" dirty="0"/>
          </a:p>
        </p:txBody>
      </p:sp>
      <p:sp>
        <p:nvSpPr>
          <p:cNvPr id="25" name="Text 19"/>
          <p:cNvSpPr/>
          <p:nvPr/>
        </p:nvSpPr>
        <p:spPr>
          <a:xfrm>
            <a:off x="8229600" y="4796028"/>
            <a:ext cx="457200" cy="274320"/>
          </a:xfrm>
          <a:prstGeom prst="rect">
            <a:avLst/>
          </a:prstGeom>
          <a:noFill/>
          <a:ln/>
        </p:spPr>
        <p:txBody>
          <a:bodyPr wrap="square" lIns="0" tIns="0" rIns="0" bIns="0" rtlCol="0" anchor="ctr"/>
          <a:lstStyle/>
          <a:p>
            <a:pPr algn="r" indent="0" marL="0">
              <a:buNone/>
            </a:pPr>
            <a:r>
              <a:rPr lang="en-US" sz="900" dirty="0">
                <a:solidFill>
                  <a:srgbClr val="7E8FB3"/>
                </a:solidFill>
                <a:latin typeface="Calibri" pitchFamily="34" charset="0"/>
                <a:ea typeface="Calibri" pitchFamily="34" charset="-122"/>
                <a:cs typeface="Calibri" pitchFamily="34" charset="-120"/>
              </a:rPr>
              <a:t>16</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B1526"/>
        </a:solidFill>
      </p:bgPr>
    </p:bg>
    <p:spTree>
      <p:nvGrpSpPr>
        <p:cNvPr id="1" name=""/>
        <p:cNvGrpSpPr/>
        <p:nvPr/>
      </p:nvGrpSpPr>
      <p:grpSpPr>
        <a:xfrm>
          <a:off x="0" y="0"/>
          <a:ext cx="0" cy="0"/>
          <a:chOff x="0" y="0"/>
          <a:chExt cx="0" cy="0"/>
        </a:xfrm>
      </p:grpSpPr>
      <p:sp>
        <p:nvSpPr>
          <p:cNvPr id="2" name="Text 0"/>
          <p:cNvSpPr/>
          <p:nvPr/>
        </p:nvSpPr>
        <p:spPr>
          <a:xfrm>
            <a:off x="640080" y="457200"/>
            <a:ext cx="5486400" cy="274320"/>
          </a:xfrm>
          <a:prstGeom prst="rect">
            <a:avLst/>
          </a:prstGeom>
          <a:noFill/>
          <a:ln/>
        </p:spPr>
        <p:txBody>
          <a:bodyPr wrap="square" lIns="0" tIns="0" rIns="0" bIns="0" rtlCol="0" anchor="ctr"/>
          <a:lstStyle/>
          <a:p>
            <a:pPr algn="l" indent="0" marL="0">
              <a:buNone/>
            </a:pPr>
            <a:r>
              <a:rPr lang="en-US" sz="1200" b="1" spc="200" kern="0" dirty="0">
                <a:solidFill>
                  <a:srgbClr val="F5B942"/>
                </a:solidFill>
                <a:latin typeface="Calibri" pitchFamily="34" charset="0"/>
                <a:ea typeface="Calibri" pitchFamily="34" charset="-122"/>
                <a:cs typeface="Calibri" pitchFamily="34" charset="-120"/>
              </a:rPr>
              <a:t>FLEXIBLE DEPLOYMENT</a:t>
            </a:r>
            <a:endParaRPr lang="en-US" sz="1200" dirty="0"/>
          </a:p>
        </p:txBody>
      </p:sp>
      <p:sp>
        <p:nvSpPr>
          <p:cNvPr id="3" name="Text 1"/>
          <p:cNvSpPr/>
          <p:nvPr/>
        </p:nvSpPr>
        <p:spPr>
          <a:xfrm>
            <a:off x="640080" y="749808"/>
            <a:ext cx="7863840" cy="685800"/>
          </a:xfrm>
          <a:prstGeom prst="rect">
            <a:avLst/>
          </a:prstGeom>
          <a:noFill/>
          <a:ln/>
        </p:spPr>
        <p:txBody>
          <a:bodyPr wrap="square" lIns="0" tIns="0" rIns="0" bIns="0" rtlCol="0" anchor="ctr"/>
          <a:lstStyle/>
          <a:p>
            <a:pPr algn="l" indent="0" marL="0">
              <a:buNone/>
            </a:pPr>
            <a:r>
              <a:rPr lang="en-US" sz="2800" b="1" dirty="0">
                <a:solidFill>
                  <a:srgbClr val="FFFFFF"/>
                </a:solidFill>
                <a:latin typeface="Cambria" pitchFamily="34" charset="0"/>
                <a:ea typeface="Cambria" pitchFamily="34" charset="-122"/>
                <a:cs typeface="Cambria" pitchFamily="34" charset="-120"/>
              </a:rPr>
              <a:t>Deploy Your Way</a:t>
            </a:r>
            <a:endParaRPr lang="en-US" sz="2800" dirty="0"/>
          </a:p>
        </p:txBody>
      </p:sp>
      <p:sp>
        <p:nvSpPr>
          <p:cNvPr id="4" name="Shape 2"/>
          <p:cNvSpPr/>
          <p:nvPr/>
        </p:nvSpPr>
        <p:spPr>
          <a:xfrm>
            <a:off x="640080" y="1691640"/>
            <a:ext cx="7863840" cy="658368"/>
          </a:xfrm>
          <a:prstGeom prst="roundRect">
            <a:avLst>
              <a:gd name="adj" fmla="val 12500"/>
            </a:avLst>
          </a:prstGeom>
          <a:solidFill>
            <a:srgbClr val="13243F"/>
          </a:solidFill>
          <a:ln/>
          <a:effectLst>
            <a:outerShdw sx="100000" sy="100000" kx="0" ky="0" algn="bl" rotWithShape="0" blurRad="101600" dist="38100" dir="5400000">
              <a:srgbClr val="000000">
                <a:alpha val="35000"/>
              </a:srgbClr>
            </a:outerShdw>
          </a:effectLst>
        </p:spPr>
      </p:sp>
      <p:sp>
        <p:nvSpPr>
          <p:cNvPr id="5" name="Shape 3"/>
          <p:cNvSpPr/>
          <p:nvPr/>
        </p:nvSpPr>
        <p:spPr>
          <a:xfrm>
            <a:off x="822960" y="1828800"/>
            <a:ext cx="384048" cy="384048"/>
          </a:xfrm>
          <a:prstGeom prst="ellipse">
            <a:avLst/>
          </a:prstGeom>
          <a:solidFill>
            <a:srgbClr val="F5B942"/>
          </a:solidFill>
          <a:ln/>
        </p:spPr>
      </p:sp>
      <p:pic>
        <p:nvPicPr>
          <p:cNvPr id="6" name="Image 0" descr="/home/claude/bi_advanced_project/assets/icons/FiLock_0B1526.png">    </p:cNvPr>
          <p:cNvPicPr>
            <a:picLocks noChangeAspect="1"/>
          </p:cNvPicPr>
          <p:nvPr/>
        </p:nvPicPr>
        <p:blipFill>
          <a:blip r:embed="rId1"/>
          <a:stretch>
            <a:fillRect/>
          </a:stretch>
        </p:blipFill>
        <p:spPr>
          <a:xfrm>
            <a:off x="872886" y="1878726"/>
            <a:ext cx="284196" cy="284196"/>
          </a:xfrm>
          <a:prstGeom prst="rect">
            <a:avLst/>
          </a:prstGeom>
        </p:spPr>
      </p:pic>
      <p:sp>
        <p:nvSpPr>
          <p:cNvPr id="7" name="Text 4"/>
          <p:cNvSpPr/>
          <p:nvPr/>
        </p:nvSpPr>
        <p:spPr>
          <a:xfrm>
            <a:off x="1371600" y="1764792"/>
            <a:ext cx="2651760" cy="502920"/>
          </a:xfrm>
          <a:prstGeom prst="rect">
            <a:avLst/>
          </a:prstGeom>
          <a:noFill/>
          <a:ln/>
        </p:spPr>
        <p:txBody>
          <a:bodyPr wrap="square" lIns="0" tIns="0" rIns="0" bIns="0"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Commercial build</a:t>
            </a:r>
            <a:endParaRPr lang="en-US" sz="1250" dirty="0"/>
          </a:p>
        </p:txBody>
      </p:sp>
      <p:sp>
        <p:nvSpPr>
          <p:cNvPr id="8" name="Text 5"/>
          <p:cNvSpPr/>
          <p:nvPr/>
        </p:nvSpPr>
        <p:spPr>
          <a:xfrm>
            <a:off x="4069080" y="1691640"/>
            <a:ext cx="4297680" cy="658368"/>
          </a:xfrm>
          <a:prstGeom prst="rect">
            <a:avLst/>
          </a:prstGeom>
          <a:noFill/>
          <a:ln/>
        </p:spPr>
        <p:txBody>
          <a:bodyPr wrap="square" lIns="0" tIns="0" rIns="0" bIns="0" rtlCol="0" anchor="ctr"/>
          <a:lstStyle/>
          <a:p>
            <a:pPr indent="0" marL="0">
              <a:buNone/>
            </a:pPr>
            <a:r>
              <a:rPr lang="en-US" sz="1100" dirty="0">
                <a:solidFill>
                  <a:srgbClr val="AAB9D4"/>
                </a:solidFill>
                <a:latin typeface="Calibri" pitchFamily="34" charset="0"/>
                <a:ea typeface="Calibri" pitchFamily="34" charset="-122"/>
                <a:cs typeface="Calibri" pitchFamily="34" charset="-120"/>
              </a:rPr>
              <a:t>Full login gate and user management for multi-user teams.</a:t>
            </a:r>
            <a:endParaRPr lang="en-US" sz="1100" dirty="0"/>
          </a:p>
        </p:txBody>
      </p:sp>
      <p:sp>
        <p:nvSpPr>
          <p:cNvPr id="9" name="Shape 6"/>
          <p:cNvSpPr/>
          <p:nvPr/>
        </p:nvSpPr>
        <p:spPr>
          <a:xfrm>
            <a:off x="640080" y="2478024"/>
            <a:ext cx="7863840" cy="658368"/>
          </a:xfrm>
          <a:prstGeom prst="roundRect">
            <a:avLst>
              <a:gd name="adj" fmla="val 12500"/>
            </a:avLst>
          </a:prstGeom>
          <a:solidFill>
            <a:srgbClr val="0F1E38"/>
          </a:solidFill>
          <a:ln/>
          <a:effectLst>
            <a:outerShdw sx="100000" sy="100000" kx="0" ky="0" algn="bl" rotWithShape="0" blurRad="101600" dist="38100" dir="5400000">
              <a:srgbClr val="000000">
                <a:alpha val="35000"/>
              </a:srgbClr>
            </a:outerShdw>
          </a:effectLst>
        </p:spPr>
      </p:sp>
      <p:sp>
        <p:nvSpPr>
          <p:cNvPr id="10" name="Shape 7"/>
          <p:cNvSpPr/>
          <p:nvPr/>
        </p:nvSpPr>
        <p:spPr>
          <a:xfrm>
            <a:off x="822960" y="2615184"/>
            <a:ext cx="384048" cy="384048"/>
          </a:xfrm>
          <a:prstGeom prst="ellipse">
            <a:avLst/>
          </a:prstGeom>
          <a:solidFill>
            <a:srgbClr val="F5B942"/>
          </a:solidFill>
          <a:ln/>
        </p:spPr>
      </p:sp>
      <p:pic>
        <p:nvPicPr>
          <p:cNvPr id="11" name="Image 1" descr="/home/claude/bi_advanced_project/assets/icons/FiUnlock_0B1526.png">    </p:cNvPr>
          <p:cNvPicPr>
            <a:picLocks noChangeAspect="1"/>
          </p:cNvPicPr>
          <p:nvPr/>
        </p:nvPicPr>
        <p:blipFill>
          <a:blip r:embed="rId2"/>
          <a:stretch>
            <a:fillRect/>
          </a:stretch>
        </p:blipFill>
        <p:spPr>
          <a:xfrm>
            <a:off x="872886" y="2665110"/>
            <a:ext cx="284196" cy="284196"/>
          </a:xfrm>
          <a:prstGeom prst="rect">
            <a:avLst/>
          </a:prstGeom>
        </p:spPr>
      </p:pic>
      <p:sp>
        <p:nvSpPr>
          <p:cNvPr id="12" name="Text 8"/>
          <p:cNvSpPr/>
          <p:nvPr/>
        </p:nvSpPr>
        <p:spPr>
          <a:xfrm>
            <a:off x="1371600" y="2551176"/>
            <a:ext cx="2651760" cy="502920"/>
          </a:xfrm>
          <a:prstGeom prst="rect">
            <a:avLst/>
          </a:prstGeom>
          <a:noFill/>
          <a:ln/>
        </p:spPr>
        <p:txBody>
          <a:bodyPr wrap="square" lIns="0" tIns="0" rIns="0" bIns="0"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Open build</a:t>
            </a:r>
            <a:endParaRPr lang="en-US" sz="1250" dirty="0"/>
          </a:p>
        </p:txBody>
      </p:sp>
      <p:sp>
        <p:nvSpPr>
          <p:cNvPr id="13" name="Text 9"/>
          <p:cNvSpPr/>
          <p:nvPr/>
        </p:nvSpPr>
        <p:spPr>
          <a:xfrm>
            <a:off x="4069080" y="2478024"/>
            <a:ext cx="4297680" cy="658368"/>
          </a:xfrm>
          <a:prstGeom prst="rect">
            <a:avLst/>
          </a:prstGeom>
          <a:noFill/>
          <a:ln/>
        </p:spPr>
        <p:txBody>
          <a:bodyPr wrap="square" lIns="0" tIns="0" rIns="0" bIns="0" rtlCol="0" anchor="ctr"/>
          <a:lstStyle/>
          <a:p>
            <a:pPr indent="0" marL="0">
              <a:buNone/>
            </a:pPr>
            <a:r>
              <a:rPr lang="en-US" sz="1100" dirty="0">
                <a:solidFill>
                  <a:srgbClr val="AAB9D4"/>
                </a:solidFill>
                <a:latin typeface="Calibri" pitchFamily="34" charset="0"/>
                <a:ea typeface="Calibri" pitchFamily="34" charset="-122"/>
                <a:cs typeface="Calibri" pitchFamily="34" charset="-120"/>
              </a:rPr>
              <a:t>Streamlined, no-login mode for single-user, offline, or internal use.</a:t>
            </a:r>
            <a:endParaRPr lang="en-US" sz="1100" dirty="0"/>
          </a:p>
        </p:txBody>
      </p:sp>
      <p:sp>
        <p:nvSpPr>
          <p:cNvPr id="14" name="Shape 10"/>
          <p:cNvSpPr/>
          <p:nvPr/>
        </p:nvSpPr>
        <p:spPr>
          <a:xfrm>
            <a:off x="640080" y="3264408"/>
            <a:ext cx="7863840" cy="658368"/>
          </a:xfrm>
          <a:prstGeom prst="roundRect">
            <a:avLst>
              <a:gd name="adj" fmla="val 12500"/>
            </a:avLst>
          </a:prstGeom>
          <a:solidFill>
            <a:srgbClr val="13243F"/>
          </a:solidFill>
          <a:ln/>
          <a:effectLst>
            <a:outerShdw sx="100000" sy="100000" kx="0" ky="0" algn="bl" rotWithShape="0" blurRad="101600" dist="38100" dir="5400000">
              <a:srgbClr val="000000">
                <a:alpha val="35000"/>
              </a:srgbClr>
            </a:outerShdw>
          </a:effectLst>
        </p:spPr>
      </p:sp>
      <p:sp>
        <p:nvSpPr>
          <p:cNvPr id="15" name="Shape 11"/>
          <p:cNvSpPr/>
          <p:nvPr/>
        </p:nvSpPr>
        <p:spPr>
          <a:xfrm>
            <a:off x="822960" y="3401568"/>
            <a:ext cx="384048" cy="384048"/>
          </a:xfrm>
          <a:prstGeom prst="ellipse">
            <a:avLst/>
          </a:prstGeom>
          <a:solidFill>
            <a:srgbClr val="F5B942"/>
          </a:solidFill>
          <a:ln/>
        </p:spPr>
      </p:sp>
      <p:pic>
        <p:nvPicPr>
          <p:cNvPr id="16" name="Image 2" descr="/home/claude/bi_advanced_project/assets/icons/FiHardDrive_0B1526.png">    </p:cNvPr>
          <p:cNvPicPr>
            <a:picLocks noChangeAspect="1"/>
          </p:cNvPicPr>
          <p:nvPr/>
        </p:nvPicPr>
        <p:blipFill>
          <a:blip r:embed="rId3"/>
          <a:stretch>
            <a:fillRect/>
          </a:stretch>
        </p:blipFill>
        <p:spPr>
          <a:xfrm>
            <a:off x="872886" y="3451494"/>
            <a:ext cx="284196" cy="284196"/>
          </a:xfrm>
          <a:prstGeom prst="rect">
            <a:avLst/>
          </a:prstGeom>
        </p:spPr>
      </p:pic>
      <p:sp>
        <p:nvSpPr>
          <p:cNvPr id="17" name="Text 12"/>
          <p:cNvSpPr/>
          <p:nvPr/>
        </p:nvSpPr>
        <p:spPr>
          <a:xfrm>
            <a:off x="1371600" y="3337560"/>
            <a:ext cx="2651760" cy="502920"/>
          </a:xfrm>
          <a:prstGeom prst="rect">
            <a:avLst/>
          </a:prstGeom>
          <a:noFill/>
          <a:ln/>
        </p:spPr>
        <p:txBody>
          <a:bodyPr wrap="square" lIns="0" tIns="0" rIns="0" bIns="0"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Local-first data model</a:t>
            </a:r>
            <a:endParaRPr lang="en-US" sz="1250" dirty="0"/>
          </a:p>
        </p:txBody>
      </p:sp>
      <p:sp>
        <p:nvSpPr>
          <p:cNvPr id="18" name="Text 13"/>
          <p:cNvSpPr/>
          <p:nvPr/>
        </p:nvSpPr>
        <p:spPr>
          <a:xfrm>
            <a:off x="4069080" y="3264408"/>
            <a:ext cx="4297680" cy="658368"/>
          </a:xfrm>
          <a:prstGeom prst="rect">
            <a:avLst/>
          </a:prstGeom>
          <a:noFill/>
          <a:ln/>
        </p:spPr>
        <p:txBody>
          <a:bodyPr wrap="square" lIns="0" tIns="0" rIns="0" bIns="0" rtlCol="0" anchor="ctr"/>
          <a:lstStyle/>
          <a:p>
            <a:pPr indent="0" marL="0">
              <a:buNone/>
            </a:pPr>
            <a:r>
              <a:rPr lang="en-US" sz="1100" dirty="0">
                <a:solidFill>
                  <a:srgbClr val="AAB9D4"/>
                </a:solidFill>
                <a:latin typeface="Calibri" pitchFamily="34" charset="0"/>
                <a:ea typeface="Calibri" pitchFamily="34" charset="-122"/>
                <a:cs typeface="Calibri" pitchFamily="34" charset="-120"/>
              </a:rPr>
              <a:t>Runs completely without any cloud services required.</a:t>
            </a:r>
            <a:endParaRPr lang="en-US" sz="1100" dirty="0"/>
          </a:p>
        </p:txBody>
      </p:sp>
      <p:sp>
        <p:nvSpPr>
          <p:cNvPr id="19" name="Shape 14"/>
          <p:cNvSpPr/>
          <p:nvPr/>
        </p:nvSpPr>
        <p:spPr>
          <a:xfrm>
            <a:off x="640080" y="4050792"/>
            <a:ext cx="7863840" cy="658368"/>
          </a:xfrm>
          <a:prstGeom prst="roundRect">
            <a:avLst>
              <a:gd name="adj" fmla="val 12500"/>
            </a:avLst>
          </a:prstGeom>
          <a:solidFill>
            <a:srgbClr val="0F1E38"/>
          </a:solidFill>
          <a:ln/>
          <a:effectLst>
            <a:outerShdw sx="100000" sy="100000" kx="0" ky="0" algn="bl" rotWithShape="0" blurRad="101600" dist="38100" dir="5400000">
              <a:srgbClr val="000000">
                <a:alpha val="35000"/>
              </a:srgbClr>
            </a:outerShdw>
          </a:effectLst>
        </p:spPr>
      </p:sp>
      <p:sp>
        <p:nvSpPr>
          <p:cNvPr id="20" name="Shape 15"/>
          <p:cNvSpPr/>
          <p:nvPr/>
        </p:nvSpPr>
        <p:spPr>
          <a:xfrm>
            <a:off x="822960" y="4187952"/>
            <a:ext cx="384048" cy="384048"/>
          </a:xfrm>
          <a:prstGeom prst="ellipse">
            <a:avLst/>
          </a:prstGeom>
          <a:solidFill>
            <a:srgbClr val="F5B942"/>
          </a:solidFill>
          <a:ln/>
        </p:spPr>
      </p:sp>
      <p:pic>
        <p:nvPicPr>
          <p:cNvPr id="21" name="Image 3" descr="/home/claude/bi_advanced_project/assets/icons/FiCloud_0B1526.png">    </p:cNvPr>
          <p:cNvPicPr>
            <a:picLocks noChangeAspect="1"/>
          </p:cNvPicPr>
          <p:nvPr/>
        </p:nvPicPr>
        <p:blipFill>
          <a:blip r:embed="rId4"/>
          <a:stretch>
            <a:fillRect/>
          </a:stretch>
        </p:blipFill>
        <p:spPr>
          <a:xfrm>
            <a:off x="872886" y="4237878"/>
            <a:ext cx="284196" cy="284196"/>
          </a:xfrm>
          <a:prstGeom prst="rect">
            <a:avLst/>
          </a:prstGeom>
        </p:spPr>
      </p:pic>
      <p:sp>
        <p:nvSpPr>
          <p:cNvPr id="22" name="Text 16"/>
          <p:cNvSpPr/>
          <p:nvPr/>
        </p:nvSpPr>
        <p:spPr>
          <a:xfrm>
            <a:off x="1371600" y="4123944"/>
            <a:ext cx="2651760" cy="502920"/>
          </a:xfrm>
          <a:prstGeom prst="rect">
            <a:avLst/>
          </a:prstGeom>
          <a:noFill/>
          <a:ln/>
        </p:spPr>
        <p:txBody>
          <a:bodyPr wrap="square" lIns="0" tIns="0" rIns="0" bIns="0"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Optional cloud sync</a:t>
            </a:r>
            <a:endParaRPr lang="en-US" sz="1250" dirty="0"/>
          </a:p>
        </p:txBody>
      </p:sp>
      <p:sp>
        <p:nvSpPr>
          <p:cNvPr id="23" name="Text 17"/>
          <p:cNvSpPr/>
          <p:nvPr/>
        </p:nvSpPr>
        <p:spPr>
          <a:xfrm>
            <a:off x="4069080" y="4050792"/>
            <a:ext cx="4297680" cy="658368"/>
          </a:xfrm>
          <a:prstGeom prst="rect">
            <a:avLst/>
          </a:prstGeom>
          <a:noFill/>
          <a:ln/>
        </p:spPr>
        <p:txBody>
          <a:bodyPr wrap="square" lIns="0" tIns="0" rIns="0" bIns="0" rtlCol="0" anchor="ctr"/>
          <a:lstStyle/>
          <a:p>
            <a:pPr indent="0" marL="0">
              <a:buNone/>
            </a:pPr>
            <a:r>
              <a:rPr lang="en-US" sz="1100" dirty="0">
                <a:solidFill>
                  <a:srgbClr val="AAB9D4"/>
                </a:solidFill>
                <a:latin typeface="Calibri" pitchFamily="34" charset="0"/>
                <a:ea typeface="Calibri" pitchFamily="34" charset="-122"/>
                <a:cs typeface="Calibri" pitchFamily="34" charset="-120"/>
              </a:rPr>
              <a:t>Turn on real-time, multi-user collaboration when you need it.</a:t>
            </a:r>
            <a:endParaRPr lang="en-US" sz="1100" dirty="0"/>
          </a:p>
        </p:txBody>
      </p:sp>
      <p:sp>
        <p:nvSpPr>
          <p:cNvPr id="24" name="Text 18"/>
          <p:cNvSpPr/>
          <p:nvPr/>
        </p:nvSpPr>
        <p:spPr>
          <a:xfrm>
            <a:off x="457200" y="4796028"/>
            <a:ext cx="2743200" cy="274320"/>
          </a:xfrm>
          <a:prstGeom prst="rect">
            <a:avLst/>
          </a:prstGeom>
          <a:noFill/>
          <a:ln/>
        </p:spPr>
        <p:txBody>
          <a:bodyPr wrap="square" lIns="0" tIns="0" rIns="0" bIns="0" rtlCol="0" anchor="ctr"/>
          <a:lstStyle/>
          <a:p>
            <a:pPr indent="0" marL="0">
              <a:buNone/>
            </a:pPr>
            <a:r>
              <a:rPr lang="en-US" sz="900" dirty="0">
                <a:solidFill>
                  <a:srgbClr val="7E8FB3"/>
                </a:solidFill>
                <a:latin typeface="Calibri" pitchFamily="34" charset="0"/>
                <a:ea typeface="Calibri" pitchFamily="34" charset="-122"/>
                <a:cs typeface="Calibri" pitchFamily="34" charset="-120"/>
              </a:rPr>
              <a:t>BI ADVANCED</a:t>
            </a:r>
            <a:endParaRPr lang="en-US" sz="900" dirty="0"/>
          </a:p>
        </p:txBody>
      </p:sp>
      <p:sp>
        <p:nvSpPr>
          <p:cNvPr id="25" name="Text 19"/>
          <p:cNvSpPr/>
          <p:nvPr/>
        </p:nvSpPr>
        <p:spPr>
          <a:xfrm>
            <a:off x="8229600" y="4796028"/>
            <a:ext cx="457200" cy="274320"/>
          </a:xfrm>
          <a:prstGeom prst="rect">
            <a:avLst/>
          </a:prstGeom>
          <a:noFill/>
          <a:ln/>
        </p:spPr>
        <p:txBody>
          <a:bodyPr wrap="square" lIns="0" tIns="0" rIns="0" bIns="0" rtlCol="0" anchor="ctr"/>
          <a:lstStyle/>
          <a:p>
            <a:pPr algn="r" indent="0" marL="0">
              <a:buNone/>
            </a:pPr>
            <a:r>
              <a:rPr lang="en-US" sz="900" dirty="0">
                <a:solidFill>
                  <a:srgbClr val="7E8FB3"/>
                </a:solidFill>
                <a:latin typeface="Calibri" pitchFamily="34" charset="0"/>
                <a:ea typeface="Calibri" pitchFamily="34" charset="-122"/>
                <a:cs typeface="Calibri" pitchFamily="34" charset="-120"/>
              </a:rPr>
              <a:t>17</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B1526"/>
        </a:solidFill>
      </p:bgPr>
    </p:bg>
    <p:spTree>
      <p:nvGrpSpPr>
        <p:cNvPr id="1" name=""/>
        <p:cNvGrpSpPr/>
        <p:nvPr/>
      </p:nvGrpSpPr>
      <p:grpSpPr>
        <a:xfrm>
          <a:off x="0" y="0"/>
          <a:ext cx="0" cy="0"/>
          <a:chOff x="0" y="0"/>
          <a:chExt cx="0" cy="0"/>
        </a:xfrm>
      </p:grpSpPr>
      <p:sp>
        <p:nvSpPr>
          <p:cNvPr id="2" name="Text 0"/>
          <p:cNvSpPr/>
          <p:nvPr/>
        </p:nvSpPr>
        <p:spPr>
          <a:xfrm>
            <a:off x="640080" y="502920"/>
            <a:ext cx="5486400" cy="274320"/>
          </a:xfrm>
          <a:prstGeom prst="rect">
            <a:avLst/>
          </a:prstGeom>
          <a:noFill/>
          <a:ln/>
        </p:spPr>
        <p:txBody>
          <a:bodyPr wrap="square" lIns="0" tIns="0" rIns="0" bIns="0" rtlCol="0" anchor="ctr"/>
          <a:lstStyle/>
          <a:p>
            <a:pPr algn="l" indent="0" marL="0">
              <a:buNone/>
            </a:pPr>
            <a:r>
              <a:rPr lang="en-US" sz="1200" b="1" spc="200" kern="0" dirty="0">
                <a:solidFill>
                  <a:srgbClr val="F5B942"/>
                </a:solidFill>
                <a:latin typeface="Calibri" pitchFamily="34" charset="0"/>
                <a:ea typeface="Calibri" pitchFamily="34" charset="-122"/>
                <a:cs typeface="Calibri" pitchFamily="34" charset="-120"/>
              </a:rPr>
              <a:t>DIFFERENTIATORS</a:t>
            </a:r>
            <a:endParaRPr lang="en-US" sz="1200" dirty="0"/>
          </a:p>
        </p:txBody>
      </p:sp>
      <p:sp>
        <p:nvSpPr>
          <p:cNvPr id="3" name="Text 1"/>
          <p:cNvSpPr/>
          <p:nvPr/>
        </p:nvSpPr>
        <p:spPr>
          <a:xfrm>
            <a:off x="640080" y="795528"/>
            <a:ext cx="7863840" cy="685800"/>
          </a:xfrm>
          <a:prstGeom prst="rect">
            <a:avLst/>
          </a:prstGeom>
          <a:noFill/>
          <a:ln/>
        </p:spPr>
        <p:txBody>
          <a:bodyPr wrap="square" lIns="0" tIns="0" rIns="0" bIns="0" rtlCol="0" anchor="ctr"/>
          <a:lstStyle/>
          <a:p>
            <a:pPr algn="l" indent="0" marL="0">
              <a:buNone/>
            </a:pPr>
            <a:r>
              <a:rPr lang="en-US" sz="3200" b="1" dirty="0">
                <a:solidFill>
                  <a:srgbClr val="FFFFFF"/>
                </a:solidFill>
                <a:latin typeface="Cambria" pitchFamily="34" charset="0"/>
                <a:ea typeface="Cambria" pitchFamily="34" charset="-122"/>
                <a:cs typeface="Cambria" pitchFamily="34" charset="-120"/>
              </a:rPr>
              <a:t>Why Teams Choose BI Advanced</a:t>
            </a:r>
            <a:endParaRPr lang="en-US" sz="3200" dirty="0"/>
          </a:p>
        </p:txBody>
      </p:sp>
      <p:sp>
        <p:nvSpPr>
          <p:cNvPr id="4" name="Shape 2"/>
          <p:cNvSpPr/>
          <p:nvPr/>
        </p:nvSpPr>
        <p:spPr>
          <a:xfrm>
            <a:off x="640080" y="1874520"/>
            <a:ext cx="1815084" cy="2606040"/>
          </a:xfrm>
          <a:prstGeom prst="roundRect">
            <a:avLst>
              <a:gd name="adj" fmla="val 4534"/>
            </a:avLst>
          </a:prstGeom>
          <a:solidFill>
            <a:srgbClr val="13243F"/>
          </a:solidFill>
          <a:ln/>
          <a:effectLst>
            <a:outerShdw sx="100000" sy="100000" kx="0" ky="0" algn="bl" rotWithShape="0" blurRad="101600" dist="38100" dir="5400000">
              <a:srgbClr val="000000">
                <a:alpha val="35000"/>
              </a:srgbClr>
            </a:outerShdw>
          </a:effectLst>
        </p:spPr>
      </p:sp>
      <p:sp>
        <p:nvSpPr>
          <p:cNvPr id="5" name="Shape 3"/>
          <p:cNvSpPr/>
          <p:nvPr/>
        </p:nvSpPr>
        <p:spPr>
          <a:xfrm>
            <a:off x="1273302" y="2148840"/>
            <a:ext cx="548640" cy="548640"/>
          </a:xfrm>
          <a:prstGeom prst="ellipse">
            <a:avLst/>
          </a:prstGeom>
          <a:solidFill>
            <a:srgbClr val="F5B942"/>
          </a:solidFill>
          <a:ln/>
        </p:spPr>
      </p:sp>
      <p:pic>
        <p:nvPicPr>
          <p:cNvPr id="6" name="Image 0" descr="/home/claude/bi_advanced_project/assets/icons/FiLayers_0B1526.png">    </p:cNvPr>
          <p:cNvPicPr>
            <a:picLocks noChangeAspect="1"/>
          </p:cNvPicPr>
          <p:nvPr/>
        </p:nvPicPr>
        <p:blipFill>
          <a:blip r:embed="rId1"/>
          <a:stretch>
            <a:fillRect/>
          </a:stretch>
        </p:blipFill>
        <p:spPr>
          <a:xfrm>
            <a:off x="1344625" y="2220163"/>
            <a:ext cx="405994" cy="405994"/>
          </a:xfrm>
          <a:prstGeom prst="rect">
            <a:avLst/>
          </a:prstGeom>
        </p:spPr>
      </p:pic>
      <p:sp>
        <p:nvSpPr>
          <p:cNvPr id="7" name="Text 4"/>
          <p:cNvSpPr/>
          <p:nvPr/>
        </p:nvSpPr>
        <p:spPr>
          <a:xfrm>
            <a:off x="731520" y="2880360"/>
            <a:ext cx="1632204" cy="365760"/>
          </a:xfrm>
          <a:prstGeom prst="rect">
            <a:avLst/>
          </a:prstGeom>
          <a:noFill/>
          <a:ln/>
        </p:spPr>
        <p:txBody>
          <a:bodyPr wrap="square" lIns="0" tIns="0" rIns="0" bIns="0" rtlCol="0" anchor="t"/>
          <a:lstStyle/>
          <a:p>
            <a:pPr algn="ctr" indent="0" marL="0">
              <a:buNone/>
            </a:pPr>
            <a:r>
              <a:rPr lang="en-US" sz="1300" b="1" dirty="0">
                <a:solidFill>
                  <a:srgbClr val="FFFFFF"/>
                </a:solidFill>
                <a:latin typeface="Calibri" pitchFamily="34" charset="0"/>
                <a:ea typeface="Calibri" pitchFamily="34" charset="-122"/>
                <a:cs typeface="Calibri" pitchFamily="34" charset="-120"/>
              </a:rPr>
              <a:t>All-in-one</a:t>
            </a:r>
            <a:endParaRPr lang="en-US" sz="1300" dirty="0"/>
          </a:p>
        </p:txBody>
      </p:sp>
      <p:sp>
        <p:nvSpPr>
          <p:cNvPr id="8" name="Text 5"/>
          <p:cNvSpPr/>
          <p:nvPr/>
        </p:nvSpPr>
        <p:spPr>
          <a:xfrm>
            <a:off x="786384" y="3291840"/>
            <a:ext cx="1522476" cy="1051560"/>
          </a:xfrm>
          <a:prstGeom prst="rect">
            <a:avLst/>
          </a:prstGeom>
          <a:noFill/>
          <a:ln/>
        </p:spPr>
        <p:txBody>
          <a:bodyPr wrap="square" lIns="0" tIns="0" rIns="0" bIns="0" rtlCol="0" anchor="t"/>
          <a:lstStyle/>
          <a:p>
            <a:pPr algn="ctr" indent="0" marL="0">
              <a:buNone/>
            </a:pPr>
            <a:r>
              <a:rPr lang="en-US" sz="1050" dirty="0">
                <a:solidFill>
                  <a:srgbClr val="AAB9D4"/>
                </a:solidFill>
                <a:latin typeface="Calibri" pitchFamily="34" charset="0"/>
                <a:ea typeface="Calibri" pitchFamily="34" charset="-122"/>
                <a:cs typeface="Calibri" pitchFamily="34" charset="-120"/>
              </a:rPr>
              <a:t>Replace a fragmented tool stack with one system of record.</a:t>
            </a:r>
            <a:endParaRPr lang="en-US" sz="1050" dirty="0"/>
          </a:p>
        </p:txBody>
      </p:sp>
      <p:sp>
        <p:nvSpPr>
          <p:cNvPr id="9" name="Shape 6"/>
          <p:cNvSpPr/>
          <p:nvPr/>
        </p:nvSpPr>
        <p:spPr>
          <a:xfrm>
            <a:off x="2656332" y="1874520"/>
            <a:ext cx="1815084" cy="2606040"/>
          </a:xfrm>
          <a:prstGeom prst="roundRect">
            <a:avLst>
              <a:gd name="adj" fmla="val 4534"/>
            </a:avLst>
          </a:prstGeom>
          <a:solidFill>
            <a:srgbClr val="13243F"/>
          </a:solidFill>
          <a:ln/>
          <a:effectLst>
            <a:outerShdw sx="100000" sy="100000" kx="0" ky="0" algn="bl" rotWithShape="0" blurRad="101600" dist="38100" dir="5400000">
              <a:srgbClr val="000000">
                <a:alpha val="35000"/>
              </a:srgbClr>
            </a:outerShdw>
          </a:effectLst>
        </p:spPr>
      </p:sp>
      <p:sp>
        <p:nvSpPr>
          <p:cNvPr id="10" name="Shape 7"/>
          <p:cNvSpPr/>
          <p:nvPr/>
        </p:nvSpPr>
        <p:spPr>
          <a:xfrm>
            <a:off x="3289554" y="2148840"/>
            <a:ext cx="548640" cy="548640"/>
          </a:xfrm>
          <a:prstGeom prst="ellipse">
            <a:avLst/>
          </a:prstGeom>
          <a:solidFill>
            <a:srgbClr val="F5B942"/>
          </a:solidFill>
          <a:ln/>
        </p:spPr>
      </p:sp>
      <p:pic>
        <p:nvPicPr>
          <p:cNvPr id="11" name="Image 1" descr="/home/claude/bi_advanced_project/assets/icons/FiCpu_0B1526.png">    </p:cNvPr>
          <p:cNvPicPr>
            <a:picLocks noChangeAspect="1"/>
          </p:cNvPicPr>
          <p:nvPr/>
        </p:nvPicPr>
        <p:blipFill>
          <a:blip r:embed="rId2"/>
          <a:stretch>
            <a:fillRect/>
          </a:stretch>
        </p:blipFill>
        <p:spPr>
          <a:xfrm>
            <a:off x="3360877" y="2220163"/>
            <a:ext cx="405994" cy="405994"/>
          </a:xfrm>
          <a:prstGeom prst="rect">
            <a:avLst/>
          </a:prstGeom>
        </p:spPr>
      </p:pic>
      <p:sp>
        <p:nvSpPr>
          <p:cNvPr id="12" name="Text 8"/>
          <p:cNvSpPr/>
          <p:nvPr/>
        </p:nvSpPr>
        <p:spPr>
          <a:xfrm>
            <a:off x="2747772" y="2880360"/>
            <a:ext cx="1632204" cy="365760"/>
          </a:xfrm>
          <a:prstGeom prst="rect">
            <a:avLst/>
          </a:prstGeom>
          <a:noFill/>
          <a:ln/>
        </p:spPr>
        <p:txBody>
          <a:bodyPr wrap="square" lIns="0" tIns="0" rIns="0" bIns="0" rtlCol="0" anchor="t"/>
          <a:lstStyle/>
          <a:p>
            <a:pPr algn="ctr" indent="0" marL="0">
              <a:buNone/>
            </a:pPr>
            <a:r>
              <a:rPr lang="en-US" sz="1300" b="1" dirty="0">
                <a:solidFill>
                  <a:srgbClr val="FFFFFF"/>
                </a:solidFill>
                <a:latin typeface="Calibri" pitchFamily="34" charset="0"/>
                <a:ea typeface="Calibri" pitchFamily="34" charset="-122"/>
                <a:cs typeface="Calibri" pitchFamily="34" charset="-120"/>
              </a:rPr>
              <a:t>AI-native</a:t>
            </a:r>
            <a:endParaRPr lang="en-US" sz="1300" dirty="0"/>
          </a:p>
        </p:txBody>
      </p:sp>
      <p:sp>
        <p:nvSpPr>
          <p:cNvPr id="13" name="Text 9"/>
          <p:cNvSpPr/>
          <p:nvPr/>
        </p:nvSpPr>
        <p:spPr>
          <a:xfrm>
            <a:off x="2802636" y="3291840"/>
            <a:ext cx="1522476" cy="1051560"/>
          </a:xfrm>
          <a:prstGeom prst="rect">
            <a:avLst/>
          </a:prstGeom>
          <a:noFill/>
          <a:ln/>
        </p:spPr>
        <p:txBody>
          <a:bodyPr wrap="square" lIns="0" tIns="0" rIns="0" bIns="0" rtlCol="0" anchor="t"/>
          <a:lstStyle/>
          <a:p>
            <a:pPr algn="ctr" indent="0" marL="0">
              <a:buNone/>
            </a:pPr>
            <a:r>
              <a:rPr lang="en-US" sz="1050" dirty="0">
                <a:solidFill>
                  <a:srgbClr val="AAB9D4"/>
                </a:solidFill>
                <a:latin typeface="Calibri" pitchFamily="34" charset="0"/>
                <a:ea typeface="Calibri" pitchFamily="34" charset="-122"/>
                <a:cs typeface="Calibri" pitchFamily="34" charset="-120"/>
              </a:rPr>
              <a:t>Insights built directly in, not bolted on as an afterthought.</a:t>
            </a:r>
            <a:endParaRPr lang="en-US" sz="1050" dirty="0"/>
          </a:p>
        </p:txBody>
      </p:sp>
      <p:sp>
        <p:nvSpPr>
          <p:cNvPr id="14" name="Shape 10"/>
          <p:cNvSpPr/>
          <p:nvPr/>
        </p:nvSpPr>
        <p:spPr>
          <a:xfrm>
            <a:off x="4672584" y="1874520"/>
            <a:ext cx="1815084" cy="2606040"/>
          </a:xfrm>
          <a:prstGeom prst="roundRect">
            <a:avLst>
              <a:gd name="adj" fmla="val 4534"/>
            </a:avLst>
          </a:prstGeom>
          <a:solidFill>
            <a:srgbClr val="13243F"/>
          </a:solidFill>
          <a:ln/>
          <a:effectLst>
            <a:outerShdw sx="100000" sy="100000" kx="0" ky="0" algn="bl" rotWithShape="0" blurRad="101600" dist="38100" dir="5400000">
              <a:srgbClr val="000000">
                <a:alpha val="35000"/>
              </a:srgbClr>
            </a:outerShdw>
          </a:effectLst>
        </p:spPr>
      </p:sp>
      <p:sp>
        <p:nvSpPr>
          <p:cNvPr id="15" name="Shape 11"/>
          <p:cNvSpPr/>
          <p:nvPr/>
        </p:nvSpPr>
        <p:spPr>
          <a:xfrm>
            <a:off x="5305806" y="2148840"/>
            <a:ext cx="548640" cy="548640"/>
          </a:xfrm>
          <a:prstGeom prst="ellipse">
            <a:avLst/>
          </a:prstGeom>
          <a:solidFill>
            <a:srgbClr val="F5B942"/>
          </a:solidFill>
          <a:ln/>
        </p:spPr>
      </p:sp>
      <p:pic>
        <p:nvPicPr>
          <p:cNvPr id="16" name="Image 2" descr="/home/claude/bi_advanced_project/assets/icons/FiShield_0B1526.png">    </p:cNvPr>
          <p:cNvPicPr>
            <a:picLocks noChangeAspect="1"/>
          </p:cNvPicPr>
          <p:nvPr/>
        </p:nvPicPr>
        <p:blipFill>
          <a:blip r:embed="rId3"/>
          <a:stretch>
            <a:fillRect/>
          </a:stretch>
        </p:blipFill>
        <p:spPr>
          <a:xfrm>
            <a:off x="5377129" y="2220163"/>
            <a:ext cx="405994" cy="405994"/>
          </a:xfrm>
          <a:prstGeom prst="rect">
            <a:avLst/>
          </a:prstGeom>
        </p:spPr>
      </p:pic>
      <p:sp>
        <p:nvSpPr>
          <p:cNvPr id="17" name="Text 12"/>
          <p:cNvSpPr/>
          <p:nvPr/>
        </p:nvSpPr>
        <p:spPr>
          <a:xfrm>
            <a:off x="4764024" y="2880360"/>
            <a:ext cx="1632204" cy="365760"/>
          </a:xfrm>
          <a:prstGeom prst="rect">
            <a:avLst/>
          </a:prstGeom>
          <a:noFill/>
          <a:ln/>
        </p:spPr>
        <p:txBody>
          <a:bodyPr wrap="square" lIns="0" tIns="0" rIns="0" bIns="0" rtlCol="0" anchor="t"/>
          <a:lstStyle/>
          <a:p>
            <a:pPr algn="ctr" indent="0" marL="0">
              <a:buNone/>
            </a:pPr>
            <a:r>
              <a:rPr lang="en-US" sz="1300" b="1" dirty="0">
                <a:solidFill>
                  <a:srgbClr val="FFFFFF"/>
                </a:solidFill>
                <a:latin typeface="Calibri" pitchFamily="34" charset="0"/>
                <a:ea typeface="Calibri" pitchFamily="34" charset="-122"/>
                <a:cs typeface="Calibri" pitchFamily="34" charset="-120"/>
              </a:rPr>
              <a:t>Audit-ready</a:t>
            </a:r>
            <a:endParaRPr lang="en-US" sz="1300" dirty="0"/>
          </a:p>
        </p:txBody>
      </p:sp>
      <p:sp>
        <p:nvSpPr>
          <p:cNvPr id="18" name="Text 13"/>
          <p:cNvSpPr/>
          <p:nvPr/>
        </p:nvSpPr>
        <p:spPr>
          <a:xfrm>
            <a:off x="4818888" y="3291840"/>
            <a:ext cx="1522476" cy="1051560"/>
          </a:xfrm>
          <a:prstGeom prst="rect">
            <a:avLst/>
          </a:prstGeom>
          <a:noFill/>
          <a:ln/>
        </p:spPr>
        <p:txBody>
          <a:bodyPr wrap="square" lIns="0" tIns="0" rIns="0" bIns="0" rtlCol="0" anchor="t"/>
          <a:lstStyle/>
          <a:p>
            <a:pPr algn="ctr" indent="0" marL="0">
              <a:buNone/>
            </a:pPr>
            <a:r>
              <a:rPr lang="en-US" sz="1050" dirty="0">
                <a:solidFill>
                  <a:srgbClr val="AAB9D4"/>
                </a:solidFill>
                <a:latin typeface="Calibri" pitchFamily="34" charset="0"/>
                <a:ea typeface="Calibri" pitchFamily="34" charset="-122"/>
                <a:cs typeface="Calibri" pitchFamily="34" charset="-120"/>
              </a:rPr>
              <a:t>Tamper-evident by design, from day one.</a:t>
            </a:r>
            <a:endParaRPr lang="en-US" sz="1050" dirty="0"/>
          </a:p>
        </p:txBody>
      </p:sp>
      <p:sp>
        <p:nvSpPr>
          <p:cNvPr id="19" name="Shape 14"/>
          <p:cNvSpPr/>
          <p:nvPr/>
        </p:nvSpPr>
        <p:spPr>
          <a:xfrm>
            <a:off x="6688836" y="1874520"/>
            <a:ext cx="1815084" cy="2606040"/>
          </a:xfrm>
          <a:prstGeom prst="roundRect">
            <a:avLst>
              <a:gd name="adj" fmla="val 4534"/>
            </a:avLst>
          </a:prstGeom>
          <a:solidFill>
            <a:srgbClr val="13243F"/>
          </a:solidFill>
          <a:ln/>
          <a:effectLst>
            <a:outerShdw sx="100000" sy="100000" kx="0" ky="0" algn="bl" rotWithShape="0" blurRad="101600" dist="38100" dir="5400000">
              <a:srgbClr val="000000">
                <a:alpha val="35000"/>
              </a:srgbClr>
            </a:outerShdw>
          </a:effectLst>
        </p:spPr>
      </p:sp>
      <p:sp>
        <p:nvSpPr>
          <p:cNvPr id="20" name="Shape 15"/>
          <p:cNvSpPr/>
          <p:nvPr/>
        </p:nvSpPr>
        <p:spPr>
          <a:xfrm>
            <a:off x="7322058" y="2148840"/>
            <a:ext cx="548640" cy="548640"/>
          </a:xfrm>
          <a:prstGeom prst="ellipse">
            <a:avLst/>
          </a:prstGeom>
          <a:solidFill>
            <a:srgbClr val="F5B942"/>
          </a:solidFill>
          <a:ln/>
        </p:spPr>
      </p:sp>
      <p:pic>
        <p:nvPicPr>
          <p:cNvPr id="21" name="Image 3" descr="/home/claude/bi_advanced_project/assets/icons/FiGlobe_0B1526.png">    </p:cNvPr>
          <p:cNvPicPr>
            <a:picLocks noChangeAspect="1"/>
          </p:cNvPicPr>
          <p:nvPr/>
        </p:nvPicPr>
        <p:blipFill>
          <a:blip r:embed="rId4"/>
          <a:stretch>
            <a:fillRect/>
          </a:stretch>
        </p:blipFill>
        <p:spPr>
          <a:xfrm>
            <a:off x="7393381" y="2220163"/>
            <a:ext cx="405994" cy="405994"/>
          </a:xfrm>
          <a:prstGeom prst="rect">
            <a:avLst/>
          </a:prstGeom>
        </p:spPr>
      </p:pic>
      <p:sp>
        <p:nvSpPr>
          <p:cNvPr id="22" name="Text 16"/>
          <p:cNvSpPr/>
          <p:nvPr/>
        </p:nvSpPr>
        <p:spPr>
          <a:xfrm>
            <a:off x="6780276" y="2880360"/>
            <a:ext cx="1632204" cy="365760"/>
          </a:xfrm>
          <a:prstGeom prst="rect">
            <a:avLst/>
          </a:prstGeom>
          <a:noFill/>
          <a:ln/>
        </p:spPr>
        <p:txBody>
          <a:bodyPr wrap="square" lIns="0" tIns="0" rIns="0" bIns="0" rtlCol="0" anchor="t"/>
          <a:lstStyle/>
          <a:p>
            <a:pPr algn="ctr" indent="0" marL="0">
              <a:buNone/>
            </a:pPr>
            <a:r>
              <a:rPr lang="en-US" sz="1300" b="1" dirty="0">
                <a:solidFill>
                  <a:srgbClr val="FFFFFF"/>
                </a:solidFill>
                <a:latin typeface="Calibri" pitchFamily="34" charset="0"/>
                <a:ea typeface="Calibri" pitchFamily="34" charset="-122"/>
                <a:cs typeface="Calibri" pitchFamily="34" charset="-120"/>
              </a:rPr>
              <a:t>Works everywhere</a:t>
            </a:r>
            <a:endParaRPr lang="en-US" sz="1300" dirty="0"/>
          </a:p>
        </p:txBody>
      </p:sp>
      <p:sp>
        <p:nvSpPr>
          <p:cNvPr id="23" name="Text 17"/>
          <p:cNvSpPr/>
          <p:nvPr/>
        </p:nvSpPr>
        <p:spPr>
          <a:xfrm>
            <a:off x="6835140" y="3291840"/>
            <a:ext cx="1522476" cy="1051560"/>
          </a:xfrm>
          <a:prstGeom prst="rect">
            <a:avLst/>
          </a:prstGeom>
          <a:noFill/>
          <a:ln/>
        </p:spPr>
        <p:txBody>
          <a:bodyPr wrap="square" lIns="0" tIns="0" rIns="0" bIns="0" rtlCol="0" anchor="t"/>
          <a:lstStyle/>
          <a:p>
            <a:pPr algn="ctr" indent="0" marL="0">
              <a:buNone/>
            </a:pPr>
            <a:r>
              <a:rPr lang="en-US" sz="1050" dirty="0">
                <a:solidFill>
                  <a:srgbClr val="AAB9D4"/>
                </a:solidFill>
                <a:latin typeface="Calibri" pitchFamily="34" charset="0"/>
                <a:ea typeface="Calibri" pitchFamily="34" charset="-122"/>
                <a:cs typeface="Calibri" pitchFamily="34" charset="-120"/>
              </a:rPr>
              <a:t>Offline-first, cloud-optional, always available.</a:t>
            </a:r>
            <a:endParaRPr lang="en-US" sz="1050" dirty="0"/>
          </a:p>
        </p:txBody>
      </p:sp>
      <p:sp>
        <p:nvSpPr>
          <p:cNvPr id="24" name="Text 18"/>
          <p:cNvSpPr/>
          <p:nvPr/>
        </p:nvSpPr>
        <p:spPr>
          <a:xfrm>
            <a:off x="457200" y="4796028"/>
            <a:ext cx="2743200" cy="274320"/>
          </a:xfrm>
          <a:prstGeom prst="rect">
            <a:avLst/>
          </a:prstGeom>
          <a:noFill/>
          <a:ln/>
        </p:spPr>
        <p:txBody>
          <a:bodyPr wrap="square" lIns="0" tIns="0" rIns="0" bIns="0" rtlCol="0" anchor="ctr"/>
          <a:lstStyle/>
          <a:p>
            <a:pPr indent="0" marL="0">
              <a:buNone/>
            </a:pPr>
            <a:r>
              <a:rPr lang="en-US" sz="900" dirty="0">
                <a:solidFill>
                  <a:srgbClr val="7E8FB3"/>
                </a:solidFill>
                <a:latin typeface="Calibri" pitchFamily="34" charset="0"/>
                <a:ea typeface="Calibri" pitchFamily="34" charset="-122"/>
                <a:cs typeface="Calibri" pitchFamily="34" charset="-120"/>
              </a:rPr>
              <a:t>BI ADVANCED</a:t>
            </a:r>
            <a:endParaRPr lang="en-US" sz="900" dirty="0"/>
          </a:p>
        </p:txBody>
      </p:sp>
      <p:sp>
        <p:nvSpPr>
          <p:cNvPr id="25" name="Text 19"/>
          <p:cNvSpPr/>
          <p:nvPr/>
        </p:nvSpPr>
        <p:spPr>
          <a:xfrm>
            <a:off x="8229600" y="4796028"/>
            <a:ext cx="457200" cy="274320"/>
          </a:xfrm>
          <a:prstGeom prst="rect">
            <a:avLst/>
          </a:prstGeom>
          <a:noFill/>
          <a:ln/>
        </p:spPr>
        <p:txBody>
          <a:bodyPr wrap="square" lIns="0" tIns="0" rIns="0" bIns="0" rtlCol="0" anchor="ctr"/>
          <a:lstStyle/>
          <a:p>
            <a:pPr algn="r" indent="0" marL="0">
              <a:buNone/>
            </a:pPr>
            <a:r>
              <a:rPr lang="en-US" sz="900" dirty="0">
                <a:solidFill>
                  <a:srgbClr val="7E8FB3"/>
                </a:solidFill>
                <a:latin typeface="Calibri" pitchFamily="34" charset="0"/>
                <a:ea typeface="Calibri" pitchFamily="34" charset="-122"/>
                <a:cs typeface="Calibri" pitchFamily="34" charset="-120"/>
              </a:rPr>
              <a:t>18</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0B1526"/>
        </a:solidFill>
      </p:bgPr>
    </p:bg>
    <p:spTree>
      <p:nvGrpSpPr>
        <p:cNvPr id="1" name=""/>
        <p:cNvGrpSpPr/>
        <p:nvPr/>
      </p:nvGrpSpPr>
      <p:grpSpPr>
        <a:xfrm>
          <a:off x="0" y="0"/>
          <a:ext cx="0" cy="0"/>
          <a:chOff x="0" y="0"/>
          <a:chExt cx="0" cy="0"/>
        </a:xfrm>
      </p:grpSpPr>
      <p:sp>
        <p:nvSpPr>
          <p:cNvPr id="2" name="Shape 0"/>
          <p:cNvSpPr/>
          <p:nvPr/>
        </p:nvSpPr>
        <p:spPr>
          <a:xfrm>
            <a:off x="6309360" y="3291840"/>
            <a:ext cx="32004" cy="32004"/>
          </a:xfrm>
          <a:prstGeom prst="ellipse">
            <a:avLst/>
          </a:prstGeom>
          <a:solidFill>
            <a:srgbClr val="1B2E57"/>
          </a:solidFill>
          <a:ln/>
        </p:spPr>
      </p:sp>
      <p:sp>
        <p:nvSpPr>
          <p:cNvPr id="3" name="Shape 1"/>
          <p:cNvSpPr/>
          <p:nvPr/>
        </p:nvSpPr>
        <p:spPr>
          <a:xfrm>
            <a:off x="6510528" y="3291840"/>
            <a:ext cx="32004" cy="32004"/>
          </a:xfrm>
          <a:prstGeom prst="ellipse">
            <a:avLst/>
          </a:prstGeom>
          <a:solidFill>
            <a:srgbClr val="1B2E57"/>
          </a:solidFill>
          <a:ln/>
        </p:spPr>
      </p:sp>
      <p:sp>
        <p:nvSpPr>
          <p:cNvPr id="4" name="Shape 2"/>
          <p:cNvSpPr/>
          <p:nvPr/>
        </p:nvSpPr>
        <p:spPr>
          <a:xfrm>
            <a:off x="6711696" y="3291840"/>
            <a:ext cx="32004" cy="32004"/>
          </a:xfrm>
          <a:prstGeom prst="ellipse">
            <a:avLst/>
          </a:prstGeom>
          <a:solidFill>
            <a:srgbClr val="1B2E57"/>
          </a:solidFill>
          <a:ln/>
        </p:spPr>
      </p:sp>
      <p:sp>
        <p:nvSpPr>
          <p:cNvPr id="5" name="Shape 3"/>
          <p:cNvSpPr/>
          <p:nvPr/>
        </p:nvSpPr>
        <p:spPr>
          <a:xfrm>
            <a:off x="6912864" y="3291840"/>
            <a:ext cx="32004" cy="32004"/>
          </a:xfrm>
          <a:prstGeom prst="ellipse">
            <a:avLst/>
          </a:prstGeom>
          <a:solidFill>
            <a:srgbClr val="1B2E57"/>
          </a:solidFill>
          <a:ln/>
        </p:spPr>
      </p:sp>
      <p:sp>
        <p:nvSpPr>
          <p:cNvPr id="6" name="Shape 4"/>
          <p:cNvSpPr/>
          <p:nvPr/>
        </p:nvSpPr>
        <p:spPr>
          <a:xfrm>
            <a:off x="7114032" y="3291840"/>
            <a:ext cx="32004" cy="32004"/>
          </a:xfrm>
          <a:prstGeom prst="ellipse">
            <a:avLst/>
          </a:prstGeom>
          <a:solidFill>
            <a:srgbClr val="1B2E57"/>
          </a:solidFill>
          <a:ln/>
        </p:spPr>
      </p:sp>
      <p:sp>
        <p:nvSpPr>
          <p:cNvPr id="7" name="Shape 5"/>
          <p:cNvSpPr/>
          <p:nvPr/>
        </p:nvSpPr>
        <p:spPr>
          <a:xfrm>
            <a:off x="7315200" y="3291840"/>
            <a:ext cx="32004" cy="32004"/>
          </a:xfrm>
          <a:prstGeom prst="ellipse">
            <a:avLst/>
          </a:prstGeom>
          <a:solidFill>
            <a:srgbClr val="1B2E57"/>
          </a:solidFill>
          <a:ln/>
        </p:spPr>
      </p:sp>
      <p:sp>
        <p:nvSpPr>
          <p:cNvPr id="8" name="Shape 6"/>
          <p:cNvSpPr/>
          <p:nvPr/>
        </p:nvSpPr>
        <p:spPr>
          <a:xfrm>
            <a:off x="7516368" y="3291840"/>
            <a:ext cx="32004" cy="32004"/>
          </a:xfrm>
          <a:prstGeom prst="ellipse">
            <a:avLst/>
          </a:prstGeom>
          <a:solidFill>
            <a:srgbClr val="1B2E57"/>
          </a:solidFill>
          <a:ln/>
        </p:spPr>
      </p:sp>
      <p:sp>
        <p:nvSpPr>
          <p:cNvPr id="9" name="Shape 7"/>
          <p:cNvSpPr/>
          <p:nvPr/>
        </p:nvSpPr>
        <p:spPr>
          <a:xfrm>
            <a:off x="6309360" y="3493008"/>
            <a:ext cx="32004" cy="32004"/>
          </a:xfrm>
          <a:prstGeom prst="ellipse">
            <a:avLst/>
          </a:prstGeom>
          <a:solidFill>
            <a:srgbClr val="1B2E57"/>
          </a:solidFill>
          <a:ln/>
        </p:spPr>
      </p:sp>
      <p:sp>
        <p:nvSpPr>
          <p:cNvPr id="10" name="Shape 8"/>
          <p:cNvSpPr/>
          <p:nvPr/>
        </p:nvSpPr>
        <p:spPr>
          <a:xfrm>
            <a:off x="6510528" y="3493008"/>
            <a:ext cx="32004" cy="32004"/>
          </a:xfrm>
          <a:prstGeom prst="ellipse">
            <a:avLst/>
          </a:prstGeom>
          <a:solidFill>
            <a:srgbClr val="1B2E57"/>
          </a:solidFill>
          <a:ln/>
        </p:spPr>
      </p:sp>
      <p:sp>
        <p:nvSpPr>
          <p:cNvPr id="11" name="Shape 9"/>
          <p:cNvSpPr/>
          <p:nvPr/>
        </p:nvSpPr>
        <p:spPr>
          <a:xfrm>
            <a:off x="6711696" y="3493008"/>
            <a:ext cx="32004" cy="32004"/>
          </a:xfrm>
          <a:prstGeom prst="ellipse">
            <a:avLst/>
          </a:prstGeom>
          <a:solidFill>
            <a:srgbClr val="1B2E57"/>
          </a:solidFill>
          <a:ln/>
        </p:spPr>
      </p:sp>
      <p:sp>
        <p:nvSpPr>
          <p:cNvPr id="12" name="Shape 10"/>
          <p:cNvSpPr/>
          <p:nvPr/>
        </p:nvSpPr>
        <p:spPr>
          <a:xfrm>
            <a:off x="6912864" y="3493008"/>
            <a:ext cx="32004" cy="32004"/>
          </a:xfrm>
          <a:prstGeom prst="ellipse">
            <a:avLst/>
          </a:prstGeom>
          <a:solidFill>
            <a:srgbClr val="1B2E57"/>
          </a:solidFill>
          <a:ln/>
        </p:spPr>
      </p:sp>
      <p:sp>
        <p:nvSpPr>
          <p:cNvPr id="13" name="Shape 11"/>
          <p:cNvSpPr/>
          <p:nvPr/>
        </p:nvSpPr>
        <p:spPr>
          <a:xfrm>
            <a:off x="7114032" y="3493008"/>
            <a:ext cx="32004" cy="32004"/>
          </a:xfrm>
          <a:prstGeom prst="ellipse">
            <a:avLst/>
          </a:prstGeom>
          <a:solidFill>
            <a:srgbClr val="1B2E57"/>
          </a:solidFill>
          <a:ln/>
        </p:spPr>
      </p:sp>
      <p:sp>
        <p:nvSpPr>
          <p:cNvPr id="14" name="Shape 12"/>
          <p:cNvSpPr/>
          <p:nvPr/>
        </p:nvSpPr>
        <p:spPr>
          <a:xfrm>
            <a:off x="7315200" y="3493008"/>
            <a:ext cx="32004" cy="32004"/>
          </a:xfrm>
          <a:prstGeom prst="ellipse">
            <a:avLst/>
          </a:prstGeom>
          <a:solidFill>
            <a:srgbClr val="1B2E57"/>
          </a:solidFill>
          <a:ln/>
        </p:spPr>
      </p:sp>
      <p:sp>
        <p:nvSpPr>
          <p:cNvPr id="15" name="Shape 13"/>
          <p:cNvSpPr/>
          <p:nvPr/>
        </p:nvSpPr>
        <p:spPr>
          <a:xfrm>
            <a:off x="7516368" y="3493008"/>
            <a:ext cx="32004" cy="32004"/>
          </a:xfrm>
          <a:prstGeom prst="ellipse">
            <a:avLst/>
          </a:prstGeom>
          <a:solidFill>
            <a:srgbClr val="1B2E57"/>
          </a:solidFill>
          <a:ln/>
        </p:spPr>
      </p:sp>
      <p:sp>
        <p:nvSpPr>
          <p:cNvPr id="16" name="Shape 14"/>
          <p:cNvSpPr/>
          <p:nvPr/>
        </p:nvSpPr>
        <p:spPr>
          <a:xfrm>
            <a:off x="6309360" y="3694176"/>
            <a:ext cx="32004" cy="32004"/>
          </a:xfrm>
          <a:prstGeom prst="ellipse">
            <a:avLst/>
          </a:prstGeom>
          <a:solidFill>
            <a:srgbClr val="1B2E57"/>
          </a:solidFill>
          <a:ln/>
        </p:spPr>
      </p:sp>
      <p:sp>
        <p:nvSpPr>
          <p:cNvPr id="17" name="Shape 15"/>
          <p:cNvSpPr/>
          <p:nvPr/>
        </p:nvSpPr>
        <p:spPr>
          <a:xfrm>
            <a:off x="6510528" y="3694176"/>
            <a:ext cx="32004" cy="32004"/>
          </a:xfrm>
          <a:prstGeom prst="ellipse">
            <a:avLst/>
          </a:prstGeom>
          <a:solidFill>
            <a:srgbClr val="1B2E57"/>
          </a:solidFill>
          <a:ln/>
        </p:spPr>
      </p:sp>
      <p:sp>
        <p:nvSpPr>
          <p:cNvPr id="18" name="Shape 16"/>
          <p:cNvSpPr/>
          <p:nvPr/>
        </p:nvSpPr>
        <p:spPr>
          <a:xfrm>
            <a:off x="6711696" y="3694176"/>
            <a:ext cx="32004" cy="32004"/>
          </a:xfrm>
          <a:prstGeom prst="ellipse">
            <a:avLst/>
          </a:prstGeom>
          <a:solidFill>
            <a:srgbClr val="1B2E57"/>
          </a:solidFill>
          <a:ln/>
        </p:spPr>
      </p:sp>
      <p:sp>
        <p:nvSpPr>
          <p:cNvPr id="19" name="Shape 17"/>
          <p:cNvSpPr/>
          <p:nvPr/>
        </p:nvSpPr>
        <p:spPr>
          <a:xfrm>
            <a:off x="6912864" y="3694176"/>
            <a:ext cx="32004" cy="32004"/>
          </a:xfrm>
          <a:prstGeom prst="ellipse">
            <a:avLst/>
          </a:prstGeom>
          <a:solidFill>
            <a:srgbClr val="1B2E57"/>
          </a:solidFill>
          <a:ln/>
        </p:spPr>
      </p:sp>
      <p:sp>
        <p:nvSpPr>
          <p:cNvPr id="20" name="Shape 18"/>
          <p:cNvSpPr/>
          <p:nvPr/>
        </p:nvSpPr>
        <p:spPr>
          <a:xfrm>
            <a:off x="7114032" y="3694176"/>
            <a:ext cx="32004" cy="32004"/>
          </a:xfrm>
          <a:prstGeom prst="ellipse">
            <a:avLst/>
          </a:prstGeom>
          <a:solidFill>
            <a:srgbClr val="1B2E57"/>
          </a:solidFill>
          <a:ln/>
        </p:spPr>
      </p:sp>
      <p:sp>
        <p:nvSpPr>
          <p:cNvPr id="21" name="Shape 19"/>
          <p:cNvSpPr/>
          <p:nvPr/>
        </p:nvSpPr>
        <p:spPr>
          <a:xfrm>
            <a:off x="7315200" y="3694176"/>
            <a:ext cx="32004" cy="32004"/>
          </a:xfrm>
          <a:prstGeom prst="ellipse">
            <a:avLst/>
          </a:prstGeom>
          <a:solidFill>
            <a:srgbClr val="1B2E57"/>
          </a:solidFill>
          <a:ln/>
        </p:spPr>
      </p:sp>
      <p:sp>
        <p:nvSpPr>
          <p:cNvPr id="22" name="Shape 20"/>
          <p:cNvSpPr/>
          <p:nvPr/>
        </p:nvSpPr>
        <p:spPr>
          <a:xfrm>
            <a:off x="7516368" y="3694176"/>
            <a:ext cx="32004" cy="32004"/>
          </a:xfrm>
          <a:prstGeom prst="ellipse">
            <a:avLst/>
          </a:prstGeom>
          <a:solidFill>
            <a:srgbClr val="1B2E57"/>
          </a:solidFill>
          <a:ln/>
        </p:spPr>
      </p:sp>
      <p:sp>
        <p:nvSpPr>
          <p:cNvPr id="23" name="Shape 21"/>
          <p:cNvSpPr/>
          <p:nvPr/>
        </p:nvSpPr>
        <p:spPr>
          <a:xfrm>
            <a:off x="6309360" y="3895344"/>
            <a:ext cx="32004" cy="32004"/>
          </a:xfrm>
          <a:prstGeom prst="ellipse">
            <a:avLst/>
          </a:prstGeom>
          <a:solidFill>
            <a:srgbClr val="1B2E57"/>
          </a:solidFill>
          <a:ln/>
        </p:spPr>
      </p:sp>
      <p:sp>
        <p:nvSpPr>
          <p:cNvPr id="24" name="Shape 22"/>
          <p:cNvSpPr/>
          <p:nvPr/>
        </p:nvSpPr>
        <p:spPr>
          <a:xfrm>
            <a:off x="6510528" y="3895344"/>
            <a:ext cx="32004" cy="32004"/>
          </a:xfrm>
          <a:prstGeom prst="ellipse">
            <a:avLst/>
          </a:prstGeom>
          <a:solidFill>
            <a:srgbClr val="1B2E57"/>
          </a:solidFill>
          <a:ln/>
        </p:spPr>
      </p:sp>
      <p:sp>
        <p:nvSpPr>
          <p:cNvPr id="25" name="Shape 23"/>
          <p:cNvSpPr/>
          <p:nvPr/>
        </p:nvSpPr>
        <p:spPr>
          <a:xfrm>
            <a:off x="6711696" y="3895344"/>
            <a:ext cx="32004" cy="32004"/>
          </a:xfrm>
          <a:prstGeom prst="ellipse">
            <a:avLst/>
          </a:prstGeom>
          <a:solidFill>
            <a:srgbClr val="1B2E57"/>
          </a:solidFill>
          <a:ln/>
        </p:spPr>
      </p:sp>
      <p:sp>
        <p:nvSpPr>
          <p:cNvPr id="26" name="Shape 24"/>
          <p:cNvSpPr/>
          <p:nvPr/>
        </p:nvSpPr>
        <p:spPr>
          <a:xfrm>
            <a:off x="6912864" y="3895344"/>
            <a:ext cx="32004" cy="32004"/>
          </a:xfrm>
          <a:prstGeom prst="ellipse">
            <a:avLst/>
          </a:prstGeom>
          <a:solidFill>
            <a:srgbClr val="1B2E57"/>
          </a:solidFill>
          <a:ln/>
        </p:spPr>
      </p:sp>
      <p:sp>
        <p:nvSpPr>
          <p:cNvPr id="27" name="Shape 25"/>
          <p:cNvSpPr/>
          <p:nvPr/>
        </p:nvSpPr>
        <p:spPr>
          <a:xfrm>
            <a:off x="7114032" y="3895344"/>
            <a:ext cx="32004" cy="32004"/>
          </a:xfrm>
          <a:prstGeom prst="ellipse">
            <a:avLst/>
          </a:prstGeom>
          <a:solidFill>
            <a:srgbClr val="1B2E57"/>
          </a:solidFill>
          <a:ln/>
        </p:spPr>
      </p:sp>
      <p:sp>
        <p:nvSpPr>
          <p:cNvPr id="28" name="Shape 26"/>
          <p:cNvSpPr/>
          <p:nvPr/>
        </p:nvSpPr>
        <p:spPr>
          <a:xfrm>
            <a:off x="7315200" y="3895344"/>
            <a:ext cx="32004" cy="32004"/>
          </a:xfrm>
          <a:prstGeom prst="ellipse">
            <a:avLst/>
          </a:prstGeom>
          <a:solidFill>
            <a:srgbClr val="1B2E57"/>
          </a:solidFill>
          <a:ln/>
        </p:spPr>
      </p:sp>
      <p:sp>
        <p:nvSpPr>
          <p:cNvPr id="29" name="Shape 27"/>
          <p:cNvSpPr/>
          <p:nvPr/>
        </p:nvSpPr>
        <p:spPr>
          <a:xfrm>
            <a:off x="7516368" y="3895344"/>
            <a:ext cx="32004" cy="32004"/>
          </a:xfrm>
          <a:prstGeom prst="ellipse">
            <a:avLst/>
          </a:prstGeom>
          <a:solidFill>
            <a:srgbClr val="1B2E57"/>
          </a:solidFill>
          <a:ln/>
        </p:spPr>
      </p:sp>
      <p:sp>
        <p:nvSpPr>
          <p:cNvPr id="30" name="Shape 28"/>
          <p:cNvSpPr/>
          <p:nvPr/>
        </p:nvSpPr>
        <p:spPr>
          <a:xfrm>
            <a:off x="6309360" y="4096512"/>
            <a:ext cx="32004" cy="32004"/>
          </a:xfrm>
          <a:prstGeom prst="ellipse">
            <a:avLst/>
          </a:prstGeom>
          <a:solidFill>
            <a:srgbClr val="1B2E57"/>
          </a:solidFill>
          <a:ln/>
        </p:spPr>
      </p:sp>
      <p:sp>
        <p:nvSpPr>
          <p:cNvPr id="31" name="Shape 29"/>
          <p:cNvSpPr/>
          <p:nvPr/>
        </p:nvSpPr>
        <p:spPr>
          <a:xfrm>
            <a:off x="6510528" y="4096512"/>
            <a:ext cx="32004" cy="32004"/>
          </a:xfrm>
          <a:prstGeom prst="ellipse">
            <a:avLst/>
          </a:prstGeom>
          <a:solidFill>
            <a:srgbClr val="1B2E57"/>
          </a:solidFill>
          <a:ln/>
        </p:spPr>
      </p:sp>
      <p:sp>
        <p:nvSpPr>
          <p:cNvPr id="32" name="Shape 30"/>
          <p:cNvSpPr/>
          <p:nvPr/>
        </p:nvSpPr>
        <p:spPr>
          <a:xfrm>
            <a:off x="6711696" y="4096512"/>
            <a:ext cx="32004" cy="32004"/>
          </a:xfrm>
          <a:prstGeom prst="ellipse">
            <a:avLst/>
          </a:prstGeom>
          <a:solidFill>
            <a:srgbClr val="1B2E57"/>
          </a:solidFill>
          <a:ln/>
        </p:spPr>
      </p:sp>
      <p:sp>
        <p:nvSpPr>
          <p:cNvPr id="33" name="Shape 31"/>
          <p:cNvSpPr/>
          <p:nvPr/>
        </p:nvSpPr>
        <p:spPr>
          <a:xfrm>
            <a:off x="6912864" y="4096512"/>
            <a:ext cx="32004" cy="32004"/>
          </a:xfrm>
          <a:prstGeom prst="ellipse">
            <a:avLst/>
          </a:prstGeom>
          <a:solidFill>
            <a:srgbClr val="1B2E57"/>
          </a:solidFill>
          <a:ln/>
        </p:spPr>
      </p:sp>
      <p:sp>
        <p:nvSpPr>
          <p:cNvPr id="34" name="Shape 32"/>
          <p:cNvSpPr/>
          <p:nvPr/>
        </p:nvSpPr>
        <p:spPr>
          <a:xfrm>
            <a:off x="7114032" y="4096512"/>
            <a:ext cx="32004" cy="32004"/>
          </a:xfrm>
          <a:prstGeom prst="ellipse">
            <a:avLst/>
          </a:prstGeom>
          <a:solidFill>
            <a:srgbClr val="1B2E57"/>
          </a:solidFill>
          <a:ln/>
        </p:spPr>
      </p:sp>
      <p:sp>
        <p:nvSpPr>
          <p:cNvPr id="35" name="Shape 33"/>
          <p:cNvSpPr/>
          <p:nvPr/>
        </p:nvSpPr>
        <p:spPr>
          <a:xfrm>
            <a:off x="7315200" y="4096512"/>
            <a:ext cx="32004" cy="32004"/>
          </a:xfrm>
          <a:prstGeom prst="ellipse">
            <a:avLst/>
          </a:prstGeom>
          <a:solidFill>
            <a:srgbClr val="1B2E57"/>
          </a:solidFill>
          <a:ln/>
        </p:spPr>
      </p:sp>
      <p:sp>
        <p:nvSpPr>
          <p:cNvPr id="36" name="Shape 34"/>
          <p:cNvSpPr/>
          <p:nvPr/>
        </p:nvSpPr>
        <p:spPr>
          <a:xfrm>
            <a:off x="7516368" y="4096512"/>
            <a:ext cx="32004" cy="32004"/>
          </a:xfrm>
          <a:prstGeom prst="ellipse">
            <a:avLst/>
          </a:prstGeom>
          <a:solidFill>
            <a:srgbClr val="1B2E57"/>
          </a:solidFill>
          <a:ln/>
        </p:spPr>
      </p:sp>
      <p:sp>
        <p:nvSpPr>
          <p:cNvPr id="37" name="Text 35"/>
          <p:cNvSpPr/>
          <p:nvPr/>
        </p:nvSpPr>
        <p:spPr>
          <a:xfrm>
            <a:off x="731520" y="822960"/>
            <a:ext cx="5486400" cy="274320"/>
          </a:xfrm>
          <a:prstGeom prst="rect">
            <a:avLst/>
          </a:prstGeom>
          <a:noFill/>
          <a:ln/>
        </p:spPr>
        <p:txBody>
          <a:bodyPr wrap="square" lIns="0" tIns="0" rIns="0" bIns="0" rtlCol="0" anchor="ctr"/>
          <a:lstStyle/>
          <a:p>
            <a:pPr algn="l" indent="0" marL="0">
              <a:buNone/>
            </a:pPr>
            <a:r>
              <a:rPr lang="en-US" sz="1200" b="1" spc="200" kern="0" dirty="0">
                <a:solidFill>
                  <a:srgbClr val="F5B942"/>
                </a:solidFill>
                <a:latin typeface="Calibri" pitchFamily="34" charset="0"/>
                <a:ea typeface="Calibri" pitchFamily="34" charset="-122"/>
                <a:cs typeface="Calibri" pitchFamily="34" charset="-120"/>
              </a:rPr>
              <a:t>LET'S TALK</a:t>
            </a:r>
            <a:endParaRPr lang="en-US" sz="1200" dirty="0"/>
          </a:p>
        </p:txBody>
      </p:sp>
      <p:sp>
        <p:nvSpPr>
          <p:cNvPr id="38" name="Text 36"/>
          <p:cNvSpPr/>
          <p:nvPr/>
        </p:nvSpPr>
        <p:spPr>
          <a:xfrm>
            <a:off x="713232" y="1143000"/>
            <a:ext cx="7498080" cy="822960"/>
          </a:xfrm>
          <a:prstGeom prst="rect">
            <a:avLst/>
          </a:prstGeom>
          <a:noFill/>
          <a:ln/>
        </p:spPr>
        <p:txBody>
          <a:bodyPr wrap="square" lIns="0" tIns="0" rIns="0" bIns="0" rtlCol="0" anchor="ctr"/>
          <a:lstStyle/>
          <a:p>
            <a:pPr indent="0" marL="0">
              <a:buNone/>
            </a:pPr>
            <a:r>
              <a:rPr lang="en-US" sz="3800" b="1" dirty="0">
                <a:solidFill>
                  <a:srgbClr val="FFFFFF"/>
                </a:solidFill>
                <a:latin typeface="Cambria" pitchFamily="34" charset="0"/>
                <a:ea typeface="Cambria" pitchFamily="34" charset="-122"/>
                <a:cs typeface="Cambria" pitchFamily="34" charset="-120"/>
              </a:rPr>
              <a:t>See BI Advanced In Action</a:t>
            </a:r>
            <a:endParaRPr lang="en-US" sz="3800" dirty="0"/>
          </a:p>
        </p:txBody>
      </p:sp>
      <p:sp>
        <p:nvSpPr>
          <p:cNvPr id="39" name="Shape 37"/>
          <p:cNvSpPr/>
          <p:nvPr/>
        </p:nvSpPr>
        <p:spPr>
          <a:xfrm>
            <a:off x="749808" y="2203704"/>
            <a:ext cx="201168" cy="201168"/>
          </a:xfrm>
          <a:prstGeom prst="ellipse">
            <a:avLst/>
          </a:prstGeom>
          <a:solidFill>
            <a:srgbClr val="F5B942"/>
          </a:solidFill>
          <a:ln/>
        </p:spPr>
      </p:sp>
      <p:pic>
        <p:nvPicPr>
          <p:cNvPr id="40" name="Image 0" descr="/home/claude/bi_advanced_project/assets/icons/FiCheckCircle_0B1526.png">    </p:cNvPr>
          <p:cNvPicPr>
            <a:picLocks noChangeAspect="1"/>
          </p:cNvPicPr>
          <p:nvPr/>
        </p:nvPicPr>
        <p:blipFill>
          <a:blip r:embed="rId1"/>
          <a:stretch>
            <a:fillRect/>
          </a:stretch>
        </p:blipFill>
        <p:spPr>
          <a:xfrm>
            <a:off x="777240" y="2231136"/>
            <a:ext cx="146304" cy="146304"/>
          </a:xfrm>
          <a:prstGeom prst="rect">
            <a:avLst/>
          </a:prstGeom>
        </p:spPr>
      </p:pic>
      <p:sp>
        <p:nvSpPr>
          <p:cNvPr id="41" name="Text 38"/>
          <p:cNvSpPr/>
          <p:nvPr/>
        </p:nvSpPr>
        <p:spPr>
          <a:xfrm>
            <a:off x="1097280" y="2148840"/>
            <a:ext cx="6675120" cy="457200"/>
          </a:xfrm>
          <a:prstGeom prst="rect">
            <a:avLst/>
          </a:prstGeom>
          <a:noFill/>
          <a:ln/>
        </p:spPr>
        <p:txBody>
          <a:bodyPr wrap="square" lIns="0" tIns="0" rIns="0" bIns="0" rtlCol="0" anchor="ctr"/>
          <a:lstStyle/>
          <a:p>
            <a:pPr indent="0" marL="0">
              <a:buNone/>
            </a:pPr>
            <a:r>
              <a:rPr lang="en-US" sz="1500" dirty="0">
                <a:solidFill>
                  <a:srgbClr val="AAB9D4"/>
                </a:solidFill>
                <a:latin typeface="Calibri" pitchFamily="34" charset="0"/>
                <a:ea typeface="Calibri" pitchFamily="34" charset="-122"/>
                <a:cs typeface="Calibri" pitchFamily="34" charset="-120"/>
              </a:rPr>
              <a:t>Request a live walkthrough of the full platform</a:t>
            </a:r>
            <a:endParaRPr lang="en-US" sz="1500" dirty="0"/>
          </a:p>
        </p:txBody>
      </p:sp>
      <p:sp>
        <p:nvSpPr>
          <p:cNvPr id="42" name="Shape 39"/>
          <p:cNvSpPr/>
          <p:nvPr/>
        </p:nvSpPr>
        <p:spPr>
          <a:xfrm>
            <a:off x="749808" y="2660904"/>
            <a:ext cx="201168" cy="201168"/>
          </a:xfrm>
          <a:prstGeom prst="ellipse">
            <a:avLst/>
          </a:prstGeom>
          <a:solidFill>
            <a:srgbClr val="F5B942"/>
          </a:solidFill>
          <a:ln/>
        </p:spPr>
      </p:sp>
      <p:pic>
        <p:nvPicPr>
          <p:cNvPr id="43" name="Image 1" descr="/home/claude/bi_advanced_project/assets/icons/FiCheckCircle_0B1526.png">    </p:cNvPr>
          <p:cNvPicPr>
            <a:picLocks noChangeAspect="1"/>
          </p:cNvPicPr>
          <p:nvPr/>
        </p:nvPicPr>
        <p:blipFill>
          <a:blip r:embed="rId2"/>
          <a:stretch>
            <a:fillRect/>
          </a:stretch>
        </p:blipFill>
        <p:spPr>
          <a:xfrm>
            <a:off x="777240" y="2688336"/>
            <a:ext cx="146304" cy="146304"/>
          </a:xfrm>
          <a:prstGeom prst="rect">
            <a:avLst/>
          </a:prstGeom>
        </p:spPr>
      </p:pic>
      <p:sp>
        <p:nvSpPr>
          <p:cNvPr id="44" name="Text 40"/>
          <p:cNvSpPr/>
          <p:nvPr/>
        </p:nvSpPr>
        <p:spPr>
          <a:xfrm>
            <a:off x="1097280" y="2606040"/>
            <a:ext cx="6675120" cy="457200"/>
          </a:xfrm>
          <a:prstGeom prst="rect">
            <a:avLst/>
          </a:prstGeom>
          <a:noFill/>
          <a:ln/>
        </p:spPr>
        <p:txBody>
          <a:bodyPr wrap="square" lIns="0" tIns="0" rIns="0" bIns="0" rtlCol="0" anchor="ctr"/>
          <a:lstStyle/>
          <a:p>
            <a:pPr indent="0" marL="0">
              <a:buNone/>
            </a:pPr>
            <a:r>
              <a:rPr lang="en-US" sz="1500" dirty="0">
                <a:solidFill>
                  <a:srgbClr val="AAB9D4"/>
                </a:solidFill>
                <a:latin typeface="Calibri" pitchFamily="34" charset="0"/>
                <a:ea typeface="Calibri" pitchFamily="34" charset="-122"/>
                <a:cs typeface="Calibri" pitchFamily="34" charset="-120"/>
              </a:rPr>
              <a:t>Bring your own numbers — get a working cockpit the same day</a:t>
            </a:r>
            <a:endParaRPr lang="en-US" sz="1500" dirty="0"/>
          </a:p>
        </p:txBody>
      </p:sp>
      <p:sp>
        <p:nvSpPr>
          <p:cNvPr id="45" name="Shape 41"/>
          <p:cNvSpPr/>
          <p:nvPr/>
        </p:nvSpPr>
        <p:spPr>
          <a:xfrm>
            <a:off x="749808" y="3118104"/>
            <a:ext cx="201168" cy="201168"/>
          </a:xfrm>
          <a:prstGeom prst="ellipse">
            <a:avLst/>
          </a:prstGeom>
          <a:solidFill>
            <a:srgbClr val="F5B942"/>
          </a:solidFill>
          <a:ln/>
        </p:spPr>
      </p:sp>
      <p:pic>
        <p:nvPicPr>
          <p:cNvPr id="46" name="Image 2" descr="/home/claude/bi_advanced_project/assets/icons/FiCheckCircle_0B1526.png">    </p:cNvPr>
          <p:cNvPicPr>
            <a:picLocks noChangeAspect="1"/>
          </p:cNvPicPr>
          <p:nvPr/>
        </p:nvPicPr>
        <p:blipFill>
          <a:blip r:embed="rId3"/>
          <a:stretch>
            <a:fillRect/>
          </a:stretch>
        </p:blipFill>
        <p:spPr>
          <a:xfrm>
            <a:off x="777240" y="3145536"/>
            <a:ext cx="146304" cy="146304"/>
          </a:xfrm>
          <a:prstGeom prst="rect">
            <a:avLst/>
          </a:prstGeom>
        </p:spPr>
      </p:pic>
      <p:sp>
        <p:nvSpPr>
          <p:cNvPr id="47" name="Text 42"/>
          <p:cNvSpPr/>
          <p:nvPr/>
        </p:nvSpPr>
        <p:spPr>
          <a:xfrm>
            <a:off x="1097280" y="3063240"/>
            <a:ext cx="6675120" cy="457200"/>
          </a:xfrm>
          <a:prstGeom prst="rect">
            <a:avLst/>
          </a:prstGeom>
          <a:noFill/>
          <a:ln/>
        </p:spPr>
        <p:txBody>
          <a:bodyPr wrap="square" lIns="0" tIns="0" rIns="0" bIns="0" rtlCol="0" anchor="ctr"/>
          <a:lstStyle/>
          <a:p>
            <a:pPr indent="0" marL="0">
              <a:buNone/>
            </a:pPr>
            <a:r>
              <a:rPr lang="en-US" sz="1500" dirty="0">
                <a:solidFill>
                  <a:srgbClr val="AAB9D4"/>
                </a:solidFill>
                <a:latin typeface="Calibri" pitchFamily="34" charset="0"/>
                <a:ea typeface="Calibri" pitchFamily="34" charset="-122"/>
                <a:cs typeface="Calibri" pitchFamily="34" charset="-120"/>
              </a:rPr>
              <a:t>No commitment required to explore</a:t>
            </a:r>
            <a:endParaRPr lang="en-US" sz="1500" dirty="0"/>
          </a:p>
        </p:txBody>
      </p:sp>
      <p:sp>
        <p:nvSpPr>
          <p:cNvPr id="48" name="Shape 43"/>
          <p:cNvSpPr/>
          <p:nvPr/>
        </p:nvSpPr>
        <p:spPr>
          <a:xfrm>
            <a:off x="731520" y="3794760"/>
            <a:ext cx="4937760" cy="777240"/>
          </a:xfrm>
          <a:prstGeom prst="roundRect">
            <a:avLst>
              <a:gd name="adj" fmla="val 10588"/>
            </a:avLst>
          </a:prstGeom>
          <a:solidFill>
            <a:srgbClr val="13243F"/>
          </a:solidFill>
          <a:ln/>
          <a:effectLst>
            <a:outerShdw sx="100000" sy="100000" kx="0" ky="0" algn="bl" rotWithShape="0" blurRad="101600" dist="38100" dir="5400000">
              <a:srgbClr val="000000">
                <a:alpha val="35000"/>
              </a:srgbClr>
            </a:outerShdw>
          </a:effectLst>
        </p:spPr>
      </p:sp>
      <p:pic>
        <p:nvPicPr>
          <p:cNvPr id="49" name="Image 3" descr="/home/claude/bi_advanced_project/assets/icons/FiMessageSquare_F5B942.png">    </p:cNvPr>
          <p:cNvPicPr>
            <a:picLocks noChangeAspect="1"/>
          </p:cNvPicPr>
          <p:nvPr/>
        </p:nvPicPr>
        <p:blipFill>
          <a:blip r:embed="rId4"/>
          <a:stretch>
            <a:fillRect/>
          </a:stretch>
        </p:blipFill>
        <p:spPr>
          <a:xfrm>
            <a:off x="960120" y="4023360"/>
            <a:ext cx="320040" cy="320040"/>
          </a:xfrm>
          <a:prstGeom prst="rect">
            <a:avLst/>
          </a:prstGeom>
        </p:spPr>
      </p:pic>
      <p:sp>
        <p:nvSpPr>
          <p:cNvPr id="50" name="Text 44"/>
          <p:cNvSpPr/>
          <p:nvPr/>
        </p:nvSpPr>
        <p:spPr>
          <a:xfrm>
            <a:off x="1417320" y="3877056"/>
            <a:ext cx="4114800" cy="274320"/>
          </a:xfrm>
          <a:prstGeom prst="rect">
            <a:avLst/>
          </a:prstGeom>
          <a:noFill/>
          <a:ln/>
        </p:spPr>
        <p:txBody>
          <a:bodyPr wrap="square" lIns="0" tIns="0" rIns="0" bIns="0" rtlCol="0" anchor="ctr"/>
          <a:lstStyle/>
          <a:p>
            <a:pPr indent="0" marL="0">
              <a:buNone/>
            </a:pPr>
            <a:r>
              <a:rPr lang="en-US" sz="1100" dirty="0">
                <a:solidFill>
                  <a:srgbClr val="AAB9D4"/>
                </a:solidFill>
                <a:latin typeface="Calibri" pitchFamily="34" charset="0"/>
                <a:ea typeface="Calibri" pitchFamily="34" charset="-122"/>
                <a:cs typeface="Calibri" pitchFamily="34" charset="-120"/>
              </a:rPr>
              <a:t>Schedule a walkthrough:</a:t>
            </a:r>
            <a:endParaRPr lang="en-US" sz="1100" dirty="0"/>
          </a:p>
        </p:txBody>
      </p:sp>
      <p:sp>
        <p:nvSpPr>
          <p:cNvPr id="51" name="Text 45"/>
          <p:cNvSpPr/>
          <p:nvPr/>
        </p:nvSpPr>
        <p:spPr>
          <a:xfrm>
            <a:off x="1417320" y="4114800"/>
            <a:ext cx="4114800" cy="320040"/>
          </a:xfrm>
          <a:prstGeom prst="rect">
            <a:avLst/>
          </a:prstGeom>
          <a:noFill/>
          <a:ln/>
        </p:spPr>
        <p:txBody>
          <a:bodyPr wrap="square" lIns="0" tIns="0" rIns="0" bIns="0" rtlCol="0" anchor="ctr"/>
          <a:lstStyle/>
          <a:p>
            <a:pPr indent="0" marL="0">
              <a:buNone/>
            </a:pPr>
            <a:r>
              <a:rPr lang="en-US" sz="1600" b="1" dirty="0">
                <a:solidFill>
                  <a:srgbClr val="FFFFFF"/>
                </a:solidFill>
                <a:latin typeface="Calibri" pitchFamily="34" charset="0"/>
                <a:ea typeface="Calibri" pitchFamily="34" charset="-122"/>
                <a:cs typeface="Calibri" pitchFamily="34" charset="-120"/>
              </a:rPr>
              <a:t>nfuchs911@gmail.com</a:t>
            </a:r>
            <a:endParaRPr lang="en-US" sz="1600" dirty="0"/>
          </a:p>
        </p:txBody>
      </p:sp>
      <p:sp>
        <p:nvSpPr>
          <p:cNvPr id="52" name="Text 46"/>
          <p:cNvSpPr/>
          <p:nvPr/>
        </p:nvSpPr>
        <p:spPr>
          <a:xfrm>
            <a:off x="457200" y="4796028"/>
            <a:ext cx="2743200" cy="274320"/>
          </a:xfrm>
          <a:prstGeom prst="rect">
            <a:avLst/>
          </a:prstGeom>
          <a:noFill/>
          <a:ln/>
        </p:spPr>
        <p:txBody>
          <a:bodyPr wrap="square" lIns="0" tIns="0" rIns="0" bIns="0" rtlCol="0" anchor="ctr"/>
          <a:lstStyle/>
          <a:p>
            <a:pPr indent="0" marL="0">
              <a:buNone/>
            </a:pPr>
            <a:r>
              <a:rPr lang="en-US" sz="900" dirty="0">
                <a:solidFill>
                  <a:srgbClr val="7E8FB3"/>
                </a:solidFill>
                <a:latin typeface="Calibri" pitchFamily="34" charset="0"/>
                <a:ea typeface="Calibri" pitchFamily="34" charset="-122"/>
                <a:cs typeface="Calibri" pitchFamily="34" charset="-120"/>
              </a:rPr>
              <a:t>BI ADVANCED</a:t>
            </a:r>
            <a:endParaRPr lang="en-US" sz="900" dirty="0"/>
          </a:p>
        </p:txBody>
      </p:sp>
      <p:sp>
        <p:nvSpPr>
          <p:cNvPr id="53" name="Text 47"/>
          <p:cNvSpPr/>
          <p:nvPr/>
        </p:nvSpPr>
        <p:spPr>
          <a:xfrm>
            <a:off x="8229600" y="4796028"/>
            <a:ext cx="457200" cy="274320"/>
          </a:xfrm>
          <a:prstGeom prst="rect">
            <a:avLst/>
          </a:prstGeom>
          <a:noFill/>
          <a:ln/>
        </p:spPr>
        <p:txBody>
          <a:bodyPr wrap="square" lIns="0" tIns="0" rIns="0" bIns="0" rtlCol="0" anchor="ctr"/>
          <a:lstStyle/>
          <a:p>
            <a:pPr algn="r" indent="0" marL="0">
              <a:buNone/>
            </a:pPr>
            <a:r>
              <a:rPr lang="en-US" sz="900" dirty="0">
                <a:solidFill>
                  <a:srgbClr val="7E8FB3"/>
                </a:solidFill>
                <a:latin typeface="Calibri" pitchFamily="34" charset="0"/>
                <a:ea typeface="Calibri" pitchFamily="34" charset="-122"/>
                <a:cs typeface="Calibri" pitchFamily="34" charset="-120"/>
              </a:rPr>
              <a:t>19</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526"/>
        </a:solidFill>
      </p:bgPr>
    </p:bg>
    <p:spTree>
      <p:nvGrpSpPr>
        <p:cNvPr id="1" name=""/>
        <p:cNvGrpSpPr/>
        <p:nvPr/>
      </p:nvGrpSpPr>
      <p:grpSpPr>
        <a:xfrm>
          <a:off x="0" y="0"/>
          <a:ext cx="0" cy="0"/>
          <a:chOff x="0" y="0"/>
          <a:chExt cx="0" cy="0"/>
        </a:xfrm>
      </p:grpSpPr>
      <p:sp>
        <p:nvSpPr>
          <p:cNvPr id="2" name="Text 0"/>
          <p:cNvSpPr/>
          <p:nvPr/>
        </p:nvSpPr>
        <p:spPr>
          <a:xfrm>
            <a:off x="640080" y="457200"/>
            <a:ext cx="5486400" cy="274320"/>
          </a:xfrm>
          <a:prstGeom prst="rect">
            <a:avLst/>
          </a:prstGeom>
          <a:noFill/>
          <a:ln/>
        </p:spPr>
        <p:txBody>
          <a:bodyPr wrap="square" lIns="0" tIns="0" rIns="0" bIns="0" rtlCol="0" anchor="ctr"/>
          <a:lstStyle/>
          <a:p>
            <a:pPr algn="l" indent="0" marL="0">
              <a:buNone/>
            </a:pPr>
            <a:r>
              <a:rPr lang="en-US" sz="1200" b="1" spc="200" kern="0" dirty="0">
                <a:solidFill>
                  <a:srgbClr val="F5B942"/>
                </a:solidFill>
                <a:latin typeface="Calibri" pitchFamily="34" charset="0"/>
                <a:ea typeface="Calibri" pitchFamily="34" charset="-122"/>
                <a:cs typeface="Calibri" pitchFamily="34" charset="-120"/>
              </a:rPr>
              <a:t>THE CHALLENGE</a:t>
            </a:r>
            <a:endParaRPr lang="en-US" sz="1200" dirty="0"/>
          </a:p>
        </p:txBody>
      </p:sp>
      <p:sp>
        <p:nvSpPr>
          <p:cNvPr id="3" name="Text 1"/>
          <p:cNvSpPr/>
          <p:nvPr/>
        </p:nvSpPr>
        <p:spPr>
          <a:xfrm>
            <a:off x="640080" y="749808"/>
            <a:ext cx="7863840" cy="685800"/>
          </a:xfrm>
          <a:prstGeom prst="rect">
            <a:avLst/>
          </a:prstGeom>
          <a:noFill/>
          <a:ln/>
        </p:spPr>
        <p:txBody>
          <a:bodyPr wrap="square" lIns="0" tIns="0" rIns="0" bIns="0" rtlCol="0" anchor="ctr"/>
          <a:lstStyle/>
          <a:p>
            <a:pPr algn="l" indent="0" marL="0">
              <a:buNone/>
            </a:pPr>
            <a:r>
              <a:rPr lang="en-US" sz="3200" b="1" dirty="0">
                <a:solidFill>
                  <a:srgbClr val="FFFFFF"/>
                </a:solidFill>
                <a:latin typeface="Cambria" pitchFamily="34" charset="0"/>
                <a:ea typeface="Cambria" pitchFamily="34" charset="-122"/>
                <a:cs typeface="Cambria" pitchFamily="34" charset="-120"/>
              </a:rPr>
              <a:t>Finance Teams Are Flying Blind</a:t>
            </a:r>
            <a:endParaRPr lang="en-US" sz="3200" dirty="0"/>
          </a:p>
        </p:txBody>
      </p:sp>
      <p:sp>
        <p:nvSpPr>
          <p:cNvPr id="4" name="Text 2"/>
          <p:cNvSpPr/>
          <p:nvPr/>
        </p:nvSpPr>
        <p:spPr>
          <a:xfrm>
            <a:off x="640080" y="1371600"/>
            <a:ext cx="7772400" cy="457200"/>
          </a:xfrm>
          <a:prstGeom prst="rect">
            <a:avLst/>
          </a:prstGeom>
          <a:noFill/>
          <a:ln/>
        </p:spPr>
        <p:txBody>
          <a:bodyPr wrap="square" lIns="0" tIns="0" rIns="0" bIns="0" rtlCol="0" anchor="ctr"/>
          <a:lstStyle/>
          <a:p>
            <a:pPr indent="0" marL="0">
              <a:buNone/>
            </a:pPr>
            <a:r>
              <a:rPr lang="en-US" sz="1400" i="1" dirty="0">
                <a:solidFill>
                  <a:srgbClr val="AAB9D4"/>
                </a:solidFill>
                <a:latin typeface="Calibri" pitchFamily="34" charset="0"/>
                <a:ea typeface="Calibri" pitchFamily="34" charset="-122"/>
                <a:cs typeface="Calibri" pitchFamily="34" charset="-120"/>
              </a:rPr>
              <a:t>The modern finance stack is fragmented — and it's costing you time, accuracy, and confidence.</a:t>
            </a:r>
            <a:endParaRPr lang="en-US" sz="1400" dirty="0"/>
          </a:p>
        </p:txBody>
      </p:sp>
      <p:sp>
        <p:nvSpPr>
          <p:cNvPr id="5" name="Shape 3"/>
          <p:cNvSpPr/>
          <p:nvPr/>
        </p:nvSpPr>
        <p:spPr>
          <a:xfrm>
            <a:off x="640080" y="1965960"/>
            <a:ext cx="7863840" cy="566928"/>
          </a:xfrm>
          <a:prstGeom prst="roundRect">
            <a:avLst>
              <a:gd name="adj" fmla="val 14516"/>
            </a:avLst>
          </a:prstGeom>
          <a:solidFill>
            <a:srgbClr val="13243F"/>
          </a:solidFill>
          <a:ln/>
          <a:effectLst>
            <a:outerShdw sx="100000" sy="100000" kx="0" ky="0" algn="bl" rotWithShape="0" blurRad="101600" dist="38100" dir="5400000">
              <a:srgbClr val="000000">
                <a:alpha val="35000"/>
              </a:srgbClr>
            </a:outerShdw>
          </a:effectLst>
        </p:spPr>
      </p:sp>
      <p:sp>
        <p:nvSpPr>
          <p:cNvPr id="6" name="Shape 4"/>
          <p:cNvSpPr/>
          <p:nvPr/>
        </p:nvSpPr>
        <p:spPr>
          <a:xfrm>
            <a:off x="868680" y="2029968"/>
            <a:ext cx="438912" cy="438912"/>
          </a:xfrm>
          <a:prstGeom prst="ellipse">
            <a:avLst/>
          </a:prstGeom>
          <a:solidFill>
            <a:srgbClr val="1B2E57"/>
          </a:solidFill>
          <a:ln/>
        </p:spPr>
      </p:sp>
      <p:pic>
        <p:nvPicPr>
          <p:cNvPr id="7" name="Image 0" descr="/home/claude/bi_advanced_project/assets/icons/FiGrid_F5B942.png">    </p:cNvPr>
          <p:cNvPicPr>
            <a:picLocks noChangeAspect="1"/>
          </p:cNvPicPr>
          <p:nvPr/>
        </p:nvPicPr>
        <p:blipFill>
          <a:blip r:embed="rId1"/>
          <a:stretch>
            <a:fillRect/>
          </a:stretch>
        </p:blipFill>
        <p:spPr>
          <a:xfrm>
            <a:off x="925739" y="2087027"/>
            <a:ext cx="324795" cy="324795"/>
          </a:xfrm>
          <a:prstGeom prst="rect">
            <a:avLst/>
          </a:prstGeom>
        </p:spPr>
      </p:pic>
      <p:sp>
        <p:nvSpPr>
          <p:cNvPr id="8" name="Text 5"/>
          <p:cNvSpPr/>
          <p:nvPr/>
        </p:nvSpPr>
        <p:spPr>
          <a:xfrm>
            <a:off x="1508760" y="2020824"/>
            <a:ext cx="6675120" cy="237744"/>
          </a:xfrm>
          <a:prstGeom prst="rect">
            <a:avLst/>
          </a:prstGeom>
          <a:noFill/>
          <a:ln/>
        </p:spPr>
        <p:txBody>
          <a:bodyPr wrap="square" lIns="0" tIns="0" rIns="0" bIns="0" rtlCol="0" anchor="t"/>
          <a:lstStyle/>
          <a:p>
            <a:pPr indent="0" marL="0">
              <a:buNone/>
            </a:pPr>
            <a:r>
              <a:rPr lang="en-US" sz="1400" b="1" dirty="0">
                <a:solidFill>
                  <a:srgbClr val="FFFFFF"/>
                </a:solidFill>
                <a:latin typeface="Calibri" pitchFamily="34" charset="0"/>
                <a:ea typeface="Calibri" pitchFamily="34" charset="-122"/>
                <a:cs typeface="Calibri" pitchFamily="34" charset="-120"/>
              </a:rPr>
              <a:t>Spreadsheet sprawl</a:t>
            </a:r>
            <a:endParaRPr lang="en-US" sz="1400" dirty="0"/>
          </a:p>
        </p:txBody>
      </p:sp>
      <p:sp>
        <p:nvSpPr>
          <p:cNvPr id="9" name="Text 6"/>
          <p:cNvSpPr/>
          <p:nvPr/>
        </p:nvSpPr>
        <p:spPr>
          <a:xfrm>
            <a:off x="1508760" y="2240280"/>
            <a:ext cx="6675120" cy="256032"/>
          </a:xfrm>
          <a:prstGeom prst="rect">
            <a:avLst/>
          </a:prstGeom>
          <a:noFill/>
          <a:ln/>
        </p:spPr>
        <p:txBody>
          <a:bodyPr wrap="square" lIns="0" tIns="0" rIns="0" bIns="0" rtlCol="0" anchor="t"/>
          <a:lstStyle/>
          <a:p>
            <a:pPr indent="0" marL="0">
              <a:buNone/>
            </a:pPr>
            <a:r>
              <a:rPr lang="en-US" sz="1150" dirty="0">
                <a:solidFill>
                  <a:srgbClr val="AAB9D4"/>
                </a:solidFill>
                <a:latin typeface="Calibri" pitchFamily="34" charset="0"/>
                <a:ea typeface="Calibri" pitchFamily="34" charset="-122"/>
                <a:cs typeface="Calibri" pitchFamily="34" charset="-120"/>
              </a:rPr>
              <a:t>Reporting, valuation, and forecasting live in dozens of disconnected files with no shared source of truth.</a:t>
            </a:r>
            <a:endParaRPr lang="en-US" sz="1150" dirty="0"/>
          </a:p>
        </p:txBody>
      </p:sp>
      <p:sp>
        <p:nvSpPr>
          <p:cNvPr id="10" name="Shape 7"/>
          <p:cNvSpPr/>
          <p:nvPr/>
        </p:nvSpPr>
        <p:spPr>
          <a:xfrm>
            <a:off x="640080" y="2606040"/>
            <a:ext cx="7863840" cy="566928"/>
          </a:xfrm>
          <a:prstGeom prst="roundRect">
            <a:avLst>
              <a:gd name="adj" fmla="val 14516"/>
            </a:avLst>
          </a:prstGeom>
          <a:solidFill>
            <a:srgbClr val="13243F"/>
          </a:solidFill>
          <a:ln/>
          <a:effectLst>
            <a:outerShdw sx="100000" sy="100000" kx="0" ky="0" algn="bl" rotWithShape="0" blurRad="101600" dist="38100" dir="5400000">
              <a:srgbClr val="000000">
                <a:alpha val="35000"/>
              </a:srgbClr>
            </a:outerShdw>
          </a:effectLst>
        </p:spPr>
      </p:sp>
      <p:sp>
        <p:nvSpPr>
          <p:cNvPr id="11" name="Shape 8"/>
          <p:cNvSpPr/>
          <p:nvPr/>
        </p:nvSpPr>
        <p:spPr>
          <a:xfrm>
            <a:off x="868680" y="2670048"/>
            <a:ext cx="438912" cy="438912"/>
          </a:xfrm>
          <a:prstGeom prst="ellipse">
            <a:avLst/>
          </a:prstGeom>
          <a:solidFill>
            <a:srgbClr val="1B2E57"/>
          </a:solidFill>
          <a:ln/>
        </p:spPr>
      </p:sp>
      <p:pic>
        <p:nvPicPr>
          <p:cNvPr id="12" name="Image 1" descr="/home/claude/bi_advanced_project/assets/icons/FiClock_F5B942.png">    </p:cNvPr>
          <p:cNvPicPr>
            <a:picLocks noChangeAspect="1"/>
          </p:cNvPicPr>
          <p:nvPr/>
        </p:nvPicPr>
        <p:blipFill>
          <a:blip r:embed="rId2"/>
          <a:stretch>
            <a:fillRect/>
          </a:stretch>
        </p:blipFill>
        <p:spPr>
          <a:xfrm>
            <a:off x="925739" y="2727107"/>
            <a:ext cx="324795" cy="324795"/>
          </a:xfrm>
          <a:prstGeom prst="rect">
            <a:avLst/>
          </a:prstGeom>
        </p:spPr>
      </p:pic>
      <p:sp>
        <p:nvSpPr>
          <p:cNvPr id="13" name="Text 9"/>
          <p:cNvSpPr/>
          <p:nvPr/>
        </p:nvSpPr>
        <p:spPr>
          <a:xfrm>
            <a:off x="1508760" y="2660904"/>
            <a:ext cx="6675120" cy="237744"/>
          </a:xfrm>
          <a:prstGeom prst="rect">
            <a:avLst/>
          </a:prstGeom>
          <a:noFill/>
          <a:ln/>
        </p:spPr>
        <p:txBody>
          <a:bodyPr wrap="square" lIns="0" tIns="0" rIns="0" bIns="0" rtlCol="0" anchor="t"/>
          <a:lstStyle/>
          <a:p>
            <a:pPr indent="0" marL="0">
              <a:buNone/>
            </a:pPr>
            <a:r>
              <a:rPr lang="en-US" sz="1400" b="1" dirty="0">
                <a:solidFill>
                  <a:srgbClr val="FFFFFF"/>
                </a:solidFill>
                <a:latin typeface="Calibri" pitchFamily="34" charset="0"/>
                <a:ea typeface="Calibri" pitchFamily="34" charset="-122"/>
                <a:cs typeface="Calibri" pitchFamily="34" charset="-120"/>
              </a:rPr>
              <a:t>Stale by the time it's read</a:t>
            </a:r>
            <a:endParaRPr lang="en-US" sz="1400" dirty="0"/>
          </a:p>
        </p:txBody>
      </p:sp>
      <p:sp>
        <p:nvSpPr>
          <p:cNvPr id="14" name="Text 10"/>
          <p:cNvSpPr/>
          <p:nvPr/>
        </p:nvSpPr>
        <p:spPr>
          <a:xfrm>
            <a:off x="1508760" y="2880360"/>
            <a:ext cx="6675120" cy="256032"/>
          </a:xfrm>
          <a:prstGeom prst="rect">
            <a:avLst/>
          </a:prstGeom>
          <a:noFill/>
          <a:ln/>
        </p:spPr>
        <p:txBody>
          <a:bodyPr wrap="square" lIns="0" tIns="0" rIns="0" bIns="0" rtlCol="0" anchor="t"/>
          <a:lstStyle/>
          <a:p>
            <a:pPr indent="0" marL="0">
              <a:buNone/>
            </a:pPr>
            <a:r>
              <a:rPr lang="en-US" sz="1150" dirty="0">
                <a:solidFill>
                  <a:srgbClr val="AAB9D4"/>
                </a:solidFill>
                <a:latin typeface="Calibri" pitchFamily="34" charset="0"/>
                <a:ea typeface="Calibri" pitchFamily="34" charset="-122"/>
                <a:cs typeface="Calibri" pitchFamily="34" charset="-120"/>
              </a:rPr>
              <a:t>Static reports and manual reconciliation mean numbers are outdated before leadership sees them.</a:t>
            </a:r>
            <a:endParaRPr lang="en-US" sz="1150" dirty="0"/>
          </a:p>
        </p:txBody>
      </p:sp>
      <p:sp>
        <p:nvSpPr>
          <p:cNvPr id="15" name="Shape 11"/>
          <p:cNvSpPr/>
          <p:nvPr/>
        </p:nvSpPr>
        <p:spPr>
          <a:xfrm>
            <a:off x="640080" y="3246120"/>
            <a:ext cx="7863840" cy="566928"/>
          </a:xfrm>
          <a:prstGeom prst="roundRect">
            <a:avLst>
              <a:gd name="adj" fmla="val 14516"/>
            </a:avLst>
          </a:prstGeom>
          <a:solidFill>
            <a:srgbClr val="13243F"/>
          </a:solidFill>
          <a:ln/>
          <a:effectLst>
            <a:outerShdw sx="100000" sy="100000" kx="0" ky="0" algn="bl" rotWithShape="0" blurRad="101600" dist="38100" dir="5400000">
              <a:srgbClr val="000000">
                <a:alpha val="35000"/>
              </a:srgbClr>
            </a:outerShdw>
          </a:effectLst>
        </p:spPr>
      </p:sp>
      <p:sp>
        <p:nvSpPr>
          <p:cNvPr id="16" name="Shape 12"/>
          <p:cNvSpPr/>
          <p:nvPr/>
        </p:nvSpPr>
        <p:spPr>
          <a:xfrm>
            <a:off x="868680" y="3310128"/>
            <a:ext cx="438912" cy="438912"/>
          </a:xfrm>
          <a:prstGeom prst="ellipse">
            <a:avLst/>
          </a:prstGeom>
          <a:solidFill>
            <a:srgbClr val="1B2E57"/>
          </a:solidFill>
          <a:ln/>
        </p:spPr>
      </p:sp>
      <p:pic>
        <p:nvPicPr>
          <p:cNvPr id="17" name="Image 2" descr="/home/claude/bi_advanced_project/assets/icons/FiLayers_F5B942.png">    </p:cNvPr>
          <p:cNvPicPr>
            <a:picLocks noChangeAspect="1"/>
          </p:cNvPicPr>
          <p:nvPr/>
        </p:nvPicPr>
        <p:blipFill>
          <a:blip r:embed="rId3"/>
          <a:stretch>
            <a:fillRect/>
          </a:stretch>
        </p:blipFill>
        <p:spPr>
          <a:xfrm>
            <a:off x="925739" y="3367187"/>
            <a:ext cx="324795" cy="324795"/>
          </a:xfrm>
          <a:prstGeom prst="rect">
            <a:avLst/>
          </a:prstGeom>
        </p:spPr>
      </p:pic>
      <p:sp>
        <p:nvSpPr>
          <p:cNvPr id="18" name="Text 13"/>
          <p:cNvSpPr/>
          <p:nvPr/>
        </p:nvSpPr>
        <p:spPr>
          <a:xfrm>
            <a:off x="1508760" y="3300984"/>
            <a:ext cx="6675120" cy="237744"/>
          </a:xfrm>
          <a:prstGeom prst="rect">
            <a:avLst/>
          </a:prstGeom>
          <a:noFill/>
          <a:ln/>
        </p:spPr>
        <p:txBody>
          <a:bodyPr wrap="square" lIns="0" tIns="0" rIns="0" bIns="0" rtlCol="0" anchor="t"/>
          <a:lstStyle/>
          <a:p>
            <a:pPr indent="0" marL="0">
              <a:buNone/>
            </a:pPr>
            <a:r>
              <a:rPr lang="en-US" sz="1400" b="1" dirty="0">
                <a:solidFill>
                  <a:srgbClr val="FFFFFF"/>
                </a:solidFill>
                <a:latin typeface="Calibri" pitchFamily="34" charset="0"/>
                <a:ea typeface="Calibri" pitchFamily="34" charset="-122"/>
                <a:cs typeface="Calibri" pitchFamily="34" charset="-120"/>
              </a:rPr>
              <a:t>Valuation &amp; risk in silos</a:t>
            </a:r>
            <a:endParaRPr lang="en-US" sz="1400" dirty="0"/>
          </a:p>
        </p:txBody>
      </p:sp>
      <p:sp>
        <p:nvSpPr>
          <p:cNvPr id="19" name="Text 14"/>
          <p:cNvSpPr/>
          <p:nvPr/>
        </p:nvSpPr>
        <p:spPr>
          <a:xfrm>
            <a:off x="1508760" y="3520440"/>
            <a:ext cx="6675120" cy="256032"/>
          </a:xfrm>
          <a:prstGeom prst="rect">
            <a:avLst/>
          </a:prstGeom>
          <a:noFill/>
          <a:ln/>
        </p:spPr>
        <p:txBody>
          <a:bodyPr wrap="square" lIns="0" tIns="0" rIns="0" bIns="0" rtlCol="0" anchor="t"/>
          <a:lstStyle/>
          <a:p>
            <a:pPr indent="0" marL="0">
              <a:buNone/>
            </a:pPr>
            <a:r>
              <a:rPr lang="en-US" sz="1150" dirty="0">
                <a:solidFill>
                  <a:srgbClr val="AAB9D4"/>
                </a:solidFill>
                <a:latin typeface="Calibri" pitchFamily="34" charset="0"/>
                <a:ea typeface="Calibri" pitchFamily="34" charset="-122"/>
                <a:cs typeface="Calibri" pitchFamily="34" charset="-120"/>
              </a:rPr>
              <a:t>DCF models, ratio analysis, and risk scoring sit in separate tools that never talk to each other.</a:t>
            </a:r>
            <a:endParaRPr lang="en-US" sz="1150" dirty="0"/>
          </a:p>
        </p:txBody>
      </p:sp>
      <p:sp>
        <p:nvSpPr>
          <p:cNvPr id="20" name="Shape 15"/>
          <p:cNvSpPr/>
          <p:nvPr/>
        </p:nvSpPr>
        <p:spPr>
          <a:xfrm>
            <a:off x="640080" y="3886200"/>
            <a:ext cx="7863840" cy="566928"/>
          </a:xfrm>
          <a:prstGeom prst="roundRect">
            <a:avLst>
              <a:gd name="adj" fmla="val 14516"/>
            </a:avLst>
          </a:prstGeom>
          <a:solidFill>
            <a:srgbClr val="13243F"/>
          </a:solidFill>
          <a:ln/>
          <a:effectLst>
            <a:outerShdw sx="100000" sy="100000" kx="0" ky="0" algn="bl" rotWithShape="0" blurRad="101600" dist="38100" dir="5400000">
              <a:srgbClr val="000000">
                <a:alpha val="35000"/>
              </a:srgbClr>
            </a:outerShdw>
          </a:effectLst>
        </p:spPr>
      </p:sp>
      <p:sp>
        <p:nvSpPr>
          <p:cNvPr id="21" name="Shape 16"/>
          <p:cNvSpPr/>
          <p:nvPr/>
        </p:nvSpPr>
        <p:spPr>
          <a:xfrm>
            <a:off x="868680" y="3950208"/>
            <a:ext cx="438912" cy="438912"/>
          </a:xfrm>
          <a:prstGeom prst="ellipse">
            <a:avLst/>
          </a:prstGeom>
          <a:solidFill>
            <a:srgbClr val="1B2E57"/>
          </a:solidFill>
          <a:ln/>
        </p:spPr>
      </p:sp>
      <p:pic>
        <p:nvPicPr>
          <p:cNvPr id="22" name="Image 3" descr="/home/claude/bi_advanced_project/assets/icons/FiShieldOff_F5B942.png">    </p:cNvPr>
          <p:cNvPicPr>
            <a:picLocks noChangeAspect="1"/>
          </p:cNvPicPr>
          <p:nvPr/>
        </p:nvPicPr>
        <p:blipFill>
          <a:blip r:embed="rId4"/>
          <a:stretch>
            <a:fillRect/>
          </a:stretch>
        </p:blipFill>
        <p:spPr>
          <a:xfrm>
            <a:off x="925739" y="4007267"/>
            <a:ext cx="324795" cy="324795"/>
          </a:xfrm>
          <a:prstGeom prst="rect">
            <a:avLst/>
          </a:prstGeom>
        </p:spPr>
      </p:pic>
      <p:sp>
        <p:nvSpPr>
          <p:cNvPr id="23" name="Text 17"/>
          <p:cNvSpPr/>
          <p:nvPr/>
        </p:nvSpPr>
        <p:spPr>
          <a:xfrm>
            <a:off x="1508760" y="3941064"/>
            <a:ext cx="6675120" cy="237744"/>
          </a:xfrm>
          <a:prstGeom prst="rect">
            <a:avLst/>
          </a:prstGeom>
          <a:noFill/>
          <a:ln/>
        </p:spPr>
        <p:txBody>
          <a:bodyPr wrap="square" lIns="0" tIns="0" rIns="0" bIns="0" rtlCol="0" anchor="t"/>
          <a:lstStyle/>
          <a:p>
            <a:pPr indent="0" marL="0">
              <a:buNone/>
            </a:pPr>
            <a:r>
              <a:rPr lang="en-US" sz="1400" b="1" dirty="0">
                <a:solidFill>
                  <a:srgbClr val="FFFFFF"/>
                </a:solidFill>
                <a:latin typeface="Calibri" pitchFamily="34" charset="0"/>
                <a:ea typeface="Calibri" pitchFamily="34" charset="-122"/>
                <a:cs typeface="Calibri" pitchFamily="34" charset="-120"/>
              </a:rPr>
              <a:t>No defensible audit trail</a:t>
            </a:r>
            <a:endParaRPr lang="en-US" sz="1400" dirty="0"/>
          </a:p>
        </p:txBody>
      </p:sp>
      <p:sp>
        <p:nvSpPr>
          <p:cNvPr id="24" name="Text 18"/>
          <p:cNvSpPr/>
          <p:nvPr/>
        </p:nvSpPr>
        <p:spPr>
          <a:xfrm>
            <a:off x="1508760" y="4160520"/>
            <a:ext cx="6675120" cy="256032"/>
          </a:xfrm>
          <a:prstGeom prst="rect">
            <a:avLst/>
          </a:prstGeom>
          <a:noFill/>
          <a:ln/>
        </p:spPr>
        <p:txBody>
          <a:bodyPr wrap="square" lIns="0" tIns="0" rIns="0" bIns="0" rtlCol="0" anchor="t"/>
          <a:lstStyle/>
          <a:p>
            <a:pPr indent="0" marL="0">
              <a:buNone/>
            </a:pPr>
            <a:r>
              <a:rPr lang="en-US" sz="1150" dirty="0">
                <a:solidFill>
                  <a:srgbClr val="AAB9D4"/>
                </a:solidFill>
                <a:latin typeface="Calibri" pitchFamily="34" charset="0"/>
                <a:ea typeface="Calibri" pitchFamily="34" charset="-122"/>
                <a:cs typeface="Calibri" pitchFamily="34" charset="-120"/>
              </a:rPr>
              <a:t>When a number is questioned, there's no reliable record of who changed what, and when.</a:t>
            </a:r>
            <a:endParaRPr lang="en-US" sz="1150" dirty="0"/>
          </a:p>
        </p:txBody>
      </p:sp>
      <p:sp>
        <p:nvSpPr>
          <p:cNvPr id="25" name="Text 19"/>
          <p:cNvSpPr/>
          <p:nvPr/>
        </p:nvSpPr>
        <p:spPr>
          <a:xfrm>
            <a:off x="457200" y="4796028"/>
            <a:ext cx="2743200" cy="274320"/>
          </a:xfrm>
          <a:prstGeom prst="rect">
            <a:avLst/>
          </a:prstGeom>
          <a:noFill/>
          <a:ln/>
        </p:spPr>
        <p:txBody>
          <a:bodyPr wrap="square" lIns="0" tIns="0" rIns="0" bIns="0" rtlCol="0" anchor="ctr"/>
          <a:lstStyle/>
          <a:p>
            <a:pPr indent="0" marL="0">
              <a:buNone/>
            </a:pPr>
            <a:r>
              <a:rPr lang="en-US" sz="900" dirty="0">
                <a:solidFill>
                  <a:srgbClr val="7E8FB3"/>
                </a:solidFill>
                <a:latin typeface="Calibri" pitchFamily="34" charset="0"/>
                <a:ea typeface="Calibri" pitchFamily="34" charset="-122"/>
                <a:cs typeface="Calibri" pitchFamily="34" charset="-120"/>
              </a:rPr>
              <a:t>BI ADVANCED</a:t>
            </a:r>
            <a:endParaRPr lang="en-US" sz="900" dirty="0"/>
          </a:p>
        </p:txBody>
      </p:sp>
      <p:sp>
        <p:nvSpPr>
          <p:cNvPr id="26" name="Text 20"/>
          <p:cNvSpPr/>
          <p:nvPr/>
        </p:nvSpPr>
        <p:spPr>
          <a:xfrm>
            <a:off x="8229600" y="4796028"/>
            <a:ext cx="457200" cy="274320"/>
          </a:xfrm>
          <a:prstGeom prst="rect">
            <a:avLst/>
          </a:prstGeom>
          <a:noFill/>
          <a:ln/>
        </p:spPr>
        <p:txBody>
          <a:bodyPr wrap="square" lIns="0" tIns="0" rIns="0" bIns="0" rtlCol="0" anchor="ctr"/>
          <a:lstStyle/>
          <a:p>
            <a:pPr algn="r" indent="0" marL="0">
              <a:buNone/>
            </a:pPr>
            <a:r>
              <a:rPr lang="en-US" sz="900" dirty="0">
                <a:solidFill>
                  <a:srgbClr val="7E8FB3"/>
                </a:solidFill>
                <a:latin typeface="Calibri" pitchFamily="34" charset="0"/>
                <a:ea typeface="Calibri" pitchFamily="34" charset="-122"/>
                <a:cs typeface="Calibri" pitchFamily="34" charset="-120"/>
              </a:rPr>
              <a:t>2</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0B1526"/>
        </a:solidFill>
      </p:bgPr>
    </p:bg>
    <p:spTree>
      <p:nvGrpSpPr>
        <p:cNvPr id="1" name=""/>
        <p:cNvGrpSpPr/>
        <p:nvPr/>
      </p:nvGrpSpPr>
      <p:grpSpPr>
        <a:xfrm>
          <a:off x="0" y="0"/>
          <a:ext cx="0" cy="0"/>
          <a:chOff x="0" y="0"/>
          <a:chExt cx="0" cy="0"/>
        </a:xfrm>
      </p:grpSpPr>
      <p:sp>
        <p:nvSpPr>
          <p:cNvPr id="2" name="Shape 0"/>
          <p:cNvSpPr/>
          <p:nvPr/>
        </p:nvSpPr>
        <p:spPr>
          <a:xfrm>
            <a:off x="6309360" y="3931920"/>
            <a:ext cx="548640" cy="548640"/>
          </a:xfrm>
          <a:prstGeom prst="line">
            <a:avLst/>
          </a:prstGeom>
          <a:noFill/>
          <a:ln w="28575">
            <a:solidFill>
              <a:srgbClr val="4C8DFF"/>
            </a:solidFill>
            <a:prstDash val="solid"/>
          </a:ln>
        </p:spPr>
      </p:sp>
      <p:sp>
        <p:nvSpPr>
          <p:cNvPr id="3" name="Shape 1"/>
          <p:cNvSpPr/>
          <p:nvPr/>
        </p:nvSpPr>
        <p:spPr>
          <a:xfrm>
            <a:off x="6858000" y="3931920"/>
            <a:ext cx="548640" cy="274320"/>
          </a:xfrm>
          <a:prstGeom prst="line">
            <a:avLst/>
          </a:prstGeom>
          <a:noFill/>
          <a:ln w="28575">
            <a:solidFill>
              <a:srgbClr val="4C8DFF"/>
            </a:solidFill>
            <a:prstDash val="solid"/>
          </a:ln>
        </p:spPr>
      </p:sp>
      <p:sp>
        <p:nvSpPr>
          <p:cNvPr id="4" name="Shape 2"/>
          <p:cNvSpPr/>
          <p:nvPr/>
        </p:nvSpPr>
        <p:spPr>
          <a:xfrm>
            <a:off x="7406640" y="3291840"/>
            <a:ext cx="548640" cy="914400"/>
          </a:xfrm>
          <a:prstGeom prst="line">
            <a:avLst/>
          </a:prstGeom>
          <a:noFill/>
          <a:ln w="28575">
            <a:solidFill>
              <a:srgbClr val="4C8DFF"/>
            </a:solidFill>
            <a:prstDash val="solid"/>
          </a:ln>
        </p:spPr>
      </p:sp>
      <p:sp>
        <p:nvSpPr>
          <p:cNvPr id="5" name="Shape 3"/>
          <p:cNvSpPr/>
          <p:nvPr/>
        </p:nvSpPr>
        <p:spPr>
          <a:xfrm>
            <a:off x="7955280" y="3291840"/>
            <a:ext cx="411480" cy="228600"/>
          </a:xfrm>
          <a:prstGeom prst="line">
            <a:avLst/>
          </a:prstGeom>
          <a:noFill/>
          <a:ln w="28575">
            <a:solidFill>
              <a:srgbClr val="4C8DFF"/>
            </a:solidFill>
            <a:prstDash val="solid"/>
          </a:ln>
        </p:spPr>
      </p:sp>
      <p:sp>
        <p:nvSpPr>
          <p:cNvPr id="6" name="Shape 4"/>
          <p:cNvSpPr/>
          <p:nvPr/>
        </p:nvSpPr>
        <p:spPr>
          <a:xfrm>
            <a:off x="8366760" y="2514600"/>
            <a:ext cx="320040" cy="1005840"/>
          </a:xfrm>
          <a:prstGeom prst="line">
            <a:avLst/>
          </a:prstGeom>
          <a:noFill/>
          <a:ln w="28575">
            <a:solidFill>
              <a:srgbClr val="4C8DFF"/>
            </a:solidFill>
            <a:prstDash val="solid"/>
          </a:ln>
        </p:spPr>
      </p:sp>
      <p:sp>
        <p:nvSpPr>
          <p:cNvPr id="7" name="Shape 5"/>
          <p:cNvSpPr/>
          <p:nvPr/>
        </p:nvSpPr>
        <p:spPr>
          <a:xfrm>
            <a:off x="6268212" y="4439412"/>
            <a:ext cx="82296" cy="82296"/>
          </a:xfrm>
          <a:prstGeom prst="ellipse">
            <a:avLst/>
          </a:prstGeom>
          <a:solidFill>
            <a:srgbClr val="4C8DFF"/>
          </a:solidFill>
          <a:ln/>
        </p:spPr>
      </p:sp>
      <p:sp>
        <p:nvSpPr>
          <p:cNvPr id="8" name="Shape 6"/>
          <p:cNvSpPr/>
          <p:nvPr/>
        </p:nvSpPr>
        <p:spPr>
          <a:xfrm>
            <a:off x="6816852" y="3890772"/>
            <a:ext cx="82296" cy="82296"/>
          </a:xfrm>
          <a:prstGeom prst="ellipse">
            <a:avLst/>
          </a:prstGeom>
          <a:solidFill>
            <a:srgbClr val="4C8DFF"/>
          </a:solidFill>
          <a:ln/>
        </p:spPr>
      </p:sp>
      <p:sp>
        <p:nvSpPr>
          <p:cNvPr id="9" name="Shape 7"/>
          <p:cNvSpPr/>
          <p:nvPr/>
        </p:nvSpPr>
        <p:spPr>
          <a:xfrm>
            <a:off x="7365492" y="4165092"/>
            <a:ext cx="82296" cy="82296"/>
          </a:xfrm>
          <a:prstGeom prst="ellipse">
            <a:avLst/>
          </a:prstGeom>
          <a:solidFill>
            <a:srgbClr val="4C8DFF"/>
          </a:solidFill>
          <a:ln/>
        </p:spPr>
      </p:sp>
      <p:sp>
        <p:nvSpPr>
          <p:cNvPr id="10" name="Shape 8"/>
          <p:cNvSpPr/>
          <p:nvPr/>
        </p:nvSpPr>
        <p:spPr>
          <a:xfrm>
            <a:off x="7914132" y="3250692"/>
            <a:ext cx="82296" cy="82296"/>
          </a:xfrm>
          <a:prstGeom prst="ellipse">
            <a:avLst/>
          </a:prstGeom>
          <a:solidFill>
            <a:srgbClr val="4C8DFF"/>
          </a:solidFill>
          <a:ln/>
        </p:spPr>
      </p:sp>
      <p:sp>
        <p:nvSpPr>
          <p:cNvPr id="11" name="Shape 9"/>
          <p:cNvSpPr/>
          <p:nvPr/>
        </p:nvSpPr>
        <p:spPr>
          <a:xfrm>
            <a:off x="8325612" y="3479292"/>
            <a:ext cx="82296" cy="82296"/>
          </a:xfrm>
          <a:prstGeom prst="ellipse">
            <a:avLst/>
          </a:prstGeom>
          <a:solidFill>
            <a:srgbClr val="4C8DFF"/>
          </a:solidFill>
          <a:ln/>
        </p:spPr>
      </p:sp>
      <p:sp>
        <p:nvSpPr>
          <p:cNvPr id="12" name="Shape 10"/>
          <p:cNvSpPr/>
          <p:nvPr/>
        </p:nvSpPr>
        <p:spPr>
          <a:xfrm>
            <a:off x="8645652" y="2473452"/>
            <a:ext cx="82296" cy="82296"/>
          </a:xfrm>
          <a:prstGeom prst="ellipse">
            <a:avLst/>
          </a:prstGeom>
          <a:solidFill>
            <a:srgbClr val="F5B942"/>
          </a:solidFill>
          <a:ln/>
        </p:spPr>
      </p:sp>
      <p:sp>
        <p:nvSpPr>
          <p:cNvPr id="13" name="Text 11"/>
          <p:cNvSpPr/>
          <p:nvPr/>
        </p:nvSpPr>
        <p:spPr>
          <a:xfrm>
            <a:off x="731520" y="1965960"/>
            <a:ext cx="7498080" cy="914400"/>
          </a:xfrm>
          <a:prstGeom prst="rect">
            <a:avLst/>
          </a:prstGeom>
          <a:noFill/>
          <a:ln/>
        </p:spPr>
        <p:txBody>
          <a:bodyPr wrap="square" lIns="0" tIns="0" rIns="0" bIns="0" rtlCol="0" anchor="ctr"/>
          <a:lstStyle/>
          <a:p>
            <a:pPr indent="0" marL="0">
              <a:buNone/>
            </a:pPr>
            <a:r>
              <a:rPr lang="en-US" sz="5400" b="1" spc="100" kern="0" dirty="0">
                <a:solidFill>
                  <a:srgbClr val="FFFFFF"/>
                </a:solidFill>
                <a:latin typeface="Cambria" pitchFamily="34" charset="0"/>
                <a:ea typeface="Cambria" pitchFamily="34" charset="-122"/>
                <a:cs typeface="Cambria" pitchFamily="34" charset="-120"/>
              </a:rPr>
              <a:t>BI ADVANCED</a:t>
            </a:r>
            <a:endParaRPr lang="en-US" sz="5400" dirty="0"/>
          </a:p>
        </p:txBody>
      </p:sp>
      <p:sp>
        <p:nvSpPr>
          <p:cNvPr id="14" name="Text 12"/>
          <p:cNvSpPr/>
          <p:nvPr/>
        </p:nvSpPr>
        <p:spPr>
          <a:xfrm>
            <a:off x="731520" y="2788920"/>
            <a:ext cx="6400800" cy="457200"/>
          </a:xfrm>
          <a:prstGeom prst="rect">
            <a:avLst/>
          </a:prstGeom>
          <a:noFill/>
          <a:ln/>
        </p:spPr>
        <p:txBody>
          <a:bodyPr wrap="square" lIns="0" tIns="0" rIns="0" bIns="0" rtlCol="0" anchor="ctr"/>
          <a:lstStyle/>
          <a:p>
            <a:pPr indent="0" marL="0">
              <a:buNone/>
            </a:pPr>
            <a:r>
              <a:rPr lang="en-US" sz="2000" b="1" dirty="0">
                <a:solidFill>
                  <a:srgbClr val="4C8DFF"/>
                </a:solidFill>
                <a:latin typeface="Calibri" pitchFamily="34" charset="0"/>
                <a:ea typeface="Calibri" pitchFamily="34" charset="-122"/>
                <a:cs typeface="Calibri" pitchFamily="34" charset="-120"/>
              </a:rPr>
              <a:t>The Enterprise Financial Cockpit</a:t>
            </a:r>
            <a:endParaRPr lang="en-US" sz="2000" dirty="0"/>
          </a:p>
        </p:txBody>
      </p:sp>
      <p:sp>
        <p:nvSpPr>
          <p:cNvPr id="15" name="Text 13"/>
          <p:cNvSpPr/>
          <p:nvPr/>
        </p:nvSpPr>
        <p:spPr>
          <a:xfrm>
            <a:off x="731520" y="4434840"/>
            <a:ext cx="5486400" cy="274320"/>
          </a:xfrm>
          <a:prstGeom prst="rect">
            <a:avLst/>
          </a:prstGeom>
          <a:noFill/>
          <a:ln/>
        </p:spPr>
        <p:txBody>
          <a:bodyPr wrap="square" lIns="0" tIns="0" rIns="0" bIns="0" rtlCol="0" anchor="ctr"/>
          <a:lstStyle/>
          <a:p>
            <a:pPr indent="0" marL="0">
              <a:buNone/>
            </a:pPr>
            <a:r>
              <a:rPr lang="en-US" sz="1100" spc="300" kern="0" dirty="0">
                <a:solidFill>
                  <a:srgbClr val="7E8FB3"/>
                </a:solidFill>
                <a:latin typeface="Calibri" pitchFamily="34" charset="0"/>
                <a:ea typeface="Calibri" pitchFamily="34" charset="-122"/>
                <a:cs typeface="Calibri" pitchFamily="34" charset="-120"/>
              </a:rPr>
              <a:t>THANK YOU</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526"/>
        </a:solidFill>
      </p:bgPr>
    </p:bg>
    <p:spTree>
      <p:nvGrpSpPr>
        <p:cNvPr id="1" name=""/>
        <p:cNvGrpSpPr/>
        <p:nvPr/>
      </p:nvGrpSpPr>
      <p:grpSpPr>
        <a:xfrm>
          <a:off x="0" y="0"/>
          <a:ext cx="0" cy="0"/>
          <a:chOff x="0" y="0"/>
          <a:chExt cx="0" cy="0"/>
        </a:xfrm>
      </p:grpSpPr>
      <p:sp>
        <p:nvSpPr>
          <p:cNvPr id="2" name="Text 0"/>
          <p:cNvSpPr/>
          <p:nvPr/>
        </p:nvSpPr>
        <p:spPr>
          <a:xfrm>
            <a:off x="640080" y="502920"/>
            <a:ext cx="5486400" cy="274320"/>
          </a:xfrm>
          <a:prstGeom prst="rect">
            <a:avLst/>
          </a:prstGeom>
          <a:noFill/>
          <a:ln/>
        </p:spPr>
        <p:txBody>
          <a:bodyPr wrap="square" lIns="0" tIns="0" rIns="0" bIns="0" rtlCol="0" anchor="ctr"/>
          <a:lstStyle/>
          <a:p>
            <a:pPr algn="l" indent="0" marL="0">
              <a:buNone/>
            </a:pPr>
            <a:r>
              <a:rPr lang="en-US" sz="1200" b="1" spc="200" kern="0" dirty="0">
                <a:solidFill>
                  <a:srgbClr val="F5B942"/>
                </a:solidFill>
                <a:latin typeface="Calibri" pitchFamily="34" charset="0"/>
                <a:ea typeface="Calibri" pitchFamily="34" charset="-122"/>
                <a:cs typeface="Calibri" pitchFamily="34" charset="-120"/>
              </a:rPr>
              <a:t>THE PLATFORM</a:t>
            </a:r>
            <a:endParaRPr lang="en-US" sz="1200" dirty="0"/>
          </a:p>
        </p:txBody>
      </p:sp>
      <p:sp>
        <p:nvSpPr>
          <p:cNvPr id="3" name="Text 1"/>
          <p:cNvSpPr/>
          <p:nvPr/>
        </p:nvSpPr>
        <p:spPr>
          <a:xfrm>
            <a:off x="640080" y="795528"/>
            <a:ext cx="7863840" cy="685800"/>
          </a:xfrm>
          <a:prstGeom prst="rect">
            <a:avLst/>
          </a:prstGeom>
          <a:noFill/>
          <a:ln/>
        </p:spPr>
        <p:txBody>
          <a:bodyPr wrap="square" lIns="0" tIns="0" rIns="0" bIns="0" rtlCol="0" anchor="ctr"/>
          <a:lstStyle/>
          <a:p>
            <a:pPr algn="l" indent="0" marL="0">
              <a:buNone/>
            </a:pPr>
            <a:r>
              <a:rPr lang="en-US" sz="3200" b="1" dirty="0">
                <a:solidFill>
                  <a:srgbClr val="FFFFFF"/>
                </a:solidFill>
                <a:latin typeface="Cambria" pitchFamily="34" charset="0"/>
                <a:ea typeface="Cambria" pitchFamily="34" charset="-122"/>
                <a:cs typeface="Cambria" pitchFamily="34" charset="-120"/>
              </a:rPr>
              <a:t>One Cockpit. Every Financial Discipline.</a:t>
            </a:r>
            <a:endParaRPr lang="en-US" sz="3200" dirty="0"/>
          </a:p>
        </p:txBody>
      </p:sp>
      <p:sp>
        <p:nvSpPr>
          <p:cNvPr id="4" name="Text 2"/>
          <p:cNvSpPr/>
          <p:nvPr/>
        </p:nvSpPr>
        <p:spPr>
          <a:xfrm>
            <a:off x="640080" y="1554480"/>
            <a:ext cx="7863840" cy="685800"/>
          </a:xfrm>
          <a:prstGeom prst="rect">
            <a:avLst/>
          </a:prstGeom>
          <a:noFill/>
          <a:ln/>
        </p:spPr>
        <p:txBody>
          <a:bodyPr wrap="square" lIns="0" tIns="0" rIns="0" bIns="0" rtlCol="0" anchor="ctr"/>
          <a:lstStyle/>
          <a:p>
            <a:pPr indent="0" marL="0">
              <a:buNone/>
            </a:pPr>
            <a:r>
              <a:rPr lang="en-US" sz="1500" dirty="0">
                <a:solidFill>
                  <a:srgbClr val="AAB9D4"/>
                </a:solidFill>
                <a:latin typeface="Calibri" pitchFamily="34" charset="0"/>
                <a:ea typeface="Calibri" pitchFamily="34" charset="-122"/>
                <a:cs typeface="Calibri" pitchFamily="34" charset="-120"/>
              </a:rPr>
              <a:t>BI Advanced unifies reporting, valuation, forecasting, risk scoring, and benchmarking into a single, real-time, AI-assisted platform.</a:t>
            </a:r>
            <a:endParaRPr lang="en-US" sz="1500" dirty="0"/>
          </a:p>
        </p:txBody>
      </p:sp>
      <p:sp>
        <p:nvSpPr>
          <p:cNvPr id="5" name="Shape 3"/>
          <p:cNvSpPr/>
          <p:nvPr/>
        </p:nvSpPr>
        <p:spPr>
          <a:xfrm>
            <a:off x="640080" y="2788920"/>
            <a:ext cx="1737360" cy="1737360"/>
          </a:xfrm>
          <a:prstGeom prst="roundRect">
            <a:avLst>
              <a:gd name="adj" fmla="val 4737"/>
            </a:avLst>
          </a:prstGeom>
          <a:solidFill>
            <a:srgbClr val="13243F"/>
          </a:solidFill>
          <a:ln/>
          <a:effectLst>
            <a:outerShdw sx="100000" sy="100000" kx="0" ky="0" algn="bl" rotWithShape="0" blurRad="101600" dist="38100" dir="5400000">
              <a:srgbClr val="000000">
                <a:alpha val="35000"/>
              </a:srgbClr>
            </a:outerShdw>
          </a:effectLst>
        </p:spPr>
      </p:sp>
      <p:sp>
        <p:nvSpPr>
          <p:cNvPr id="6" name="Shape 4"/>
          <p:cNvSpPr/>
          <p:nvPr/>
        </p:nvSpPr>
        <p:spPr>
          <a:xfrm>
            <a:off x="1188720" y="3081528"/>
            <a:ext cx="640080" cy="640080"/>
          </a:xfrm>
          <a:prstGeom prst="ellipse">
            <a:avLst/>
          </a:prstGeom>
          <a:solidFill>
            <a:srgbClr val="F5B942"/>
          </a:solidFill>
          <a:ln/>
        </p:spPr>
      </p:sp>
      <p:pic>
        <p:nvPicPr>
          <p:cNvPr id="7" name="Image 0" descr="/home/claude/bi_advanced_project/assets/icons/FiActivity_0B1526.png">    </p:cNvPr>
          <p:cNvPicPr>
            <a:picLocks noChangeAspect="1"/>
          </p:cNvPicPr>
          <p:nvPr/>
        </p:nvPicPr>
        <p:blipFill>
          <a:blip r:embed="rId1"/>
          <a:stretch>
            <a:fillRect/>
          </a:stretch>
        </p:blipFill>
        <p:spPr>
          <a:xfrm>
            <a:off x="1271930" y="3164738"/>
            <a:ext cx="473659" cy="473659"/>
          </a:xfrm>
          <a:prstGeom prst="rect">
            <a:avLst/>
          </a:prstGeom>
        </p:spPr>
      </p:pic>
      <p:sp>
        <p:nvSpPr>
          <p:cNvPr id="8" name="Text 5"/>
          <p:cNvSpPr/>
          <p:nvPr/>
        </p:nvSpPr>
        <p:spPr>
          <a:xfrm>
            <a:off x="713232" y="3867912"/>
            <a:ext cx="1591056" cy="548640"/>
          </a:xfrm>
          <a:prstGeom prst="rect">
            <a:avLst/>
          </a:prstGeom>
          <a:noFill/>
          <a:ln/>
        </p:spPr>
        <p:txBody>
          <a:bodyPr wrap="square" lIns="0" tIns="0" rIns="0" bIns="0" rtlCol="0" anchor="t"/>
          <a:lstStyle/>
          <a:p>
            <a:pPr algn="ctr" indent="0" marL="0">
              <a:buNone/>
            </a:pPr>
            <a:r>
              <a:rPr lang="en-US" sz="1300" b="1" dirty="0">
                <a:solidFill>
                  <a:srgbClr val="FFFFFF"/>
                </a:solidFill>
                <a:latin typeface="Calibri" pitchFamily="34" charset="0"/>
                <a:ea typeface="Calibri" pitchFamily="34" charset="-122"/>
                <a:cs typeface="Calibri" pitchFamily="34" charset="-120"/>
              </a:rPr>
              <a:t>Real-Time Reporting</a:t>
            </a:r>
            <a:endParaRPr lang="en-US" sz="1300" dirty="0"/>
          </a:p>
        </p:txBody>
      </p:sp>
      <p:sp>
        <p:nvSpPr>
          <p:cNvPr id="9" name="Shape 6"/>
          <p:cNvSpPr/>
          <p:nvPr/>
        </p:nvSpPr>
        <p:spPr>
          <a:xfrm>
            <a:off x="2682240" y="2788920"/>
            <a:ext cx="1737360" cy="1737360"/>
          </a:xfrm>
          <a:prstGeom prst="roundRect">
            <a:avLst>
              <a:gd name="adj" fmla="val 4737"/>
            </a:avLst>
          </a:prstGeom>
          <a:solidFill>
            <a:srgbClr val="13243F"/>
          </a:solidFill>
          <a:ln/>
          <a:effectLst>
            <a:outerShdw sx="100000" sy="100000" kx="0" ky="0" algn="bl" rotWithShape="0" blurRad="101600" dist="38100" dir="5400000">
              <a:srgbClr val="000000">
                <a:alpha val="35000"/>
              </a:srgbClr>
            </a:outerShdw>
          </a:effectLst>
        </p:spPr>
      </p:sp>
      <p:sp>
        <p:nvSpPr>
          <p:cNvPr id="10" name="Shape 7"/>
          <p:cNvSpPr/>
          <p:nvPr/>
        </p:nvSpPr>
        <p:spPr>
          <a:xfrm>
            <a:off x="3230880" y="3081528"/>
            <a:ext cx="640080" cy="640080"/>
          </a:xfrm>
          <a:prstGeom prst="ellipse">
            <a:avLst/>
          </a:prstGeom>
          <a:solidFill>
            <a:srgbClr val="F5B942"/>
          </a:solidFill>
          <a:ln/>
        </p:spPr>
      </p:sp>
      <p:pic>
        <p:nvPicPr>
          <p:cNvPr id="11" name="Image 1" descr="/home/claude/bi_advanced_project/assets/icons/FiTrendingUp_0B1526.png">    </p:cNvPr>
          <p:cNvPicPr>
            <a:picLocks noChangeAspect="1"/>
          </p:cNvPicPr>
          <p:nvPr/>
        </p:nvPicPr>
        <p:blipFill>
          <a:blip r:embed="rId2"/>
          <a:stretch>
            <a:fillRect/>
          </a:stretch>
        </p:blipFill>
        <p:spPr>
          <a:xfrm>
            <a:off x="3314090" y="3164738"/>
            <a:ext cx="473659" cy="473659"/>
          </a:xfrm>
          <a:prstGeom prst="rect">
            <a:avLst/>
          </a:prstGeom>
        </p:spPr>
      </p:pic>
      <p:sp>
        <p:nvSpPr>
          <p:cNvPr id="12" name="Text 8"/>
          <p:cNvSpPr/>
          <p:nvPr/>
        </p:nvSpPr>
        <p:spPr>
          <a:xfrm>
            <a:off x="2755392" y="3867912"/>
            <a:ext cx="1591056" cy="548640"/>
          </a:xfrm>
          <a:prstGeom prst="rect">
            <a:avLst/>
          </a:prstGeom>
          <a:noFill/>
          <a:ln/>
        </p:spPr>
        <p:txBody>
          <a:bodyPr wrap="square" lIns="0" tIns="0" rIns="0" bIns="0" rtlCol="0" anchor="t"/>
          <a:lstStyle/>
          <a:p>
            <a:pPr algn="ctr" indent="0" marL="0">
              <a:buNone/>
            </a:pPr>
            <a:r>
              <a:rPr lang="en-US" sz="1300" b="1" dirty="0">
                <a:solidFill>
                  <a:srgbClr val="FFFFFF"/>
                </a:solidFill>
                <a:latin typeface="Calibri" pitchFamily="34" charset="0"/>
                <a:ea typeface="Calibri" pitchFamily="34" charset="-122"/>
                <a:cs typeface="Calibri" pitchFamily="34" charset="-120"/>
              </a:rPr>
              <a:t>Valuation &amp; Forecasting</a:t>
            </a:r>
            <a:endParaRPr lang="en-US" sz="1300" dirty="0"/>
          </a:p>
        </p:txBody>
      </p:sp>
      <p:sp>
        <p:nvSpPr>
          <p:cNvPr id="13" name="Shape 9"/>
          <p:cNvSpPr/>
          <p:nvPr/>
        </p:nvSpPr>
        <p:spPr>
          <a:xfrm>
            <a:off x="4724400" y="2788920"/>
            <a:ext cx="1737360" cy="1737360"/>
          </a:xfrm>
          <a:prstGeom prst="roundRect">
            <a:avLst>
              <a:gd name="adj" fmla="val 4737"/>
            </a:avLst>
          </a:prstGeom>
          <a:solidFill>
            <a:srgbClr val="13243F"/>
          </a:solidFill>
          <a:ln/>
          <a:effectLst>
            <a:outerShdw sx="100000" sy="100000" kx="0" ky="0" algn="bl" rotWithShape="0" blurRad="101600" dist="38100" dir="5400000">
              <a:srgbClr val="000000">
                <a:alpha val="35000"/>
              </a:srgbClr>
            </a:outerShdw>
          </a:effectLst>
        </p:spPr>
      </p:sp>
      <p:sp>
        <p:nvSpPr>
          <p:cNvPr id="14" name="Shape 10"/>
          <p:cNvSpPr/>
          <p:nvPr/>
        </p:nvSpPr>
        <p:spPr>
          <a:xfrm>
            <a:off x="5273040" y="3081528"/>
            <a:ext cx="640080" cy="640080"/>
          </a:xfrm>
          <a:prstGeom prst="ellipse">
            <a:avLst/>
          </a:prstGeom>
          <a:solidFill>
            <a:srgbClr val="F5B942"/>
          </a:solidFill>
          <a:ln/>
        </p:spPr>
      </p:sp>
      <p:pic>
        <p:nvPicPr>
          <p:cNvPr id="15" name="Image 2" descr="/home/claude/bi_advanced_project/assets/icons/FiShield_0B1526.png">    </p:cNvPr>
          <p:cNvPicPr>
            <a:picLocks noChangeAspect="1"/>
          </p:cNvPicPr>
          <p:nvPr/>
        </p:nvPicPr>
        <p:blipFill>
          <a:blip r:embed="rId3"/>
          <a:stretch>
            <a:fillRect/>
          </a:stretch>
        </p:blipFill>
        <p:spPr>
          <a:xfrm>
            <a:off x="5356250" y="3164738"/>
            <a:ext cx="473659" cy="473659"/>
          </a:xfrm>
          <a:prstGeom prst="rect">
            <a:avLst/>
          </a:prstGeom>
        </p:spPr>
      </p:pic>
      <p:sp>
        <p:nvSpPr>
          <p:cNvPr id="16" name="Text 11"/>
          <p:cNvSpPr/>
          <p:nvPr/>
        </p:nvSpPr>
        <p:spPr>
          <a:xfrm>
            <a:off x="4797552" y="3867912"/>
            <a:ext cx="1591056" cy="548640"/>
          </a:xfrm>
          <a:prstGeom prst="rect">
            <a:avLst/>
          </a:prstGeom>
          <a:noFill/>
          <a:ln/>
        </p:spPr>
        <p:txBody>
          <a:bodyPr wrap="square" lIns="0" tIns="0" rIns="0" bIns="0" rtlCol="0" anchor="t"/>
          <a:lstStyle/>
          <a:p>
            <a:pPr algn="ctr" indent="0" marL="0">
              <a:buNone/>
            </a:pPr>
            <a:r>
              <a:rPr lang="en-US" sz="1300" b="1" dirty="0">
                <a:solidFill>
                  <a:srgbClr val="FFFFFF"/>
                </a:solidFill>
                <a:latin typeface="Calibri" pitchFamily="34" charset="0"/>
                <a:ea typeface="Calibri" pitchFamily="34" charset="-122"/>
                <a:cs typeface="Calibri" pitchFamily="34" charset="-120"/>
              </a:rPr>
              <a:t>Risk &amp; Solvency</a:t>
            </a:r>
            <a:endParaRPr lang="en-US" sz="1300" dirty="0"/>
          </a:p>
        </p:txBody>
      </p:sp>
      <p:sp>
        <p:nvSpPr>
          <p:cNvPr id="17" name="Shape 12"/>
          <p:cNvSpPr/>
          <p:nvPr/>
        </p:nvSpPr>
        <p:spPr>
          <a:xfrm>
            <a:off x="6766560" y="2788920"/>
            <a:ext cx="1737360" cy="1737360"/>
          </a:xfrm>
          <a:prstGeom prst="roundRect">
            <a:avLst>
              <a:gd name="adj" fmla="val 4737"/>
            </a:avLst>
          </a:prstGeom>
          <a:solidFill>
            <a:srgbClr val="13243F"/>
          </a:solidFill>
          <a:ln/>
          <a:effectLst>
            <a:outerShdw sx="100000" sy="100000" kx="0" ky="0" algn="bl" rotWithShape="0" blurRad="101600" dist="38100" dir="5400000">
              <a:srgbClr val="000000">
                <a:alpha val="35000"/>
              </a:srgbClr>
            </a:outerShdw>
          </a:effectLst>
        </p:spPr>
      </p:sp>
      <p:sp>
        <p:nvSpPr>
          <p:cNvPr id="18" name="Shape 13"/>
          <p:cNvSpPr/>
          <p:nvPr/>
        </p:nvSpPr>
        <p:spPr>
          <a:xfrm>
            <a:off x="7315200" y="3081528"/>
            <a:ext cx="640080" cy="640080"/>
          </a:xfrm>
          <a:prstGeom prst="ellipse">
            <a:avLst/>
          </a:prstGeom>
          <a:solidFill>
            <a:srgbClr val="F5B942"/>
          </a:solidFill>
          <a:ln/>
        </p:spPr>
      </p:sp>
      <p:pic>
        <p:nvPicPr>
          <p:cNvPr id="19" name="Image 3" descr="/home/claude/bi_advanced_project/assets/icons/FiCpu_0B1526.png">    </p:cNvPr>
          <p:cNvPicPr>
            <a:picLocks noChangeAspect="1"/>
          </p:cNvPicPr>
          <p:nvPr/>
        </p:nvPicPr>
        <p:blipFill>
          <a:blip r:embed="rId4"/>
          <a:stretch>
            <a:fillRect/>
          </a:stretch>
        </p:blipFill>
        <p:spPr>
          <a:xfrm>
            <a:off x="7398410" y="3164738"/>
            <a:ext cx="473659" cy="473659"/>
          </a:xfrm>
          <a:prstGeom prst="rect">
            <a:avLst/>
          </a:prstGeom>
        </p:spPr>
      </p:pic>
      <p:sp>
        <p:nvSpPr>
          <p:cNvPr id="20" name="Text 14"/>
          <p:cNvSpPr/>
          <p:nvPr/>
        </p:nvSpPr>
        <p:spPr>
          <a:xfrm>
            <a:off x="6839712" y="3867912"/>
            <a:ext cx="1591056" cy="548640"/>
          </a:xfrm>
          <a:prstGeom prst="rect">
            <a:avLst/>
          </a:prstGeom>
          <a:noFill/>
          <a:ln/>
        </p:spPr>
        <p:txBody>
          <a:bodyPr wrap="square" lIns="0" tIns="0" rIns="0" bIns="0" rtlCol="0" anchor="t"/>
          <a:lstStyle/>
          <a:p>
            <a:pPr algn="ctr" indent="0" marL="0">
              <a:buNone/>
            </a:pPr>
            <a:r>
              <a:rPr lang="en-US" sz="1300" b="1" dirty="0">
                <a:solidFill>
                  <a:srgbClr val="FFFFFF"/>
                </a:solidFill>
                <a:latin typeface="Calibri" pitchFamily="34" charset="0"/>
                <a:ea typeface="Calibri" pitchFamily="34" charset="-122"/>
                <a:cs typeface="Calibri" pitchFamily="34" charset="-120"/>
              </a:rPr>
              <a:t>AI-Assisted Analysis</a:t>
            </a:r>
            <a:endParaRPr lang="en-US" sz="1300" dirty="0"/>
          </a:p>
        </p:txBody>
      </p:sp>
      <p:sp>
        <p:nvSpPr>
          <p:cNvPr id="21" name="Text 15"/>
          <p:cNvSpPr/>
          <p:nvPr/>
        </p:nvSpPr>
        <p:spPr>
          <a:xfrm>
            <a:off x="457200" y="4796028"/>
            <a:ext cx="2743200" cy="274320"/>
          </a:xfrm>
          <a:prstGeom prst="rect">
            <a:avLst/>
          </a:prstGeom>
          <a:noFill/>
          <a:ln/>
        </p:spPr>
        <p:txBody>
          <a:bodyPr wrap="square" lIns="0" tIns="0" rIns="0" bIns="0" rtlCol="0" anchor="ctr"/>
          <a:lstStyle/>
          <a:p>
            <a:pPr indent="0" marL="0">
              <a:buNone/>
            </a:pPr>
            <a:r>
              <a:rPr lang="en-US" sz="900" dirty="0">
                <a:solidFill>
                  <a:srgbClr val="7E8FB3"/>
                </a:solidFill>
                <a:latin typeface="Calibri" pitchFamily="34" charset="0"/>
                <a:ea typeface="Calibri" pitchFamily="34" charset="-122"/>
                <a:cs typeface="Calibri" pitchFamily="34" charset="-120"/>
              </a:rPr>
              <a:t>BI ADVANCED</a:t>
            </a:r>
            <a:endParaRPr lang="en-US" sz="900" dirty="0"/>
          </a:p>
        </p:txBody>
      </p:sp>
      <p:sp>
        <p:nvSpPr>
          <p:cNvPr id="22" name="Text 16"/>
          <p:cNvSpPr/>
          <p:nvPr/>
        </p:nvSpPr>
        <p:spPr>
          <a:xfrm>
            <a:off x="8229600" y="4796028"/>
            <a:ext cx="457200" cy="274320"/>
          </a:xfrm>
          <a:prstGeom prst="rect">
            <a:avLst/>
          </a:prstGeom>
          <a:noFill/>
          <a:ln/>
        </p:spPr>
        <p:txBody>
          <a:bodyPr wrap="square" lIns="0" tIns="0" rIns="0" bIns="0" rtlCol="0" anchor="ctr"/>
          <a:lstStyle/>
          <a:p>
            <a:pPr algn="r" indent="0" marL="0">
              <a:buNone/>
            </a:pPr>
            <a:r>
              <a:rPr lang="en-US" sz="900" dirty="0">
                <a:solidFill>
                  <a:srgbClr val="7E8FB3"/>
                </a:solidFill>
                <a:latin typeface="Calibri" pitchFamily="34" charset="0"/>
                <a:ea typeface="Calibri" pitchFamily="34" charset="-122"/>
                <a:cs typeface="Calibri" pitchFamily="34" charset="-120"/>
              </a:rPr>
              <a:t>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526"/>
        </a:solidFill>
      </p:bgPr>
    </p:bg>
    <p:spTree>
      <p:nvGrpSpPr>
        <p:cNvPr id="1" name=""/>
        <p:cNvGrpSpPr/>
        <p:nvPr/>
      </p:nvGrpSpPr>
      <p:grpSpPr>
        <a:xfrm>
          <a:off x="0" y="0"/>
          <a:ext cx="0" cy="0"/>
          <a:chOff x="0" y="0"/>
          <a:chExt cx="0" cy="0"/>
        </a:xfrm>
      </p:grpSpPr>
      <p:sp>
        <p:nvSpPr>
          <p:cNvPr id="2" name="Text 0"/>
          <p:cNvSpPr/>
          <p:nvPr/>
        </p:nvSpPr>
        <p:spPr>
          <a:xfrm>
            <a:off x="640080" y="457200"/>
            <a:ext cx="5486400" cy="274320"/>
          </a:xfrm>
          <a:prstGeom prst="rect">
            <a:avLst/>
          </a:prstGeom>
          <a:noFill/>
          <a:ln/>
        </p:spPr>
        <p:txBody>
          <a:bodyPr wrap="square" lIns="0" tIns="0" rIns="0" bIns="0" rtlCol="0" anchor="ctr"/>
          <a:lstStyle/>
          <a:p>
            <a:pPr algn="l" indent="0" marL="0">
              <a:buNone/>
            </a:pPr>
            <a:r>
              <a:rPr lang="en-US" sz="1200" b="1" spc="200" kern="0" dirty="0">
                <a:solidFill>
                  <a:srgbClr val="F5B942"/>
                </a:solidFill>
                <a:latin typeface="Calibri" pitchFamily="34" charset="0"/>
                <a:ea typeface="Calibri" pitchFamily="34" charset="-122"/>
                <a:cs typeface="Calibri" pitchFamily="34" charset="-120"/>
              </a:rPr>
              <a:t>EXECUTIVE DASHBOARD</a:t>
            </a:r>
            <a:endParaRPr lang="en-US" sz="1200" dirty="0"/>
          </a:p>
        </p:txBody>
      </p:sp>
      <p:sp>
        <p:nvSpPr>
          <p:cNvPr id="3" name="Text 1"/>
          <p:cNvSpPr/>
          <p:nvPr/>
        </p:nvSpPr>
        <p:spPr>
          <a:xfrm>
            <a:off x="640080" y="749808"/>
            <a:ext cx="7863840" cy="685800"/>
          </a:xfrm>
          <a:prstGeom prst="rect">
            <a:avLst/>
          </a:prstGeom>
          <a:noFill/>
          <a:ln/>
        </p:spPr>
        <p:txBody>
          <a:bodyPr wrap="square" lIns="0" tIns="0" rIns="0" bIns="0" rtlCol="0" anchor="ctr"/>
          <a:lstStyle/>
          <a:p>
            <a:pPr algn="l" indent="0" marL="0">
              <a:buNone/>
            </a:pPr>
            <a:r>
              <a:rPr lang="en-US" sz="2700" b="1" dirty="0">
                <a:solidFill>
                  <a:srgbClr val="FFFFFF"/>
                </a:solidFill>
                <a:latin typeface="Cambria" pitchFamily="34" charset="0"/>
                <a:ea typeface="Cambria" pitchFamily="34" charset="-122"/>
                <a:cs typeface="Cambria" pitchFamily="34" charset="-120"/>
              </a:rPr>
              <a:t>Command Center for the C-Suite</a:t>
            </a:r>
            <a:endParaRPr lang="en-US" sz="2700" dirty="0"/>
          </a:p>
        </p:txBody>
      </p:sp>
      <p:sp>
        <p:nvSpPr>
          <p:cNvPr id="4" name="Shape 2"/>
          <p:cNvSpPr/>
          <p:nvPr/>
        </p:nvSpPr>
        <p:spPr>
          <a:xfrm>
            <a:off x="640080" y="1600200"/>
            <a:ext cx="365760" cy="365760"/>
          </a:xfrm>
          <a:prstGeom prst="ellipse">
            <a:avLst/>
          </a:prstGeom>
          <a:solidFill>
            <a:srgbClr val="1B2E57"/>
          </a:solidFill>
          <a:ln/>
        </p:spPr>
      </p:sp>
      <p:pic>
        <p:nvPicPr>
          <p:cNvPr id="5" name="Image 0" descr="/home/claude/bi_advanced_project/assets/icons/FiPieChart_F5B942.png">    </p:cNvPr>
          <p:cNvPicPr>
            <a:picLocks noChangeAspect="1"/>
          </p:cNvPicPr>
          <p:nvPr/>
        </p:nvPicPr>
        <p:blipFill>
          <a:blip r:embed="rId1"/>
          <a:stretch>
            <a:fillRect/>
          </a:stretch>
        </p:blipFill>
        <p:spPr>
          <a:xfrm>
            <a:off x="687629" y="1647749"/>
            <a:ext cx="270662" cy="270662"/>
          </a:xfrm>
          <a:prstGeom prst="rect">
            <a:avLst/>
          </a:prstGeom>
        </p:spPr>
      </p:pic>
      <p:sp>
        <p:nvSpPr>
          <p:cNvPr id="6" name="Text 3"/>
          <p:cNvSpPr/>
          <p:nvPr/>
        </p:nvSpPr>
        <p:spPr>
          <a:xfrm>
            <a:off x="1170432" y="1563624"/>
            <a:ext cx="3246120" cy="292608"/>
          </a:xfrm>
          <a:prstGeom prst="rect">
            <a:avLst/>
          </a:prstGeom>
          <a:noFill/>
          <a:ln/>
        </p:spPr>
        <p:txBody>
          <a:bodyPr wrap="square" lIns="0" tIns="0" rIns="0" bIns="0" rtlCol="0" anchor="t"/>
          <a:lstStyle/>
          <a:p>
            <a:pPr indent="0" marL="0">
              <a:buNone/>
            </a:pPr>
            <a:r>
              <a:rPr lang="en-US" sz="1300" b="1" dirty="0">
                <a:solidFill>
                  <a:srgbClr val="FFFFFF"/>
                </a:solidFill>
                <a:latin typeface="Calibri" pitchFamily="34" charset="0"/>
                <a:ea typeface="Calibri" pitchFamily="34" charset="-122"/>
                <a:cs typeface="Calibri" pitchFamily="34" charset="-120"/>
              </a:rPr>
              <a:t>Real-time KPI overview</a:t>
            </a:r>
            <a:endParaRPr lang="en-US" sz="1300" dirty="0"/>
          </a:p>
        </p:txBody>
      </p:sp>
      <p:sp>
        <p:nvSpPr>
          <p:cNvPr id="7" name="Text 4"/>
          <p:cNvSpPr/>
          <p:nvPr/>
        </p:nvSpPr>
        <p:spPr>
          <a:xfrm>
            <a:off x="1170432" y="1837944"/>
            <a:ext cx="3246120" cy="457200"/>
          </a:xfrm>
          <a:prstGeom prst="rect">
            <a:avLst/>
          </a:prstGeom>
          <a:noFill/>
          <a:ln/>
        </p:spPr>
        <p:txBody>
          <a:bodyPr wrap="square" lIns="0" tIns="0" rIns="0" bIns="0" rtlCol="0" anchor="t"/>
          <a:lstStyle/>
          <a:p>
            <a:pPr indent="0" marL="0">
              <a:buNone/>
            </a:pPr>
            <a:r>
              <a:rPr lang="en-US" sz="1050" dirty="0">
                <a:solidFill>
                  <a:srgbClr val="AAB9D4"/>
                </a:solidFill>
                <a:latin typeface="Calibri" pitchFamily="34" charset="0"/>
                <a:ea typeface="Calibri" pitchFamily="34" charset="-122"/>
                <a:cs typeface="Calibri" pitchFamily="34" charset="-120"/>
              </a:rPr>
              <a:t>Revenue, margin, net income, and trend alerts on one screen.</a:t>
            </a:r>
            <a:endParaRPr lang="en-US" sz="1050" dirty="0"/>
          </a:p>
        </p:txBody>
      </p:sp>
      <p:sp>
        <p:nvSpPr>
          <p:cNvPr id="8" name="Shape 5"/>
          <p:cNvSpPr/>
          <p:nvPr/>
        </p:nvSpPr>
        <p:spPr>
          <a:xfrm>
            <a:off x="640080" y="2350008"/>
            <a:ext cx="365760" cy="365760"/>
          </a:xfrm>
          <a:prstGeom prst="ellipse">
            <a:avLst/>
          </a:prstGeom>
          <a:solidFill>
            <a:srgbClr val="1B2E57"/>
          </a:solidFill>
          <a:ln/>
        </p:spPr>
      </p:sp>
      <p:pic>
        <p:nvPicPr>
          <p:cNvPr id="9" name="Image 1" descr="/home/claude/bi_advanced_project/assets/icons/FiPieChart_F5B942.png">    </p:cNvPr>
          <p:cNvPicPr>
            <a:picLocks noChangeAspect="1"/>
          </p:cNvPicPr>
          <p:nvPr/>
        </p:nvPicPr>
        <p:blipFill>
          <a:blip r:embed="rId2"/>
          <a:stretch>
            <a:fillRect/>
          </a:stretch>
        </p:blipFill>
        <p:spPr>
          <a:xfrm>
            <a:off x="687629" y="2397557"/>
            <a:ext cx="270662" cy="270662"/>
          </a:xfrm>
          <a:prstGeom prst="rect">
            <a:avLst/>
          </a:prstGeom>
        </p:spPr>
      </p:pic>
      <p:sp>
        <p:nvSpPr>
          <p:cNvPr id="10" name="Text 6"/>
          <p:cNvSpPr/>
          <p:nvPr/>
        </p:nvSpPr>
        <p:spPr>
          <a:xfrm>
            <a:off x="1170432" y="2313432"/>
            <a:ext cx="3246120" cy="292608"/>
          </a:xfrm>
          <a:prstGeom prst="rect">
            <a:avLst/>
          </a:prstGeom>
          <a:noFill/>
          <a:ln/>
        </p:spPr>
        <p:txBody>
          <a:bodyPr wrap="square" lIns="0" tIns="0" rIns="0" bIns="0" rtlCol="0" anchor="t"/>
          <a:lstStyle/>
          <a:p>
            <a:pPr indent="0" marL="0">
              <a:buNone/>
            </a:pPr>
            <a:r>
              <a:rPr lang="en-US" sz="1300" b="1" dirty="0">
                <a:solidFill>
                  <a:srgbClr val="FFFFFF"/>
                </a:solidFill>
                <a:latin typeface="Calibri" pitchFamily="34" charset="0"/>
                <a:ea typeface="Calibri" pitchFamily="34" charset="-122"/>
                <a:cs typeface="Calibri" pitchFamily="34" charset="-120"/>
              </a:rPr>
              <a:t>Fully customizable widgets</a:t>
            </a:r>
            <a:endParaRPr lang="en-US" sz="1300" dirty="0"/>
          </a:p>
        </p:txBody>
      </p:sp>
      <p:sp>
        <p:nvSpPr>
          <p:cNvPr id="11" name="Text 7"/>
          <p:cNvSpPr/>
          <p:nvPr/>
        </p:nvSpPr>
        <p:spPr>
          <a:xfrm>
            <a:off x="1170432" y="2587752"/>
            <a:ext cx="3246120" cy="457200"/>
          </a:xfrm>
          <a:prstGeom prst="rect">
            <a:avLst/>
          </a:prstGeom>
          <a:noFill/>
          <a:ln/>
        </p:spPr>
        <p:txBody>
          <a:bodyPr wrap="square" lIns="0" tIns="0" rIns="0" bIns="0" rtlCol="0" anchor="t"/>
          <a:lstStyle/>
          <a:p>
            <a:pPr indent="0" marL="0">
              <a:buNone/>
            </a:pPr>
            <a:r>
              <a:rPr lang="en-US" sz="1050" dirty="0">
                <a:solidFill>
                  <a:srgbClr val="AAB9D4"/>
                </a:solidFill>
                <a:latin typeface="Calibri" pitchFamily="34" charset="0"/>
                <a:ea typeface="Calibri" pitchFamily="34" charset="-122"/>
                <a:cs typeface="Calibri" pitchFamily="34" charset="-120"/>
              </a:rPr>
              <a:t>Configure the dashboard around the metrics that matter to your business.</a:t>
            </a:r>
            <a:endParaRPr lang="en-US" sz="1050" dirty="0"/>
          </a:p>
        </p:txBody>
      </p:sp>
      <p:sp>
        <p:nvSpPr>
          <p:cNvPr id="12" name="Shape 8"/>
          <p:cNvSpPr/>
          <p:nvPr/>
        </p:nvSpPr>
        <p:spPr>
          <a:xfrm>
            <a:off x="640080" y="3099816"/>
            <a:ext cx="365760" cy="365760"/>
          </a:xfrm>
          <a:prstGeom prst="ellipse">
            <a:avLst/>
          </a:prstGeom>
          <a:solidFill>
            <a:srgbClr val="1B2E57"/>
          </a:solidFill>
          <a:ln/>
        </p:spPr>
      </p:sp>
      <p:pic>
        <p:nvPicPr>
          <p:cNvPr id="13" name="Image 2" descr="/home/claude/bi_advanced_project/assets/icons/FiPieChart_F5B942.png">    </p:cNvPr>
          <p:cNvPicPr>
            <a:picLocks noChangeAspect="1"/>
          </p:cNvPicPr>
          <p:nvPr/>
        </p:nvPicPr>
        <p:blipFill>
          <a:blip r:embed="rId3"/>
          <a:stretch>
            <a:fillRect/>
          </a:stretch>
        </p:blipFill>
        <p:spPr>
          <a:xfrm>
            <a:off x="687629" y="3147365"/>
            <a:ext cx="270662" cy="270662"/>
          </a:xfrm>
          <a:prstGeom prst="rect">
            <a:avLst/>
          </a:prstGeom>
        </p:spPr>
      </p:pic>
      <p:sp>
        <p:nvSpPr>
          <p:cNvPr id="14" name="Text 9"/>
          <p:cNvSpPr/>
          <p:nvPr/>
        </p:nvSpPr>
        <p:spPr>
          <a:xfrm>
            <a:off x="1170432" y="3063240"/>
            <a:ext cx="3246120" cy="292608"/>
          </a:xfrm>
          <a:prstGeom prst="rect">
            <a:avLst/>
          </a:prstGeom>
          <a:noFill/>
          <a:ln/>
        </p:spPr>
        <p:txBody>
          <a:bodyPr wrap="square" lIns="0" tIns="0" rIns="0" bIns="0" rtlCol="0" anchor="t"/>
          <a:lstStyle/>
          <a:p>
            <a:pPr indent="0" marL="0">
              <a:buNone/>
            </a:pPr>
            <a:r>
              <a:rPr lang="en-US" sz="1300" b="1" dirty="0">
                <a:solidFill>
                  <a:srgbClr val="FFFFFF"/>
                </a:solidFill>
                <a:latin typeface="Calibri" pitchFamily="34" charset="0"/>
                <a:ea typeface="Calibri" pitchFamily="34" charset="-122"/>
                <a:cs typeface="Calibri" pitchFamily="34" charset="-120"/>
              </a:rPr>
              <a:t>Drill-down detail</a:t>
            </a:r>
            <a:endParaRPr lang="en-US" sz="1300" dirty="0"/>
          </a:p>
        </p:txBody>
      </p:sp>
      <p:sp>
        <p:nvSpPr>
          <p:cNvPr id="15" name="Text 10"/>
          <p:cNvSpPr/>
          <p:nvPr/>
        </p:nvSpPr>
        <p:spPr>
          <a:xfrm>
            <a:off x="1170432" y="3337560"/>
            <a:ext cx="3246120" cy="457200"/>
          </a:xfrm>
          <a:prstGeom prst="rect">
            <a:avLst/>
          </a:prstGeom>
          <a:noFill/>
          <a:ln/>
        </p:spPr>
        <p:txBody>
          <a:bodyPr wrap="square" lIns="0" tIns="0" rIns="0" bIns="0" rtlCol="0" anchor="t"/>
          <a:lstStyle/>
          <a:p>
            <a:pPr indent="0" marL="0">
              <a:buNone/>
            </a:pPr>
            <a:r>
              <a:rPr lang="en-US" sz="1050" dirty="0">
                <a:solidFill>
                  <a:srgbClr val="AAB9D4"/>
                </a:solidFill>
                <a:latin typeface="Calibri" pitchFamily="34" charset="0"/>
                <a:ea typeface="Calibri" pitchFamily="34" charset="-122"/>
                <a:cs typeface="Calibri" pitchFamily="34" charset="-120"/>
              </a:rPr>
              <a:t>Go from headline number to the transaction behind it in two clicks.</a:t>
            </a:r>
            <a:endParaRPr lang="en-US" sz="1050" dirty="0"/>
          </a:p>
        </p:txBody>
      </p:sp>
      <p:sp>
        <p:nvSpPr>
          <p:cNvPr id="16" name="Shape 11"/>
          <p:cNvSpPr/>
          <p:nvPr/>
        </p:nvSpPr>
        <p:spPr>
          <a:xfrm>
            <a:off x="640080" y="3849624"/>
            <a:ext cx="365760" cy="365760"/>
          </a:xfrm>
          <a:prstGeom prst="ellipse">
            <a:avLst/>
          </a:prstGeom>
          <a:solidFill>
            <a:srgbClr val="1B2E57"/>
          </a:solidFill>
          <a:ln/>
        </p:spPr>
      </p:sp>
      <p:pic>
        <p:nvPicPr>
          <p:cNvPr id="17" name="Image 3" descr="/home/claude/bi_advanced_project/assets/icons/FiPieChart_F5B942.png">    </p:cNvPr>
          <p:cNvPicPr>
            <a:picLocks noChangeAspect="1"/>
          </p:cNvPicPr>
          <p:nvPr/>
        </p:nvPicPr>
        <p:blipFill>
          <a:blip r:embed="rId4"/>
          <a:stretch>
            <a:fillRect/>
          </a:stretch>
        </p:blipFill>
        <p:spPr>
          <a:xfrm>
            <a:off x="687629" y="3897173"/>
            <a:ext cx="270662" cy="270662"/>
          </a:xfrm>
          <a:prstGeom prst="rect">
            <a:avLst/>
          </a:prstGeom>
        </p:spPr>
      </p:pic>
      <p:sp>
        <p:nvSpPr>
          <p:cNvPr id="18" name="Text 12"/>
          <p:cNvSpPr/>
          <p:nvPr/>
        </p:nvSpPr>
        <p:spPr>
          <a:xfrm>
            <a:off x="1170432" y="3813048"/>
            <a:ext cx="3246120" cy="292608"/>
          </a:xfrm>
          <a:prstGeom prst="rect">
            <a:avLst/>
          </a:prstGeom>
          <a:noFill/>
          <a:ln/>
        </p:spPr>
        <p:txBody>
          <a:bodyPr wrap="square" lIns="0" tIns="0" rIns="0" bIns="0" rtlCol="0" anchor="t"/>
          <a:lstStyle/>
          <a:p>
            <a:pPr indent="0" marL="0">
              <a:buNone/>
            </a:pPr>
            <a:r>
              <a:rPr lang="en-US" sz="1300" b="1" dirty="0">
                <a:solidFill>
                  <a:srgbClr val="FFFFFF"/>
                </a:solidFill>
                <a:latin typeface="Calibri" pitchFamily="34" charset="0"/>
                <a:ea typeface="Calibri" pitchFamily="34" charset="-122"/>
                <a:cs typeface="Calibri" pitchFamily="34" charset="-120"/>
              </a:rPr>
              <a:t>Multi-entity switching</a:t>
            </a:r>
            <a:endParaRPr lang="en-US" sz="1300" dirty="0"/>
          </a:p>
        </p:txBody>
      </p:sp>
      <p:sp>
        <p:nvSpPr>
          <p:cNvPr id="19" name="Text 13"/>
          <p:cNvSpPr/>
          <p:nvPr/>
        </p:nvSpPr>
        <p:spPr>
          <a:xfrm>
            <a:off x="1170432" y="4087368"/>
            <a:ext cx="3246120" cy="457200"/>
          </a:xfrm>
          <a:prstGeom prst="rect">
            <a:avLst/>
          </a:prstGeom>
          <a:noFill/>
          <a:ln/>
        </p:spPr>
        <p:txBody>
          <a:bodyPr wrap="square" lIns="0" tIns="0" rIns="0" bIns="0" rtlCol="0" anchor="t"/>
          <a:lstStyle/>
          <a:p>
            <a:pPr indent="0" marL="0">
              <a:buNone/>
            </a:pPr>
            <a:r>
              <a:rPr lang="en-US" sz="1050" dirty="0">
                <a:solidFill>
                  <a:srgbClr val="AAB9D4"/>
                </a:solidFill>
                <a:latin typeface="Calibri" pitchFamily="34" charset="0"/>
                <a:ea typeface="Calibri" pitchFamily="34" charset="-122"/>
                <a:cs typeface="Calibri" pitchFamily="34" charset="-120"/>
              </a:rPr>
              <a:t>Jump between companies or portfolio entities instantly.</a:t>
            </a:r>
            <a:endParaRPr lang="en-US" sz="1050" dirty="0"/>
          </a:p>
        </p:txBody>
      </p:sp>
      <p:sp>
        <p:nvSpPr>
          <p:cNvPr id="20" name="Shape 14"/>
          <p:cNvSpPr/>
          <p:nvPr/>
        </p:nvSpPr>
        <p:spPr>
          <a:xfrm>
            <a:off x="4709160" y="1600200"/>
            <a:ext cx="3794760" cy="2788920"/>
          </a:xfrm>
          <a:prstGeom prst="roundRect">
            <a:avLst>
              <a:gd name="adj" fmla="val 2951"/>
            </a:avLst>
          </a:prstGeom>
          <a:solidFill>
            <a:srgbClr val="13243F"/>
          </a:solidFill>
          <a:ln/>
          <a:effectLst>
            <a:outerShdw sx="100000" sy="100000" kx="0" ky="0" algn="bl" rotWithShape="0" blurRad="101600" dist="38100" dir="5400000">
              <a:srgbClr val="000000">
                <a:alpha val="35000"/>
              </a:srgbClr>
            </a:outerShdw>
          </a:effectLst>
        </p:spPr>
      </p:sp>
      <p:graphicFrame>
        <p:nvGraphicFramePr>
          <p:cNvPr id="21" name="Chart 0" descr=""/>
          <p:cNvGraphicFramePr/>
          <p:nvPr/>
        </p:nvGraphicFramePr>
        <p:xfrm>
          <a:off x="4846320" y="1737360"/>
          <a:ext cx="3520440" cy="2240280"/>
        </p:xfrm>
        <a:graphic xmlns:a="http://schemas.openxmlformats.org/drawingml/2006/main">
          <a:graphicData uri="http://schemas.openxmlformats.org/drawingml/2006/chart">
            <c:chart xmlns:c="http://schemas.openxmlformats.org/drawingml/2006/chart" r:id="rId5"/>
          </a:graphicData>
        </a:graphic>
      </p:graphicFrame>
      <p:sp>
        <p:nvSpPr>
          <p:cNvPr id="22" name="Text 15"/>
          <p:cNvSpPr/>
          <p:nvPr/>
        </p:nvSpPr>
        <p:spPr>
          <a:xfrm>
            <a:off x="4846320" y="4059936"/>
            <a:ext cx="3520440" cy="274320"/>
          </a:xfrm>
          <a:prstGeom prst="rect">
            <a:avLst/>
          </a:prstGeom>
          <a:noFill/>
          <a:ln/>
        </p:spPr>
        <p:txBody>
          <a:bodyPr wrap="square" lIns="0" tIns="0" rIns="0" bIns="0" rtlCol="0" anchor="ctr"/>
          <a:lstStyle/>
          <a:p>
            <a:pPr indent="0" marL="0">
              <a:buNone/>
            </a:pPr>
            <a:r>
              <a:rPr lang="en-US" sz="850" i="1" dirty="0">
                <a:solidFill>
                  <a:srgbClr val="7E8FB3"/>
                </a:solidFill>
                <a:latin typeface="Calibri" pitchFamily="34" charset="0"/>
                <a:ea typeface="Calibri" pitchFamily="34" charset="-122"/>
                <a:cs typeface="Calibri" pitchFamily="34" charset="-120"/>
              </a:rPr>
              <a:t>Illustrative dashboard view — Meridian Global Systems (sample data)</a:t>
            </a:r>
            <a:endParaRPr lang="en-US" sz="850" dirty="0"/>
          </a:p>
        </p:txBody>
      </p:sp>
      <p:sp>
        <p:nvSpPr>
          <p:cNvPr id="23" name="Text 16"/>
          <p:cNvSpPr/>
          <p:nvPr/>
        </p:nvSpPr>
        <p:spPr>
          <a:xfrm>
            <a:off x="457200" y="4796028"/>
            <a:ext cx="2743200" cy="274320"/>
          </a:xfrm>
          <a:prstGeom prst="rect">
            <a:avLst/>
          </a:prstGeom>
          <a:noFill/>
          <a:ln/>
        </p:spPr>
        <p:txBody>
          <a:bodyPr wrap="square" lIns="0" tIns="0" rIns="0" bIns="0" rtlCol="0" anchor="ctr"/>
          <a:lstStyle/>
          <a:p>
            <a:pPr indent="0" marL="0">
              <a:buNone/>
            </a:pPr>
            <a:r>
              <a:rPr lang="en-US" sz="900" dirty="0">
                <a:solidFill>
                  <a:srgbClr val="7E8FB3"/>
                </a:solidFill>
                <a:latin typeface="Calibri" pitchFamily="34" charset="0"/>
                <a:ea typeface="Calibri" pitchFamily="34" charset="-122"/>
                <a:cs typeface="Calibri" pitchFamily="34" charset="-120"/>
              </a:rPr>
              <a:t>BI ADVANCED</a:t>
            </a:r>
            <a:endParaRPr lang="en-US" sz="900" dirty="0"/>
          </a:p>
        </p:txBody>
      </p:sp>
      <p:sp>
        <p:nvSpPr>
          <p:cNvPr id="24" name="Text 17"/>
          <p:cNvSpPr/>
          <p:nvPr/>
        </p:nvSpPr>
        <p:spPr>
          <a:xfrm>
            <a:off x="8229600" y="4796028"/>
            <a:ext cx="457200" cy="274320"/>
          </a:xfrm>
          <a:prstGeom prst="rect">
            <a:avLst/>
          </a:prstGeom>
          <a:noFill/>
          <a:ln/>
        </p:spPr>
        <p:txBody>
          <a:bodyPr wrap="square" lIns="0" tIns="0" rIns="0" bIns="0" rtlCol="0" anchor="ctr"/>
          <a:lstStyle/>
          <a:p>
            <a:pPr algn="r" indent="0" marL="0">
              <a:buNone/>
            </a:pPr>
            <a:r>
              <a:rPr lang="en-US" sz="900" dirty="0">
                <a:solidFill>
                  <a:srgbClr val="7E8FB3"/>
                </a:solidFill>
                <a:latin typeface="Calibri" pitchFamily="34" charset="0"/>
                <a:ea typeface="Calibri" pitchFamily="34" charset="-122"/>
                <a:cs typeface="Calibri" pitchFamily="34" charset="-120"/>
              </a:rPr>
              <a:t>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526"/>
        </a:solidFill>
      </p:bgPr>
    </p:bg>
    <p:spTree>
      <p:nvGrpSpPr>
        <p:cNvPr id="1" name=""/>
        <p:cNvGrpSpPr/>
        <p:nvPr/>
      </p:nvGrpSpPr>
      <p:grpSpPr>
        <a:xfrm>
          <a:off x="0" y="0"/>
          <a:ext cx="0" cy="0"/>
          <a:chOff x="0" y="0"/>
          <a:chExt cx="0" cy="0"/>
        </a:xfrm>
      </p:grpSpPr>
      <p:sp>
        <p:nvSpPr>
          <p:cNvPr id="2" name="Text 0"/>
          <p:cNvSpPr/>
          <p:nvPr/>
        </p:nvSpPr>
        <p:spPr>
          <a:xfrm>
            <a:off x="640080" y="457200"/>
            <a:ext cx="5486400" cy="274320"/>
          </a:xfrm>
          <a:prstGeom prst="rect">
            <a:avLst/>
          </a:prstGeom>
          <a:noFill/>
          <a:ln/>
        </p:spPr>
        <p:txBody>
          <a:bodyPr wrap="square" lIns="0" tIns="0" rIns="0" bIns="0" rtlCol="0" anchor="ctr"/>
          <a:lstStyle/>
          <a:p>
            <a:pPr algn="l" indent="0" marL="0">
              <a:buNone/>
            </a:pPr>
            <a:r>
              <a:rPr lang="en-US" sz="1200" b="1" spc="200" kern="0" dirty="0">
                <a:solidFill>
                  <a:srgbClr val="F5B942"/>
                </a:solidFill>
                <a:latin typeface="Calibri" pitchFamily="34" charset="0"/>
                <a:ea typeface="Calibri" pitchFamily="34" charset="-122"/>
                <a:cs typeface="Calibri" pitchFamily="34" charset="-120"/>
              </a:rPr>
              <a:t>FINANCIAL STATEMENTS &amp; REPORTING</a:t>
            </a:r>
            <a:endParaRPr lang="en-US" sz="1200" dirty="0"/>
          </a:p>
        </p:txBody>
      </p:sp>
      <p:sp>
        <p:nvSpPr>
          <p:cNvPr id="3" name="Text 1"/>
          <p:cNvSpPr/>
          <p:nvPr/>
        </p:nvSpPr>
        <p:spPr>
          <a:xfrm>
            <a:off x="640080" y="749808"/>
            <a:ext cx="7863840" cy="685800"/>
          </a:xfrm>
          <a:prstGeom prst="rect">
            <a:avLst/>
          </a:prstGeom>
          <a:noFill/>
          <a:ln/>
        </p:spPr>
        <p:txBody>
          <a:bodyPr wrap="square" lIns="0" tIns="0" rIns="0" bIns="0" rtlCol="0" anchor="ctr"/>
          <a:lstStyle/>
          <a:p>
            <a:pPr algn="l" indent="0" marL="0">
              <a:buNone/>
            </a:pPr>
            <a:r>
              <a:rPr lang="en-US" sz="2800" b="1" dirty="0">
                <a:solidFill>
                  <a:srgbClr val="FFFFFF"/>
                </a:solidFill>
                <a:latin typeface="Cambria" pitchFamily="34" charset="0"/>
                <a:ea typeface="Cambria" pitchFamily="34" charset="-122"/>
                <a:cs typeface="Cambria" pitchFamily="34" charset="-120"/>
              </a:rPr>
              <a:t>GAAP-Ready Statements, Always Current</a:t>
            </a:r>
            <a:endParaRPr lang="en-US" sz="2800" dirty="0"/>
          </a:p>
        </p:txBody>
      </p:sp>
      <p:sp>
        <p:nvSpPr>
          <p:cNvPr id="4" name="Shape 2"/>
          <p:cNvSpPr/>
          <p:nvPr/>
        </p:nvSpPr>
        <p:spPr>
          <a:xfrm>
            <a:off x="640080" y="1691640"/>
            <a:ext cx="3831336" cy="1298448"/>
          </a:xfrm>
          <a:prstGeom prst="roundRect">
            <a:avLst>
              <a:gd name="adj" fmla="val 6338"/>
            </a:avLst>
          </a:prstGeom>
          <a:solidFill>
            <a:srgbClr val="13243F"/>
          </a:solidFill>
          <a:ln/>
          <a:effectLst>
            <a:outerShdw sx="100000" sy="100000" kx="0" ky="0" algn="bl" rotWithShape="0" blurRad="101600" dist="38100" dir="5400000">
              <a:srgbClr val="000000">
                <a:alpha val="35000"/>
              </a:srgbClr>
            </a:outerShdw>
          </a:effectLst>
        </p:spPr>
      </p:sp>
      <p:sp>
        <p:nvSpPr>
          <p:cNvPr id="5" name="Shape 3"/>
          <p:cNvSpPr/>
          <p:nvPr/>
        </p:nvSpPr>
        <p:spPr>
          <a:xfrm>
            <a:off x="841248" y="1874520"/>
            <a:ext cx="420624" cy="420624"/>
          </a:xfrm>
          <a:prstGeom prst="ellipse">
            <a:avLst/>
          </a:prstGeom>
          <a:solidFill>
            <a:srgbClr val="F5B942"/>
          </a:solidFill>
          <a:ln/>
        </p:spPr>
      </p:sp>
      <p:pic>
        <p:nvPicPr>
          <p:cNvPr id="6" name="Image 0" descr="/home/claude/bi_advanced_project/assets/icons/FiFileText_0B1526.png">    </p:cNvPr>
          <p:cNvPicPr>
            <a:picLocks noChangeAspect="1"/>
          </p:cNvPicPr>
          <p:nvPr/>
        </p:nvPicPr>
        <p:blipFill>
          <a:blip r:embed="rId1"/>
          <a:stretch>
            <a:fillRect/>
          </a:stretch>
        </p:blipFill>
        <p:spPr>
          <a:xfrm>
            <a:off x="895929" y="1929201"/>
            <a:ext cx="311262" cy="311262"/>
          </a:xfrm>
          <a:prstGeom prst="rect">
            <a:avLst/>
          </a:prstGeom>
        </p:spPr>
      </p:pic>
      <p:sp>
        <p:nvSpPr>
          <p:cNvPr id="7" name="Text 4"/>
          <p:cNvSpPr/>
          <p:nvPr/>
        </p:nvSpPr>
        <p:spPr>
          <a:xfrm>
            <a:off x="1417320" y="1837944"/>
            <a:ext cx="2916936" cy="457200"/>
          </a:xfrm>
          <a:prstGeom prst="rect">
            <a:avLst/>
          </a:prstGeom>
          <a:noFill/>
          <a:ln/>
        </p:spPr>
        <p:txBody>
          <a:bodyPr wrap="square" lIns="0" tIns="0" rIns="0" bIns="0" rtlCol="0" anchor="t"/>
          <a:lstStyle/>
          <a:p>
            <a:pPr indent="0" marL="0">
              <a:buNone/>
            </a:pPr>
            <a:r>
              <a:rPr lang="en-US" sz="1300" b="1" dirty="0">
                <a:solidFill>
                  <a:srgbClr val="FFFFFF"/>
                </a:solidFill>
                <a:latin typeface="Calibri" pitchFamily="34" charset="0"/>
                <a:ea typeface="Calibri" pitchFamily="34" charset="-122"/>
                <a:cs typeface="Calibri" pitchFamily="34" charset="-120"/>
              </a:rPr>
              <a:t>Income Statement, Balance Sheet &amp; Cash Flow</a:t>
            </a:r>
            <a:endParaRPr lang="en-US" sz="1300" dirty="0"/>
          </a:p>
        </p:txBody>
      </p:sp>
      <p:sp>
        <p:nvSpPr>
          <p:cNvPr id="8" name="Text 5"/>
          <p:cNvSpPr/>
          <p:nvPr/>
        </p:nvSpPr>
        <p:spPr>
          <a:xfrm>
            <a:off x="841248" y="2350008"/>
            <a:ext cx="3429000" cy="548640"/>
          </a:xfrm>
          <a:prstGeom prst="rect">
            <a:avLst/>
          </a:prstGeom>
          <a:noFill/>
          <a:ln/>
        </p:spPr>
        <p:txBody>
          <a:bodyPr wrap="square" lIns="0" tIns="0" rIns="0" bIns="0" rtlCol="0" anchor="t"/>
          <a:lstStyle/>
          <a:p>
            <a:pPr indent="0" marL="0">
              <a:buNone/>
            </a:pPr>
            <a:r>
              <a:rPr lang="en-US" sz="1050" dirty="0">
                <a:solidFill>
                  <a:srgbClr val="AAB9D4"/>
                </a:solidFill>
                <a:latin typeface="Calibri" pitchFamily="34" charset="0"/>
                <a:ea typeface="Calibri" pitchFamily="34" charset="-122"/>
                <a:cs typeface="Calibri" pitchFamily="34" charset="-120"/>
              </a:rPr>
              <a:t>Full statement set, generated automatically from your ledger data.</a:t>
            </a:r>
            <a:endParaRPr lang="en-US" sz="1050" dirty="0"/>
          </a:p>
        </p:txBody>
      </p:sp>
      <p:sp>
        <p:nvSpPr>
          <p:cNvPr id="9" name="Shape 6"/>
          <p:cNvSpPr/>
          <p:nvPr/>
        </p:nvSpPr>
        <p:spPr>
          <a:xfrm>
            <a:off x="4672584" y="1691640"/>
            <a:ext cx="3831336" cy="1298448"/>
          </a:xfrm>
          <a:prstGeom prst="roundRect">
            <a:avLst>
              <a:gd name="adj" fmla="val 6338"/>
            </a:avLst>
          </a:prstGeom>
          <a:solidFill>
            <a:srgbClr val="13243F"/>
          </a:solidFill>
          <a:ln/>
          <a:effectLst>
            <a:outerShdw sx="100000" sy="100000" kx="0" ky="0" algn="bl" rotWithShape="0" blurRad="101600" dist="38100" dir="5400000">
              <a:srgbClr val="000000">
                <a:alpha val="35000"/>
              </a:srgbClr>
            </a:outerShdw>
          </a:effectLst>
        </p:spPr>
      </p:sp>
      <p:sp>
        <p:nvSpPr>
          <p:cNvPr id="10" name="Shape 7"/>
          <p:cNvSpPr/>
          <p:nvPr/>
        </p:nvSpPr>
        <p:spPr>
          <a:xfrm>
            <a:off x="4873752" y="1874520"/>
            <a:ext cx="420624" cy="420624"/>
          </a:xfrm>
          <a:prstGeom prst="ellipse">
            <a:avLst/>
          </a:prstGeom>
          <a:solidFill>
            <a:srgbClr val="F5B942"/>
          </a:solidFill>
          <a:ln/>
        </p:spPr>
      </p:sp>
      <p:pic>
        <p:nvPicPr>
          <p:cNvPr id="11" name="Image 1" descr="/home/claude/bi_advanced_project/assets/icons/FiCalendar_0B1526.png">    </p:cNvPr>
          <p:cNvPicPr>
            <a:picLocks noChangeAspect="1"/>
          </p:cNvPicPr>
          <p:nvPr/>
        </p:nvPicPr>
        <p:blipFill>
          <a:blip r:embed="rId2"/>
          <a:stretch>
            <a:fillRect/>
          </a:stretch>
        </p:blipFill>
        <p:spPr>
          <a:xfrm>
            <a:off x="4928433" y="1929201"/>
            <a:ext cx="311262" cy="311262"/>
          </a:xfrm>
          <a:prstGeom prst="rect">
            <a:avLst/>
          </a:prstGeom>
        </p:spPr>
      </p:pic>
      <p:sp>
        <p:nvSpPr>
          <p:cNvPr id="12" name="Text 8"/>
          <p:cNvSpPr/>
          <p:nvPr/>
        </p:nvSpPr>
        <p:spPr>
          <a:xfrm>
            <a:off x="5449824" y="1837944"/>
            <a:ext cx="2916936" cy="457200"/>
          </a:xfrm>
          <a:prstGeom prst="rect">
            <a:avLst/>
          </a:prstGeom>
          <a:noFill/>
          <a:ln/>
        </p:spPr>
        <p:txBody>
          <a:bodyPr wrap="square" lIns="0" tIns="0" rIns="0" bIns="0" rtlCol="0" anchor="t"/>
          <a:lstStyle/>
          <a:p>
            <a:pPr indent="0" marL="0">
              <a:buNone/>
            </a:pPr>
            <a:r>
              <a:rPr lang="en-US" sz="1300" b="1" dirty="0">
                <a:solidFill>
                  <a:srgbClr val="FFFFFF"/>
                </a:solidFill>
                <a:latin typeface="Calibri" pitchFamily="34" charset="0"/>
                <a:ea typeface="Calibri" pitchFamily="34" charset="-122"/>
                <a:cs typeface="Calibri" pitchFamily="34" charset="-120"/>
              </a:rPr>
              <a:t>Quarterly Reporting</a:t>
            </a:r>
            <a:endParaRPr lang="en-US" sz="1300" dirty="0"/>
          </a:p>
        </p:txBody>
      </p:sp>
      <p:sp>
        <p:nvSpPr>
          <p:cNvPr id="13" name="Text 9"/>
          <p:cNvSpPr/>
          <p:nvPr/>
        </p:nvSpPr>
        <p:spPr>
          <a:xfrm>
            <a:off x="4873752" y="2350008"/>
            <a:ext cx="3429000" cy="548640"/>
          </a:xfrm>
          <a:prstGeom prst="rect">
            <a:avLst/>
          </a:prstGeom>
          <a:noFill/>
          <a:ln/>
        </p:spPr>
        <p:txBody>
          <a:bodyPr wrap="square" lIns="0" tIns="0" rIns="0" bIns="0" rtlCol="0" anchor="t"/>
          <a:lstStyle/>
          <a:p>
            <a:pPr indent="0" marL="0">
              <a:buNone/>
            </a:pPr>
            <a:r>
              <a:rPr lang="en-US" sz="1050" dirty="0">
                <a:solidFill>
                  <a:srgbClr val="AAB9D4"/>
                </a:solidFill>
                <a:latin typeface="Calibri" pitchFamily="34" charset="0"/>
                <a:ea typeface="Calibri" pitchFamily="34" charset="-122"/>
                <a:cs typeface="Calibri" pitchFamily="34" charset="-120"/>
              </a:rPr>
              <a:t>Period-over-period views built in, no separate workbook required.</a:t>
            </a:r>
            <a:endParaRPr lang="en-US" sz="1050" dirty="0"/>
          </a:p>
        </p:txBody>
      </p:sp>
      <p:sp>
        <p:nvSpPr>
          <p:cNvPr id="14" name="Shape 10"/>
          <p:cNvSpPr/>
          <p:nvPr/>
        </p:nvSpPr>
        <p:spPr>
          <a:xfrm>
            <a:off x="640080" y="3191256"/>
            <a:ext cx="3831336" cy="1298448"/>
          </a:xfrm>
          <a:prstGeom prst="roundRect">
            <a:avLst>
              <a:gd name="adj" fmla="val 6338"/>
            </a:avLst>
          </a:prstGeom>
          <a:solidFill>
            <a:srgbClr val="13243F"/>
          </a:solidFill>
          <a:ln/>
          <a:effectLst>
            <a:outerShdw sx="100000" sy="100000" kx="0" ky="0" algn="bl" rotWithShape="0" blurRad="101600" dist="38100" dir="5400000">
              <a:srgbClr val="000000">
                <a:alpha val="35000"/>
              </a:srgbClr>
            </a:outerShdw>
          </a:effectLst>
        </p:spPr>
      </p:sp>
      <p:sp>
        <p:nvSpPr>
          <p:cNvPr id="15" name="Shape 11"/>
          <p:cNvSpPr/>
          <p:nvPr/>
        </p:nvSpPr>
        <p:spPr>
          <a:xfrm>
            <a:off x="841248" y="3374136"/>
            <a:ext cx="420624" cy="420624"/>
          </a:xfrm>
          <a:prstGeom prst="ellipse">
            <a:avLst/>
          </a:prstGeom>
          <a:solidFill>
            <a:srgbClr val="F5B942"/>
          </a:solidFill>
          <a:ln/>
        </p:spPr>
      </p:sp>
      <p:pic>
        <p:nvPicPr>
          <p:cNvPr id="16" name="Image 2" descr="/home/claude/bi_advanced_project/assets/icons/FiBookOpen_0B1526.png">    </p:cNvPr>
          <p:cNvPicPr>
            <a:picLocks noChangeAspect="1"/>
          </p:cNvPicPr>
          <p:nvPr/>
        </p:nvPicPr>
        <p:blipFill>
          <a:blip r:embed="rId3"/>
          <a:stretch>
            <a:fillRect/>
          </a:stretch>
        </p:blipFill>
        <p:spPr>
          <a:xfrm>
            <a:off x="895929" y="3428817"/>
            <a:ext cx="311262" cy="311262"/>
          </a:xfrm>
          <a:prstGeom prst="rect">
            <a:avLst/>
          </a:prstGeom>
        </p:spPr>
      </p:pic>
      <p:sp>
        <p:nvSpPr>
          <p:cNvPr id="17" name="Text 12"/>
          <p:cNvSpPr/>
          <p:nvPr/>
        </p:nvSpPr>
        <p:spPr>
          <a:xfrm>
            <a:off x="1417320" y="3337560"/>
            <a:ext cx="2916936" cy="457200"/>
          </a:xfrm>
          <a:prstGeom prst="rect">
            <a:avLst/>
          </a:prstGeom>
          <a:noFill/>
          <a:ln/>
        </p:spPr>
        <p:txBody>
          <a:bodyPr wrap="square" lIns="0" tIns="0" rIns="0" bIns="0" rtlCol="0" anchor="t"/>
          <a:lstStyle/>
          <a:p>
            <a:pPr indent="0" marL="0">
              <a:buNone/>
            </a:pPr>
            <a:r>
              <a:rPr lang="en-US" sz="1300" b="1" dirty="0">
                <a:solidFill>
                  <a:srgbClr val="FFFFFF"/>
                </a:solidFill>
                <a:latin typeface="Calibri" pitchFamily="34" charset="0"/>
                <a:ea typeface="Calibri" pitchFamily="34" charset="-122"/>
                <a:cs typeface="Calibri" pitchFamily="34" charset="-120"/>
              </a:rPr>
              <a:t>Executive &amp; Financial Summaries</a:t>
            </a:r>
            <a:endParaRPr lang="en-US" sz="1300" dirty="0"/>
          </a:p>
        </p:txBody>
      </p:sp>
      <p:sp>
        <p:nvSpPr>
          <p:cNvPr id="18" name="Text 13"/>
          <p:cNvSpPr/>
          <p:nvPr/>
        </p:nvSpPr>
        <p:spPr>
          <a:xfrm>
            <a:off x="841248" y="3849624"/>
            <a:ext cx="3429000" cy="548640"/>
          </a:xfrm>
          <a:prstGeom prst="rect">
            <a:avLst/>
          </a:prstGeom>
          <a:noFill/>
          <a:ln/>
        </p:spPr>
        <p:txBody>
          <a:bodyPr wrap="square" lIns="0" tIns="0" rIns="0" bIns="0" rtlCol="0" anchor="t"/>
          <a:lstStyle/>
          <a:p>
            <a:pPr indent="0" marL="0">
              <a:buNone/>
            </a:pPr>
            <a:r>
              <a:rPr lang="en-US" sz="1050" dirty="0">
                <a:solidFill>
                  <a:srgbClr val="AAB9D4"/>
                </a:solidFill>
                <a:latin typeface="Calibri" pitchFamily="34" charset="0"/>
                <a:ea typeface="Calibri" pitchFamily="34" charset="-122"/>
                <a:cs typeface="Calibri" pitchFamily="34" charset="-120"/>
              </a:rPr>
              <a:t>Board-ready narrative views layered on top of the raw statements.</a:t>
            </a:r>
            <a:endParaRPr lang="en-US" sz="1050" dirty="0"/>
          </a:p>
        </p:txBody>
      </p:sp>
      <p:sp>
        <p:nvSpPr>
          <p:cNvPr id="19" name="Shape 14"/>
          <p:cNvSpPr/>
          <p:nvPr/>
        </p:nvSpPr>
        <p:spPr>
          <a:xfrm>
            <a:off x="4672584" y="3191256"/>
            <a:ext cx="3831336" cy="1298448"/>
          </a:xfrm>
          <a:prstGeom prst="roundRect">
            <a:avLst>
              <a:gd name="adj" fmla="val 6338"/>
            </a:avLst>
          </a:prstGeom>
          <a:solidFill>
            <a:srgbClr val="13243F"/>
          </a:solidFill>
          <a:ln/>
          <a:effectLst>
            <a:outerShdw sx="100000" sy="100000" kx="0" ky="0" algn="bl" rotWithShape="0" blurRad="101600" dist="38100" dir="5400000">
              <a:srgbClr val="000000">
                <a:alpha val="35000"/>
              </a:srgbClr>
            </a:outerShdw>
          </a:effectLst>
        </p:spPr>
      </p:sp>
      <p:sp>
        <p:nvSpPr>
          <p:cNvPr id="20" name="Shape 15"/>
          <p:cNvSpPr/>
          <p:nvPr/>
        </p:nvSpPr>
        <p:spPr>
          <a:xfrm>
            <a:off x="4873752" y="3374136"/>
            <a:ext cx="420624" cy="420624"/>
          </a:xfrm>
          <a:prstGeom prst="ellipse">
            <a:avLst/>
          </a:prstGeom>
          <a:solidFill>
            <a:srgbClr val="F5B942"/>
          </a:solidFill>
          <a:ln/>
        </p:spPr>
      </p:sp>
      <p:pic>
        <p:nvPicPr>
          <p:cNvPr id="21" name="Image 3" descr="/home/claude/bi_advanced_project/assets/icons/FiRefreshCw_0B1526.png">    </p:cNvPr>
          <p:cNvPicPr>
            <a:picLocks noChangeAspect="1"/>
          </p:cNvPicPr>
          <p:nvPr/>
        </p:nvPicPr>
        <p:blipFill>
          <a:blip r:embed="rId4"/>
          <a:stretch>
            <a:fillRect/>
          </a:stretch>
        </p:blipFill>
        <p:spPr>
          <a:xfrm>
            <a:off x="4928433" y="3428817"/>
            <a:ext cx="311262" cy="311262"/>
          </a:xfrm>
          <a:prstGeom prst="rect">
            <a:avLst/>
          </a:prstGeom>
        </p:spPr>
      </p:pic>
      <p:sp>
        <p:nvSpPr>
          <p:cNvPr id="22" name="Text 16"/>
          <p:cNvSpPr/>
          <p:nvPr/>
        </p:nvSpPr>
        <p:spPr>
          <a:xfrm>
            <a:off x="5449824" y="3337560"/>
            <a:ext cx="2916936" cy="457200"/>
          </a:xfrm>
          <a:prstGeom prst="rect">
            <a:avLst/>
          </a:prstGeom>
          <a:noFill/>
          <a:ln/>
        </p:spPr>
        <p:txBody>
          <a:bodyPr wrap="square" lIns="0" tIns="0" rIns="0" bIns="0" rtlCol="0" anchor="t"/>
          <a:lstStyle/>
          <a:p>
            <a:pPr indent="0" marL="0">
              <a:buNone/>
            </a:pPr>
            <a:r>
              <a:rPr lang="en-US" sz="1300" b="1" dirty="0">
                <a:solidFill>
                  <a:srgbClr val="FFFFFF"/>
                </a:solidFill>
                <a:latin typeface="Calibri" pitchFamily="34" charset="0"/>
                <a:ea typeface="Calibri" pitchFamily="34" charset="-122"/>
                <a:cs typeface="Calibri" pitchFamily="34" charset="-120"/>
              </a:rPr>
              <a:t>Zero manual reconciliation</a:t>
            </a:r>
            <a:endParaRPr lang="en-US" sz="1300" dirty="0"/>
          </a:p>
        </p:txBody>
      </p:sp>
      <p:sp>
        <p:nvSpPr>
          <p:cNvPr id="23" name="Text 17"/>
          <p:cNvSpPr/>
          <p:nvPr/>
        </p:nvSpPr>
        <p:spPr>
          <a:xfrm>
            <a:off x="4873752" y="3849624"/>
            <a:ext cx="3429000" cy="548640"/>
          </a:xfrm>
          <a:prstGeom prst="rect">
            <a:avLst/>
          </a:prstGeom>
          <a:noFill/>
          <a:ln/>
        </p:spPr>
        <p:txBody>
          <a:bodyPr wrap="square" lIns="0" tIns="0" rIns="0" bIns="0" rtlCol="0" anchor="t"/>
          <a:lstStyle/>
          <a:p>
            <a:pPr indent="0" marL="0">
              <a:buNone/>
            </a:pPr>
            <a:r>
              <a:rPr lang="en-US" sz="1050" dirty="0">
                <a:solidFill>
                  <a:srgbClr val="AAB9D4"/>
                </a:solidFill>
                <a:latin typeface="Calibri" pitchFamily="34" charset="0"/>
                <a:ea typeface="Calibri" pitchFamily="34" charset="-122"/>
                <a:cs typeface="Calibri" pitchFamily="34" charset="-120"/>
              </a:rPr>
              <a:t>Statements stay consistent with the master ledger at all times.</a:t>
            </a:r>
            <a:endParaRPr lang="en-US" sz="1050" dirty="0"/>
          </a:p>
        </p:txBody>
      </p:sp>
      <p:sp>
        <p:nvSpPr>
          <p:cNvPr id="24" name="Text 18"/>
          <p:cNvSpPr/>
          <p:nvPr/>
        </p:nvSpPr>
        <p:spPr>
          <a:xfrm>
            <a:off x="457200" y="4796028"/>
            <a:ext cx="2743200" cy="274320"/>
          </a:xfrm>
          <a:prstGeom prst="rect">
            <a:avLst/>
          </a:prstGeom>
          <a:noFill/>
          <a:ln/>
        </p:spPr>
        <p:txBody>
          <a:bodyPr wrap="square" lIns="0" tIns="0" rIns="0" bIns="0" rtlCol="0" anchor="ctr"/>
          <a:lstStyle/>
          <a:p>
            <a:pPr indent="0" marL="0">
              <a:buNone/>
            </a:pPr>
            <a:r>
              <a:rPr lang="en-US" sz="900" dirty="0">
                <a:solidFill>
                  <a:srgbClr val="7E8FB3"/>
                </a:solidFill>
                <a:latin typeface="Calibri" pitchFamily="34" charset="0"/>
                <a:ea typeface="Calibri" pitchFamily="34" charset="-122"/>
                <a:cs typeface="Calibri" pitchFamily="34" charset="-120"/>
              </a:rPr>
              <a:t>BI ADVANCED</a:t>
            </a:r>
            <a:endParaRPr lang="en-US" sz="900" dirty="0"/>
          </a:p>
        </p:txBody>
      </p:sp>
      <p:sp>
        <p:nvSpPr>
          <p:cNvPr id="25" name="Text 19"/>
          <p:cNvSpPr/>
          <p:nvPr/>
        </p:nvSpPr>
        <p:spPr>
          <a:xfrm>
            <a:off x="8229600" y="4796028"/>
            <a:ext cx="457200" cy="274320"/>
          </a:xfrm>
          <a:prstGeom prst="rect">
            <a:avLst/>
          </a:prstGeom>
          <a:noFill/>
          <a:ln/>
        </p:spPr>
        <p:txBody>
          <a:bodyPr wrap="square" lIns="0" tIns="0" rIns="0" bIns="0" rtlCol="0" anchor="ctr"/>
          <a:lstStyle/>
          <a:p>
            <a:pPr algn="r" indent="0" marL="0">
              <a:buNone/>
            </a:pPr>
            <a:r>
              <a:rPr lang="en-US" sz="900" dirty="0">
                <a:solidFill>
                  <a:srgbClr val="7E8FB3"/>
                </a:solidFill>
                <a:latin typeface="Calibri" pitchFamily="34" charset="0"/>
                <a:ea typeface="Calibri" pitchFamily="34" charset="-122"/>
                <a:cs typeface="Calibri" pitchFamily="34" charset="-120"/>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526"/>
        </a:solidFill>
      </p:bgPr>
    </p:bg>
    <p:spTree>
      <p:nvGrpSpPr>
        <p:cNvPr id="1" name=""/>
        <p:cNvGrpSpPr/>
        <p:nvPr/>
      </p:nvGrpSpPr>
      <p:grpSpPr>
        <a:xfrm>
          <a:off x="0" y="0"/>
          <a:ext cx="0" cy="0"/>
          <a:chOff x="0" y="0"/>
          <a:chExt cx="0" cy="0"/>
        </a:xfrm>
      </p:grpSpPr>
      <p:sp>
        <p:nvSpPr>
          <p:cNvPr id="2" name="Text 0"/>
          <p:cNvSpPr/>
          <p:nvPr/>
        </p:nvSpPr>
        <p:spPr>
          <a:xfrm>
            <a:off x="640080" y="457200"/>
            <a:ext cx="5486400" cy="274320"/>
          </a:xfrm>
          <a:prstGeom prst="rect">
            <a:avLst/>
          </a:prstGeom>
          <a:noFill/>
          <a:ln/>
        </p:spPr>
        <p:txBody>
          <a:bodyPr wrap="square" lIns="0" tIns="0" rIns="0" bIns="0" rtlCol="0" anchor="ctr"/>
          <a:lstStyle/>
          <a:p>
            <a:pPr algn="l" indent="0" marL="0">
              <a:buNone/>
            </a:pPr>
            <a:r>
              <a:rPr lang="en-US" sz="1200" b="1" spc="200" kern="0" dirty="0">
                <a:solidFill>
                  <a:srgbClr val="F5B942"/>
                </a:solidFill>
                <a:latin typeface="Calibri" pitchFamily="34" charset="0"/>
                <a:ea typeface="Calibri" pitchFamily="34" charset="-122"/>
                <a:cs typeface="Calibri" pitchFamily="34" charset="-120"/>
              </a:rPr>
              <a:t>AI INSIGHTS &amp; REPORT WRITER</a:t>
            </a:r>
            <a:endParaRPr lang="en-US" sz="1200" dirty="0"/>
          </a:p>
        </p:txBody>
      </p:sp>
      <p:sp>
        <p:nvSpPr>
          <p:cNvPr id="3" name="Text 1"/>
          <p:cNvSpPr/>
          <p:nvPr/>
        </p:nvSpPr>
        <p:spPr>
          <a:xfrm>
            <a:off x="640080" y="749808"/>
            <a:ext cx="7863840" cy="685800"/>
          </a:xfrm>
          <a:prstGeom prst="rect">
            <a:avLst/>
          </a:prstGeom>
          <a:noFill/>
          <a:ln/>
        </p:spPr>
        <p:txBody>
          <a:bodyPr wrap="square" lIns="0" tIns="0" rIns="0" bIns="0" rtlCol="0" anchor="ctr"/>
          <a:lstStyle/>
          <a:p>
            <a:pPr algn="l" indent="0" marL="0">
              <a:buNone/>
            </a:pPr>
            <a:r>
              <a:rPr lang="en-US" sz="2800" b="1" dirty="0">
                <a:solidFill>
                  <a:srgbClr val="FFFFFF"/>
                </a:solidFill>
                <a:latin typeface="Cambria" pitchFamily="34" charset="0"/>
                <a:ea typeface="Cambria" pitchFamily="34" charset="-122"/>
                <a:cs typeface="Cambria" pitchFamily="34" charset="-120"/>
              </a:rPr>
              <a:t>AI-Assisted Analysis, On Demand</a:t>
            </a:r>
            <a:endParaRPr lang="en-US" sz="2800" dirty="0"/>
          </a:p>
        </p:txBody>
      </p:sp>
      <p:sp>
        <p:nvSpPr>
          <p:cNvPr id="4" name="Shape 2"/>
          <p:cNvSpPr/>
          <p:nvPr/>
        </p:nvSpPr>
        <p:spPr>
          <a:xfrm>
            <a:off x="640080" y="1691640"/>
            <a:ext cx="7863840" cy="658368"/>
          </a:xfrm>
          <a:prstGeom prst="roundRect">
            <a:avLst>
              <a:gd name="adj" fmla="val 12500"/>
            </a:avLst>
          </a:prstGeom>
          <a:solidFill>
            <a:srgbClr val="13243F"/>
          </a:solidFill>
          <a:ln/>
          <a:effectLst>
            <a:outerShdw sx="100000" sy="100000" kx="0" ky="0" algn="bl" rotWithShape="0" blurRad="101600" dist="38100" dir="5400000">
              <a:srgbClr val="000000">
                <a:alpha val="35000"/>
              </a:srgbClr>
            </a:outerShdw>
          </a:effectLst>
        </p:spPr>
      </p:sp>
      <p:sp>
        <p:nvSpPr>
          <p:cNvPr id="5" name="Shape 3"/>
          <p:cNvSpPr/>
          <p:nvPr/>
        </p:nvSpPr>
        <p:spPr>
          <a:xfrm>
            <a:off x="822960" y="1828800"/>
            <a:ext cx="384048" cy="384048"/>
          </a:xfrm>
          <a:prstGeom prst="ellipse">
            <a:avLst/>
          </a:prstGeom>
          <a:solidFill>
            <a:srgbClr val="F5B942"/>
          </a:solidFill>
          <a:ln/>
        </p:spPr>
      </p:sp>
      <p:pic>
        <p:nvPicPr>
          <p:cNvPr id="6" name="Image 0" descr="/home/claude/bi_advanced_project/assets/icons/FiMessageSquare_0B1526.png">    </p:cNvPr>
          <p:cNvPicPr>
            <a:picLocks noChangeAspect="1"/>
          </p:cNvPicPr>
          <p:nvPr/>
        </p:nvPicPr>
        <p:blipFill>
          <a:blip r:embed="rId1"/>
          <a:stretch>
            <a:fillRect/>
          </a:stretch>
        </p:blipFill>
        <p:spPr>
          <a:xfrm>
            <a:off x="872886" y="1878726"/>
            <a:ext cx="284196" cy="284196"/>
          </a:xfrm>
          <a:prstGeom prst="rect">
            <a:avLst/>
          </a:prstGeom>
        </p:spPr>
      </p:pic>
      <p:sp>
        <p:nvSpPr>
          <p:cNvPr id="7" name="Text 4"/>
          <p:cNvSpPr/>
          <p:nvPr/>
        </p:nvSpPr>
        <p:spPr>
          <a:xfrm>
            <a:off x="1371600" y="1764792"/>
            <a:ext cx="2651760" cy="502920"/>
          </a:xfrm>
          <a:prstGeom prst="rect">
            <a:avLst/>
          </a:prstGeom>
          <a:noFill/>
          <a:ln/>
        </p:spPr>
        <p:txBody>
          <a:bodyPr wrap="square" lIns="0" tIns="0" rIns="0" bIns="0"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Instant narrative commentary</a:t>
            </a:r>
            <a:endParaRPr lang="en-US" sz="1250" dirty="0"/>
          </a:p>
        </p:txBody>
      </p:sp>
      <p:sp>
        <p:nvSpPr>
          <p:cNvPr id="8" name="Text 5"/>
          <p:cNvSpPr/>
          <p:nvPr/>
        </p:nvSpPr>
        <p:spPr>
          <a:xfrm>
            <a:off x="4069080" y="1691640"/>
            <a:ext cx="4297680" cy="658368"/>
          </a:xfrm>
          <a:prstGeom prst="rect">
            <a:avLst/>
          </a:prstGeom>
          <a:noFill/>
          <a:ln/>
        </p:spPr>
        <p:txBody>
          <a:bodyPr wrap="square" lIns="0" tIns="0" rIns="0" bIns="0" rtlCol="0" anchor="ctr"/>
          <a:lstStyle/>
          <a:p>
            <a:pPr indent="0" marL="0">
              <a:buNone/>
            </a:pPr>
            <a:r>
              <a:rPr lang="en-US" sz="1100" dirty="0">
                <a:solidFill>
                  <a:srgbClr val="AAB9D4"/>
                </a:solidFill>
                <a:latin typeface="Calibri" pitchFamily="34" charset="0"/>
                <a:ea typeface="Calibri" pitchFamily="34" charset="-122"/>
                <a:cs typeface="Calibri" pitchFamily="34" charset="-120"/>
              </a:rPr>
              <a:t>Turn raw financials into board-ready written analysis in seconds.</a:t>
            </a:r>
            <a:endParaRPr lang="en-US" sz="1100" dirty="0"/>
          </a:p>
        </p:txBody>
      </p:sp>
      <p:sp>
        <p:nvSpPr>
          <p:cNvPr id="9" name="Shape 6"/>
          <p:cNvSpPr/>
          <p:nvPr/>
        </p:nvSpPr>
        <p:spPr>
          <a:xfrm>
            <a:off x="640080" y="2478024"/>
            <a:ext cx="7863840" cy="658368"/>
          </a:xfrm>
          <a:prstGeom prst="roundRect">
            <a:avLst>
              <a:gd name="adj" fmla="val 12500"/>
            </a:avLst>
          </a:prstGeom>
          <a:solidFill>
            <a:srgbClr val="0F1E38"/>
          </a:solidFill>
          <a:ln/>
          <a:effectLst>
            <a:outerShdw sx="100000" sy="100000" kx="0" ky="0" algn="bl" rotWithShape="0" blurRad="101600" dist="38100" dir="5400000">
              <a:srgbClr val="000000">
                <a:alpha val="35000"/>
              </a:srgbClr>
            </a:outerShdw>
          </a:effectLst>
        </p:spPr>
      </p:sp>
      <p:sp>
        <p:nvSpPr>
          <p:cNvPr id="10" name="Shape 7"/>
          <p:cNvSpPr/>
          <p:nvPr/>
        </p:nvSpPr>
        <p:spPr>
          <a:xfrm>
            <a:off x="822960" y="2615184"/>
            <a:ext cx="384048" cy="384048"/>
          </a:xfrm>
          <a:prstGeom prst="ellipse">
            <a:avLst/>
          </a:prstGeom>
          <a:solidFill>
            <a:srgbClr val="F5B942"/>
          </a:solidFill>
          <a:ln/>
        </p:spPr>
      </p:sp>
      <p:pic>
        <p:nvPicPr>
          <p:cNvPr id="11" name="Image 1" descr="/home/claude/bi_advanced_project/assets/icons/FiZap_0B1526.png">    </p:cNvPr>
          <p:cNvPicPr>
            <a:picLocks noChangeAspect="1"/>
          </p:cNvPicPr>
          <p:nvPr/>
        </p:nvPicPr>
        <p:blipFill>
          <a:blip r:embed="rId2"/>
          <a:stretch>
            <a:fillRect/>
          </a:stretch>
        </p:blipFill>
        <p:spPr>
          <a:xfrm>
            <a:off x="872886" y="2665110"/>
            <a:ext cx="284196" cy="284196"/>
          </a:xfrm>
          <a:prstGeom prst="rect">
            <a:avLst/>
          </a:prstGeom>
        </p:spPr>
      </p:pic>
      <p:sp>
        <p:nvSpPr>
          <p:cNvPr id="12" name="Text 8"/>
          <p:cNvSpPr/>
          <p:nvPr/>
        </p:nvSpPr>
        <p:spPr>
          <a:xfrm>
            <a:off x="1371600" y="2551176"/>
            <a:ext cx="2651760" cy="502920"/>
          </a:xfrm>
          <a:prstGeom prst="rect">
            <a:avLst/>
          </a:prstGeom>
          <a:noFill/>
          <a:ln/>
        </p:spPr>
        <p:txBody>
          <a:bodyPr wrap="square" lIns="0" tIns="0" rIns="0" bIns="0"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Powered by Google Gemini</a:t>
            </a:r>
            <a:endParaRPr lang="en-US" sz="1250" dirty="0"/>
          </a:p>
        </p:txBody>
      </p:sp>
      <p:sp>
        <p:nvSpPr>
          <p:cNvPr id="13" name="Text 9"/>
          <p:cNvSpPr/>
          <p:nvPr/>
        </p:nvSpPr>
        <p:spPr>
          <a:xfrm>
            <a:off x="4069080" y="2478024"/>
            <a:ext cx="4297680" cy="658368"/>
          </a:xfrm>
          <a:prstGeom prst="rect">
            <a:avLst/>
          </a:prstGeom>
          <a:noFill/>
          <a:ln/>
        </p:spPr>
        <p:txBody>
          <a:bodyPr wrap="square" lIns="0" tIns="0" rIns="0" bIns="0" rtlCol="0" anchor="ctr"/>
          <a:lstStyle/>
          <a:p>
            <a:pPr indent="0" marL="0">
              <a:buNone/>
            </a:pPr>
            <a:r>
              <a:rPr lang="en-US" sz="1100" dirty="0">
                <a:solidFill>
                  <a:srgbClr val="AAB9D4"/>
                </a:solidFill>
                <a:latin typeface="Calibri" pitchFamily="34" charset="0"/>
                <a:ea typeface="Calibri" pitchFamily="34" charset="-122"/>
                <a:cs typeface="Calibri" pitchFamily="34" charset="-120"/>
              </a:rPr>
              <a:t>Connect your own Gemini API key for live, model-driven insights.</a:t>
            </a:r>
            <a:endParaRPr lang="en-US" sz="1100" dirty="0"/>
          </a:p>
        </p:txBody>
      </p:sp>
      <p:sp>
        <p:nvSpPr>
          <p:cNvPr id="14" name="Shape 10"/>
          <p:cNvSpPr/>
          <p:nvPr/>
        </p:nvSpPr>
        <p:spPr>
          <a:xfrm>
            <a:off x="640080" y="3264408"/>
            <a:ext cx="7863840" cy="658368"/>
          </a:xfrm>
          <a:prstGeom prst="roundRect">
            <a:avLst>
              <a:gd name="adj" fmla="val 12500"/>
            </a:avLst>
          </a:prstGeom>
          <a:solidFill>
            <a:srgbClr val="13243F"/>
          </a:solidFill>
          <a:ln/>
          <a:effectLst>
            <a:outerShdw sx="100000" sy="100000" kx="0" ky="0" algn="bl" rotWithShape="0" blurRad="101600" dist="38100" dir="5400000">
              <a:srgbClr val="000000">
                <a:alpha val="35000"/>
              </a:srgbClr>
            </a:outerShdw>
          </a:effectLst>
        </p:spPr>
      </p:sp>
      <p:sp>
        <p:nvSpPr>
          <p:cNvPr id="15" name="Shape 11"/>
          <p:cNvSpPr/>
          <p:nvPr/>
        </p:nvSpPr>
        <p:spPr>
          <a:xfrm>
            <a:off x="822960" y="3401568"/>
            <a:ext cx="384048" cy="384048"/>
          </a:xfrm>
          <a:prstGeom prst="ellipse">
            <a:avLst/>
          </a:prstGeom>
          <a:solidFill>
            <a:srgbClr val="F5B942"/>
          </a:solidFill>
          <a:ln/>
        </p:spPr>
      </p:sp>
      <p:pic>
        <p:nvPicPr>
          <p:cNvPr id="16" name="Image 2" descr="/home/claude/bi_advanced_project/assets/icons/FiCpu_0B1526.png">    </p:cNvPr>
          <p:cNvPicPr>
            <a:picLocks noChangeAspect="1"/>
          </p:cNvPicPr>
          <p:nvPr/>
        </p:nvPicPr>
        <p:blipFill>
          <a:blip r:embed="rId3"/>
          <a:stretch>
            <a:fillRect/>
          </a:stretch>
        </p:blipFill>
        <p:spPr>
          <a:xfrm>
            <a:off x="872886" y="3451494"/>
            <a:ext cx="284196" cy="284196"/>
          </a:xfrm>
          <a:prstGeom prst="rect">
            <a:avLst/>
          </a:prstGeom>
        </p:spPr>
      </p:pic>
      <p:sp>
        <p:nvSpPr>
          <p:cNvPr id="17" name="Text 12"/>
          <p:cNvSpPr/>
          <p:nvPr/>
        </p:nvSpPr>
        <p:spPr>
          <a:xfrm>
            <a:off x="1371600" y="3337560"/>
            <a:ext cx="2651760" cy="502920"/>
          </a:xfrm>
          <a:prstGeom prst="rect">
            <a:avLst/>
          </a:prstGeom>
          <a:noFill/>
          <a:ln/>
        </p:spPr>
        <p:txBody>
          <a:bodyPr wrap="square" lIns="0" tIns="0" rIns="0" bIns="0"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Built-in fallback engine</a:t>
            </a:r>
            <a:endParaRPr lang="en-US" sz="1250" dirty="0"/>
          </a:p>
        </p:txBody>
      </p:sp>
      <p:sp>
        <p:nvSpPr>
          <p:cNvPr id="18" name="Text 13"/>
          <p:cNvSpPr/>
          <p:nvPr/>
        </p:nvSpPr>
        <p:spPr>
          <a:xfrm>
            <a:off x="4069080" y="3264408"/>
            <a:ext cx="4297680" cy="658368"/>
          </a:xfrm>
          <a:prstGeom prst="rect">
            <a:avLst/>
          </a:prstGeom>
          <a:noFill/>
          <a:ln/>
        </p:spPr>
        <p:txBody>
          <a:bodyPr wrap="square" lIns="0" tIns="0" rIns="0" bIns="0" rtlCol="0" anchor="ctr"/>
          <a:lstStyle/>
          <a:p>
            <a:pPr indent="0" marL="0">
              <a:buNone/>
            </a:pPr>
            <a:r>
              <a:rPr lang="en-US" sz="1100" dirty="0">
                <a:solidFill>
                  <a:srgbClr val="AAB9D4"/>
                </a:solidFill>
                <a:latin typeface="Calibri" pitchFamily="34" charset="0"/>
                <a:ea typeface="Calibri" pitchFamily="34" charset="-122"/>
                <a:cs typeface="Calibri" pitchFamily="34" charset="-120"/>
              </a:rPr>
              <a:t>A rules-based institutional analysis engine works with zero external API keys.</a:t>
            </a:r>
            <a:endParaRPr lang="en-US" sz="1100" dirty="0"/>
          </a:p>
        </p:txBody>
      </p:sp>
      <p:sp>
        <p:nvSpPr>
          <p:cNvPr id="19" name="Shape 14"/>
          <p:cNvSpPr/>
          <p:nvPr/>
        </p:nvSpPr>
        <p:spPr>
          <a:xfrm>
            <a:off x="640080" y="4050792"/>
            <a:ext cx="7863840" cy="658368"/>
          </a:xfrm>
          <a:prstGeom prst="roundRect">
            <a:avLst>
              <a:gd name="adj" fmla="val 12500"/>
            </a:avLst>
          </a:prstGeom>
          <a:solidFill>
            <a:srgbClr val="0F1E38"/>
          </a:solidFill>
          <a:ln/>
          <a:effectLst>
            <a:outerShdw sx="100000" sy="100000" kx="0" ky="0" algn="bl" rotWithShape="0" blurRad="101600" dist="38100" dir="5400000">
              <a:srgbClr val="000000">
                <a:alpha val="35000"/>
              </a:srgbClr>
            </a:outerShdw>
          </a:effectLst>
        </p:spPr>
      </p:sp>
      <p:sp>
        <p:nvSpPr>
          <p:cNvPr id="20" name="Shape 15"/>
          <p:cNvSpPr/>
          <p:nvPr/>
        </p:nvSpPr>
        <p:spPr>
          <a:xfrm>
            <a:off x="822960" y="4187952"/>
            <a:ext cx="384048" cy="384048"/>
          </a:xfrm>
          <a:prstGeom prst="ellipse">
            <a:avLst/>
          </a:prstGeom>
          <a:solidFill>
            <a:srgbClr val="F5B942"/>
          </a:solidFill>
          <a:ln/>
        </p:spPr>
      </p:sp>
      <p:pic>
        <p:nvPicPr>
          <p:cNvPr id="21" name="Image 3" descr="/home/claude/bi_advanced_project/assets/icons/FiEye_0B1526.png">    </p:cNvPr>
          <p:cNvPicPr>
            <a:picLocks noChangeAspect="1"/>
          </p:cNvPicPr>
          <p:nvPr/>
        </p:nvPicPr>
        <p:blipFill>
          <a:blip r:embed="rId4"/>
          <a:stretch>
            <a:fillRect/>
          </a:stretch>
        </p:blipFill>
        <p:spPr>
          <a:xfrm>
            <a:off x="872886" y="4237878"/>
            <a:ext cx="284196" cy="284196"/>
          </a:xfrm>
          <a:prstGeom prst="rect">
            <a:avLst/>
          </a:prstGeom>
        </p:spPr>
      </p:pic>
      <p:sp>
        <p:nvSpPr>
          <p:cNvPr id="22" name="Text 16"/>
          <p:cNvSpPr/>
          <p:nvPr/>
        </p:nvSpPr>
        <p:spPr>
          <a:xfrm>
            <a:off x="1371600" y="4123944"/>
            <a:ext cx="2651760" cy="502920"/>
          </a:xfrm>
          <a:prstGeom prst="rect">
            <a:avLst/>
          </a:prstGeom>
          <a:noFill/>
          <a:ln/>
        </p:spPr>
        <p:txBody>
          <a:bodyPr wrap="square" lIns="0" tIns="0" rIns="0" bIns="0"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Proactive Trend Alerts</a:t>
            </a:r>
            <a:endParaRPr lang="en-US" sz="1250" dirty="0"/>
          </a:p>
        </p:txBody>
      </p:sp>
      <p:sp>
        <p:nvSpPr>
          <p:cNvPr id="23" name="Text 17"/>
          <p:cNvSpPr/>
          <p:nvPr/>
        </p:nvSpPr>
        <p:spPr>
          <a:xfrm>
            <a:off x="4069080" y="4050792"/>
            <a:ext cx="4297680" cy="658368"/>
          </a:xfrm>
          <a:prstGeom prst="rect">
            <a:avLst/>
          </a:prstGeom>
          <a:noFill/>
          <a:ln/>
        </p:spPr>
        <p:txBody>
          <a:bodyPr wrap="square" lIns="0" tIns="0" rIns="0" bIns="0" rtlCol="0" anchor="ctr"/>
          <a:lstStyle/>
          <a:p>
            <a:pPr indent="0" marL="0">
              <a:buNone/>
            </a:pPr>
            <a:r>
              <a:rPr lang="en-US" sz="1100" dirty="0">
                <a:solidFill>
                  <a:srgbClr val="AAB9D4"/>
                </a:solidFill>
                <a:latin typeface="Calibri" pitchFamily="34" charset="0"/>
                <a:ea typeface="Calibri" pitchFamily="34" charset="-122"/>
                <a:cs typeface="Calibri" pitchFamily="34" charset="-120"/>
              </a:rPr>
              <a:t>Surfaces emerging risks and opportunities before you go looking for them.</a:t>
            </a:r>
            <a:endParaRPr lang="en-US" sz="1100" dirty="0"/>
          </a:p>
        </p:txBody>
      </p:sp>
      <p:sp>
        <p:nvSpPr>
          <p:cNvPr id="24" name="Text 18"/>
          <p:cNvSpPr/>
          <p:nvPr/>
        </p:nvSpPr>
        <p:spPr>
          <a:xfrm>
            <a:off x="457200" y="4796028"/>
            <a:ext cx="2743200" cy="274320"/>
          </a:xfrm>
          <a:prstGeom prst="rect">
            <a:avLst/>
          </a:prstGeom>
          <a:noFill/>
          <a:ln/>
        </p:spPr>
        <p:txBody>
          <a:bodyPr wrap="square" lIns="0" tIns="0" rIns="0" bIns="0" rtlCol="0" anchor="ctr"/>
          <a:lstStyle/>
          <a:p>
            <a:pPr indent="0" marL="0">
              <a:buNone/>
            </a:pPr>
            <a:r>
              <a:rPr lang="en-US" sz="900" dirty="0">
                <a:solidFill>
                  <a:srgbClr val="7E8FB3"/>
                </a:solidFill>
                <a:latin typeface="Calibri" pitchFamily="34" charset="0"/>
                <a:ea typeface="Calibri" pitchFamily="34" charset="-122"/>
                <a:cs typeface="Calibri" pitchFamily="34" charset="-120"/>
              </a:rPr>
              <a:t>BI ADVANCED</a:t>
            </a:r>
            <a:endParaRPr lang="en-US" sz="900" dirty="0"/>
          </a:p>
        </p:txBody>
      </p:sp>
      <p:sp>
        <p:nvSpPr>
          <p:cNvPr id="25" name="Text 19"/>
          <p:cNvSpPr/>
          <p:nvPr/>
        </p:nvSpPr>
        <p:spPr>
          <a:xfrm>
            <a:off x="8229600" y="4796028"/>
            <a:ext cx="457200" cy="274320"/>
          </a:xfrm>
          <a:prstGeom prst="rect">
            <a:avLst/>
          </a:prstGeom>
          <a:noFill/>
          <a:ln/>
        </p:spPr>
        <p:txBody>
          <a:bodyPr wrap="square" lIns="0" tIns="0" rIns="0" bIns="0" rtlCol="0" anchor="ctr"/>
          <a:lstStyle/>
          <a:p>
            <a:pPr algn="r" indent="0" marL="0">
              <a:buNone/>
            </a:pPr>
            <a:r>
              <a:rPr lang="en-US" sz="900" dirty="0">
                <a:solidFill>
                  <a:srgbClr val="7E8FB3"/>
                </a:solidFill>
                <a:latin typeface="Calibri" pitchFamily="34" charset="0"/>
                <a:ea typeface="Calibri" pitchFamily="34" charset="-122"/>
                <a:cs typeface="Calibri" pitchFamily="34" charset="-120"/>
              </a:rPr>
              <a:t>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526"/>
        </a:solidFill>
      </p:bgPr>
    </p:bg>
    <p:spTree>
      <p:nvGrpSpPr>
        <p:cNvPr id="1" name=""/>
        <p:cNvGrpSpPr/>
        <p:nvPr/>
      </p:nvGrpSpPr>
      <p:grpSpPr>
        <a:xfrm>
          <a:off x="0" y="0"/>
          <a:ext cx="0" cy="0"/>
          <a:chOff x="0" y="0"/>
          <a:chExt cx="0" cy="0"/>
        </a:xfrm>
      </p:grpSpPr>
      <p:sp>
        <p:nvSpPr>
          <p:cNvPr id="2" name="Text 0"/>
          <p:cNvSpPr/>
          <p:nvPr/>
        </p:nvSpPr>
        <p:spPr>
          <a:xfrm>
            <a:off x="640080" y="457200"/>
            <a:ext cx="5486400" cy="274320"/>
          </a:xfrm>
          <a:prstGeom prst="rect">
            <a:avLst/>
          </a:prstGeom>
          <a:noFill/>
          <a:ln/>
        </p:spPr>
        <p:txBody>
          <a:bodyPr wrap="square" lIns="0" tIns="0" rIns="0" bIns="0" rtlCol="0" anchor="ctr"/>
          <a:lstStyle/>
          <a:p>
            <a:pPr algn="l" indent="0" marL="0">
              <a:buNone/>
            </a:pPr>
            <a:r>
              <a:rPr lang="en-US" sz="1200" b="1" spc="200" kern="0" dirty="0">
                <a:solidFill>
                  <a:srgbClr val="F5B942"/>
                </a:solidFill>
                <a:latin typeface="Calibri" pitchFamily="34" charset="0"/>
                <a:ea typeface="Calibri" pitchFamily="34" charset="-122"/>
                <a:cs typeface="Calibri" pitchFamily="34" charset="-120"/>
              </a:rPr>
              <a:t>SCENARIO PLANNING &amp; FORECASTING</a:t>
            </a:r>
            <a:endParaRPr lang="en-US" sz="1200" dirty="0"/>
          </a:p>
        </p:txBody>
      </p:sp>
      <p:sp>
        <p:nvSpPr>
          <p:cNvPr id="3" name="Text 1"/>
          <p:cNvSpPr/>
          <p:nvPr/>
        </p:nvSpPr>
        <p:spPr>
          <a:xfrm>
            <a:off x="640080" y="749808"/>
            <a:ext cx="7863840" cy="685800"/>
          </a:xfrm>
          <a:prstGeom prst="rect">
            <a:avLst/>
          </a:prstGeom>
          <a:noFill/>
          <a:ln/>
        </p:spPr>
        <p:txBody>
          <a:bodyPr wrap="square" lIns="0" tIns="0" rIns="0" bIns="0" rtlCol="0" anchor="ctr"/>
          <a:lstStyle/>
          <a:p>
            <a:pPr algn="l" indent="0" marL="0">
              <a:buNone/>
            </a:pPr>
            <a:r>
              <a:rPr lang="en-US" sz="2800" b="1" dirty="0">
                <a:solidFill>
                  <a:srgbClr val="FFFFFF"/>
                </a:solidFill>
                <a:latin typeface="Cambria" pitchFamily="34" charset="0"/>
                <a:ea typeface="Cambria" pitchFamily="34" charset="-122"/>
                <a:cs typeface="Cambria" pitchFamily="34" charset="-120"/>
              </a:rPr>
              <a:t>Model The Future, Not Just The Past</a:t>
            </a:r>
            <a:endParaRPr lang="en-US" sz="2800" dirty="0"/>
          </a:p>
        </p:txBody>
      </p:sp>
      <p:sp>
        <p:nvSpPr>
          <p:cNvPr id="4" name="Shape 2"/>
          <p:cNvSpPr/>
          <p:nvPr/>
        </p:nvSpPr>
        <p:spPr>
          <a:xfrm>
            <a:off x="640080" y="1691640"/>
            <a:ext cx="3831336" cy="1298448"/>
          </a:xfrm>
          <a:prstGeom prst="roundRect">
            <a:avLst>
              <a:gd name="adj" fmla="val 6338"/>
            </a:avLst>
          </a:prstGeom>
          <a:solidFill>
            <a:srgbClr val="13243F"/>
          </a:solidFill>
          <a:ln/>
          <a:effectLst>
            <a:outerShdw sx="100000" sy="100000" kx="0" ky="0" algn="bl" rotWithShape="0" blurRad="101600" dist="38100" dir="5400000">
              <a:srgbClr val="000000">
                <a:alpha val="35000"/>
              </a:srgbClr>
            </a:outerShdw>
          </a:effectLst>
        </p:spPr>
      </p:sp>
      <p:sp>
        <p:nvSpPr>
          <p:cNvPr id="5" name="Shape 3"/>
          <p:cNvSpPr/>
          <p:nvPr/>
        </p:nvSpPr>
        <p:spPr>
          <a:xfrm>
            <a:off x="841248" y="1874520"/>
            <a:ext cx="420624" cy="420624"/>
          </a:xfrm>
          <a:prstGeom prst="ellipse">
            <a:avLst/>
          </a:prstGeom>
          <a:solidFill>
            <a:srgbClr val="F5B942"/>
          </a:solidFill>
          <a:ln/>
        </p:spPr>
      </p:sp>
      <p:pic>
        <p:nvPicPr>
          <p:cNvPr id="6" name="Image 0" descr="/home/claude/bi_advanced_project/assets/icons/FiGitBranch_0B1526.png">    </p:cNvPr>
          <p:cNvPicPr>
            <a:picLocks noChangeAspect="1"/>
          </p:cNvPicPr>
          <p:nvPr/>
        </p:nvPicPr>
        <p:blipFill>
          <a:blip r:embed="rId1"/>
          <a:stretch>
            <a:fillRect/>
          </a:stretch>
        </p:blipFill>
        <p:spPr>
          <a:xfrm>
            <a:off x="895929" y="1929201"/>
            <a:ext cx="311262" cy="311262"/>
          </a:xfrm>
          <a:prstGeom prst="rect">
            <a:avLst/>
          </a:prstGeom>
        </p:spPr>
      </p:pic>
      <p:sp>
        <p:nvSpPr>
          <p:cNvPr id="7" name="Text 4"/>
          <p:cNvSpPr/>
          <p:nvPr/>
        </p:nvSpPr>
        <p:spPr>
          <a:xfrm>
            <a:off x="1417320" y="1837944"/>
            <a:ext cx="2916936" cy="457200"/>
          </a:xfrm>
          <a:prstGeom prst="rect">
            <a:avLst/>
          </a:prstGeom>
          <a:noFill/>
          <a:ln/>
        </p:spPr>
        <p:txBody>
          <a:bodyPr wrap="square" lIns="0" tIns="0" rIns="0" bIns="0" rtlCol="0" anchor="t"/>
          <a:lstStyle/>
          <a:p>
            <a:pPr indent="0" marL="0">
              <a:buNone/>
            </a:pPr>
            <a:r>
              <a:rPr lang="en-US" sz="1300" b="1" dirty="0">
                <a:solidFill>
                  <a:srgbClr val="FFFFFF"/>
                </a:solidFill>
                <a:latin typeface="Calibri" pitchFamily="34" charset="0"/>
                <a:ea typeface="Calibri" pitchFamily="34" charset="-122"/>
                <a:cs typeface="Calibri" pitchFamily="34" charset="-120"/>
              </a:rPr>
              <a:t>Scenario Planner</a:t>
            </a:r>
            <a:endParaRPr lang="en-US" sz="1300" dirty="0"/>
          </a:p>
        </p:txBody>
      </p:sp>
      <p:sp>
        <p:nvSpPr>
          <p:cNvPr id="8" name="Text 5"/>
          <p:cNvSpPr/>
          <p:nvPr/>
        </p:nvSpPr>
        <p:spPr>
          <a:xfrm>
            <a:off x="841248" y="2350008"/>
            <a:ext cx="3429000" cy="548640"/>
          </a:xfrm>
          <a:prstGeom prst="rect">
            <a:avLst/>
          </a:prstGeom>
          <a:noFill/>
          <a:ln/>
        </p:spPr>
        <p:txBody>
          <a:bodyPr wrap="square" lIns="0" tIns="0" rIns="0" bIns="0" rtlCol="0" anchor="t"/>
          <a:lstStyle/>
          <a:p>
            <a:pPr indent="0" marL="0">
              <a:buNone/>
            </a:pPr>
            <a:r>
              <a:rPr lang="en-US" sz="1050" dirty="0">
                <a:solidFill>
                  <a:srgbClr val="AAB9D4"/>
                </a:solidFill>
                <a:latin typeface="Calibri" pitchFamily="34" charset="0"/>
                <a:ea typeface="Calibri" pitchFamily="34" charset="-122"/>
                <a:cs typeface="Calibri" pitchFamily="34" charset="-120"/>
              </a:rPr>
              <a:t>Model best-case, worst-case, and base-case outcomes side by side.</a:t>
            </a:r>
            <a:endParaRPr lang="en-US" sz="1050" dirty="0"/>
          </a:p>
        </p:txBody>
      </p:sp>
      <p:sp>
        <p:nvSpPr>
          <p:cNvPr id="9" name="Shape 6"/>
          <p:cNvSpPr/>
          <p:nvPr/>
        </p:nvSpPr>
        <p:spPr>
          <a:xfrm>
            <a:off x="4672584" y="1691640"/>
            <a:ext cx="3831336" cy="1298448"/>
          </a:xfrm>
          <a:prstGeom prst="roundRect">
            <a:avLst>
              <a:gd name="adj" fmla="val 6338"/>
            </a:avLst>
          </a:prstGeom>
          <a:solidFill>
            <a:srgbClr val="13243F"/>
          </a:solidFill>
          <a:ln/>
          <a:effectLst>
            <a:outerShdw sx="100000" sy="100000" kx="0" ky="0" algn="bl" rotWithShape="0" blurRad="101600" dist="38100" dir="5400000">
              <a:srgbClr val="000000">
                <a:alpha val="35000"/>
              </a:srgbClr>
            </a:outerShdw>
          </a:effectLst>
        </p:spPr>
      </p:sp>
      <p:sp>
        <p:nvSpPr>
          <p:cNvPr id="10" name="Shape 7"/>
          <p:cNvSpPr/>
          <p:nvPr/>
        </p:nvSpPr>
        <p:spPr>
          <a:xfrm>
            <a:off x="4873752" y="1874520"/>
            <a:ext cx="420624" cy="420624"/>
          </a:xfrm>
          <a:prstGeom prst="ellipse">
            <a:avLst/>
          </a:prstGeom>
          <a:solidFill>
            <a:srgbClr val="F5B942"/>
          </a:solidFill>
          <a:ln/>
        </p:spPr>
      </p:sp>
      <p:pic>
        <p:nvPicPr>
          <p:cNvPr id="11" name="Image 1" descr="/home/claude/bi_advanced_project/assets/icons/FiBarChart2_0B1526.png">    </p:cNvPr>
          <p:cNvPicPr>
            <a:picLocks noChangeAspect="1"/>
          </p:cNvPicPr>
          <p:nvPr/>
        </p:nvPicPr>
        <p:blipFill>
          <a:blip r:embed="rId2"/>
          <a:stretch>
            <a:fillRect/>
          </a:stretch>
        </p:blipFill>
        <p:spPr>
          <a:xfrm>
            <a:off x="4928433" y="1929201"/>
            <a:ext cx="311262" cy="311262"/>
          </a:xfrm>
          <a:prstGeom prst="rect">
            <a:avLst/>
          </a:prstGeom>
        </p:spPr>
      </p:pic>
      <p:sp>
        <p:nvSpPr>
          <p:cNvPr id="12" name="Text 8"/>
          <p:cNvSpPr/>
          <p:nvPr/>
        </p:nvSpPr>
        <p:spPr>
          <a:xfrm>
            <a:off x="5449824" y="1837944"/>
            <a:ext cx="2916936" cy="457200"/>
          </a:xfrm>
          <a:prstGeom prst="rect">
            <a:avLst/>
          </a:prstGeom>
          <a:noFill/>
          <a:ln/>
        </p:spPr>
        <p:txBody>
          <a:bodyPr wrap="square" lIns="0" tIns="0" rIns="0" bIns="0" rtlCol="0" anchor="t"/>
          <a:lstStyle/>
          <a:p>
            <a:pPr indent="0" marL="0">
              <a:buNone/>
            </a:pPr>
            <a:r>
              <a:rPr lang="en-US" sz="1300" b="1" dirty="0">
                <a:solidFill>
                  <a:srgbClr val="FFFFFF"/>
                </a:solidFill>
                <a:latin typeface="Calibri" pitchFamily="34" charset="0"/>
                <a:ea typeface="Calibri" pitchFamily="34" charset="-122"/>
                <a:cs typeface="Calibri" pitchFamily="34" charset="-120"/>
              </a:rPr>
              <a:t>KPI Forecast Widget</a:t>
            </a:r>
            <a:endParaRPr lang="en-US" sz="1300" dirty="0"/>
          </a:p>
        </p:txBody>
      </p:sp>
      <p:sp>
        <p:nvSpPr>
          <p:cNvPr id="13" name="Text 9"/>
          <p:cNvSpPr/>
          <p:nvPr/>
        </p:nvSpPr>
        <p:spPr>
          <a:xfrm>
            <a:off x="4873752" y="2350008"/>
            <a:ext cx="3429000" cy="548640"/>
          </a:xfrm>
          <a:prstGeom prst="rect">
            <a:avLst/>
          </a:prstGeom>
          <a:noFill/>
          <a:ln/>
        </p:spPr>
        <p:txBody>
          <a:bodyPr wrap="square" lIns="0" tIns="0" rIns="0" bIns="0" rtlCol="0" anchor="t"/>
          <a:lstStyle/>
          <a:p>
            <a:pPr indent="0" marL="0">
              <a:buNone/>
            </a:pPr>
            <a:r>
              <a:rPr lang="en-US" sz="1050" dirty="0">
                <a:solidFill>
                  <a:srgbClr val="AAB9D4"/>
                </a:solidFill>
                <a:latin typeface="Calibri" pitchFamily="34" charset="0"/>
                <a:ea typeface="Calibri" pitchFamily="34" charset="-122"/>
                <a:cs typeface="Calibri" pitchFamily="34" charset="-120"/>
              </a:rPr>
              <a:t>Trend-based projections across every core financial metric.</a:t>
            </a:r>
            <a:endParaRPr lang="en-US" sz="1050" dirty="0"/>
          </a:p>
        </p:txBody>
      </p:sp>
      <p:sp>
        <p:nvSpPr>
          <p:cNvPr id="14" name="Shape 10"/>
          <p:cNvSpPr/>
          <p:nvPr/>
        </p:nvSpPr>
        <p:spPr>
          <a:xfrm>
            <a:off x="640080" y="3191256"/>
            <a:ext cx="3831336" cy="1298448"/>
          </a:xfrm>
          <a:prstGeom prst="roundRect">
            <a:avLst>
              <a:gd name="adj" fmla="val 6338"/>
            </a:avLst>
          </a:prstGeom>
          <a:solidFill>
            <a:srgbClr val="13243F"/>
          </a:solidFill>
          <a:ln/>
          <a:effectLst>
            <a:outerShdw sx="100000" sy="100000" kx="0" ky="0" algn="bl" rotWithShape="0" blurRad="101600" dist="38100" dir="5400000">
              <a:srgbClr val="000000">
                <a:alpha val="35000"/>
              </a:srgbClr>
            </a:outerShdw>
          </a:effectLst>
        </p:spPr>
      </p:sp>
      <p:sp>
        <p:nvSpPr>
          <p:cNvPr id="15" name="Shape 11"/>
          <p:cNvSpPr/>
          <p:nvPr/>
        </p:nvSpPr>
        <p:spPr>
          <a:xfrm>
            <a:off x="841248" y="3374136"/>
            <a:ext cx="420624" cy="420624"/>
          </a:xfrm>
          <a:prstGeom prst="ellipse">
            <a:avLst/>
          </a:prstGeom>
          <a:solidFill>
            <a:srgbClr val="F5B942"/>
          </a:solidFill>
          <a:ln/>
        </p:spPr>
      </p:sp>
      <p:pic>
        <p:nvPicPr>
          <p:cNvPr id="16" name="Image 2" descr="/home/claude/bi_advanced_project/assets/icons/FiDollarSign_0B1526.png">    </p:cNvPr>
          <p:cNvPicPr>
            <a:picLocks noChangeAspect="1"/>
          </p:cNvPicPr>
          <p:nvPr/>
        </p:nvPicPr>
        <p:blipFill>
          <a:blip r:embed="rId3"/>
          <a:stretch>
            <a:fillRect/>
          </a:stretch>
        </p:blipFill>
        <p:spPr>
          <a:xfrm>
            <a:off x="895929" y="3428817"/>
            <a:ext cx="311262" cy="311262"/>
          </a:xfrm>
          <a:prstGeom prst="rect">
            <a:avLst/>
          </a:prstGeom>
        </p:spPr>
      </p:pic>
      <p:sp>
        <p:nvSpPr>
          <p:cNvPr id="17" name="Text 12"/>
          <p:cNvSpPr/>
          <p:nvPr/>
        </p:nvSpPr>
        <p:spPr>
          <a:xfrm>
            <a:off x="1417320" y="3337560"/>
            <a:ext cx="2916936" cy="457200"/>
          </a:xfrm>
          <a:prstGeom prst="rect">
            <a:avLst/>
          </a:prstGeom>
          <a:noFill/>
          <a:ln/>
        </p:spPr>
        <p:txBody>
          <a:bodyPr wrap="square" lIns="0" tIns="0" rIns="0" bIns="0" rtlCol="0" anchor="t"/>
          <a:lstStyle/>
          <a:p>
            <a:pPr indent="0" marL="0">
              <a:buNone/>
            </a:pPr>
            <a:r>
              <a:rPr lang="en-US" sz="1300" b="1" dirty="0">
                <a:solidFill>
                  <a:srgbClr val="FFFFFF"/>
                </a:solidFill>
                <a:latin typeface="Calibri" pitchFamily="34" charset="0"/>
                <a:ea typeface="Calibri" pitchFamily="34" charset="-122"/>
                <a:cs typeface="Calibri" pitchFamily="34" charset="-120"/>
              </a:rPr>
              <a:t>Sales Forecast &amp; Expense Budget</a:t>
            </a:r>
            <a:endParaRPr lang="en-US" sz="1300" dirty="0"/>
          </a:p>
        </p:txBody>
      </p:sp>
      <p:sp>
        <p:nvSpPr>
          <p:cNvPr id="18" name="Text 13"/>
          <p:cNvSpPr/>
          <p:nvPr/>
        </p:nvSpPr>
        <p:spPr>
          <a:xfrm>
            <a:off x="841248" y="3849624"/>
            <a:ext cx="3429000" cy="548640"/>
          </a:xfrm>
          <a:prstGeom prst="rect">
            <a:avLst/>
          </a:prstGeom>
          <a:noFill/>
          <a:ln/>
        </p:spPr>
        <p:txBody>
          <a:bodyPr wrap="square" lIns="0" tIns="0" rIns="0" bIns="0" rtlCol="0" anchor="t"/>
          <a:lstStyle/>
          <a:p>
            <a:pPr indent="0" marL="0">
              <a:buNone/>
            </a:pPr>
            <a:r>
              <a:rPr lang="en-US" sz="1050" dirty="0">
                <a:solidFill>
                  <a:srgbClr val="AAB9D4"/>
                </a:solidFill>
                <a:latin typeface="Calibri" pitchFamily="34" charset="0"/>
                <a:ea typeface="Calibri" pitchFamily="34" charset="-122"/>
                <a:cs typeface="Calibri" pitchFamily="34" charset="-120"/>
              </a:rPr>
              <a:t>Purpose-built planning views for top-line and cost-side modeling.</a:t>
            </a:r>
            <a:endParaRPr lang="en-US" sz="1050" dirty="0"/>
          </a:p>
        </p:txBody>
      </p:sp>
      <p:sp>
        <p:nvSpPr>
          <p:cNvPr id="19" name="Shape 14"/>
          <p:cNvSpPr/>
          <p:nvPr/>
        </p:nvSpPr>
        <p:spPr>
          <a:xfrm>
            <a:off x="4672584" y="3191256"/>
            <a:ext cx="3831336" cy="1298448"/>
          </a:xfrm>
          <a:prstGeom prst="roundRect">
            <a:avLst>
              <a:gd name="adj" fmla="val 6338"/>
            </a:avLst>
          </a:prstGeom>
          <a:solidFill>
            <a:srgbClr val="13243F"/>
          </a:solidFill>
          <a:ln/>
          <a:effectLst>
            <a:outerShdw sx="100000" sy="100000" kx="0" ky="0" algn="bl" rotWithShape="0" blurRad="101600" dist="38100" dir="5400000">
              <a:srgbClr val="000000">
                <a:alpha val="35000"/>
              </a:srgbClr>
            </a:outerShdw>
          </a:effectLst>
        </p:spPr>
      </p:sp>
      <p:sp>
        <p:nvSpPr>
          <p:cNvPr id="20" name="Shape 15"/>
          <p:cNvSpPr/>
          <p:nvPr/>
        </p:nvSpPr>
        <p:spPr>
          <a:xfrm>
            <a:off x="4873752" y="3374136"/>
            <a:ext cx="420624" cy="420624"/>
          </a:xfrm>
          <a:prstGeom prst="ellipse">
            <a:avLst/>
          </a:prstGeom>
          <a:solidFill>
            <a:srgbClr val="F5B942"/>
          </a:solidFill>
          <a:ln/>
        </p:spPr>
      </p:sp>
      <p:pic>
        <p:nvPicPr>
          <p:cNvPr id="21" name="Image 3" descr="/home/claude/bi_advanced_project/assets/icons/FiAlertTriangle_0B1526.png">    </p:cNvPr>
          <p:cNvPicPr>
            <a:picLocks noChangeAspect="1"/>
          </p:cNvPicPr>
          <p:nvPr/>
        </p:nvPicPr>
        <p:blipFill>
          <a:blip r:embed="rId4"/>
          <a:stretch>
            <a:fillRect/>
          </a:stretch>
        </p:blipFill>
        <p:spPr>
          <a:xfrm>
            <a:off x="4928433" y="3428817"/>
            <a:ext cx="311262" cy="311262"/>
          </a:xfrm>
          <a:prstGeom prst="rect">
            <a:avLst/>
          </a:prstGeom>
        </p:spPr>
      </p:pic>
      <p:sp>
        <p:nvSpPr>
          <p:cNvPr id="22" name="Text 16"/>
          <p:cNvSpPr/>
          <p:nvPr/>
        </p:nvSpPr>
        <p:spPr>
          <a:xfrm>
            <a:off x="5449824" y="3337560"/>
            <a:ext cx="2916936" cy="457200"/>
          </a:xfrm>
          <a:prstGeom prst="rect">
            <a:avLst/>
          </a:prstGeom>
          <a:noFill/>
          <a:ln/>
        </p:spPr>
        <p:txBody>
          <a:bodyPr wrap="square" lIns="0" tIns="0" rIns="0" bIns="0" rtlCol="0" anchor="t"/>
          <a:lstStyle/>
          <a:p>
            <a:pPr indent="0" marL="0">
              <a:buNone/>
            </a:pPr>
            <a:r>
              <a:rPr lang="en-US" sz="1300" b="1" dirty="0">
                <a:solidFill>
                  <a:srgbClr val="FFFFFF"/>
                </a:solidFill>
                <a:latin typeface="Calibri" pitchFamily="34" charset="0"/>
                <a:ea typeface="Calibri" pitchFamily="34" charset="-122"/>
                <a:cs typeface="Calibri" pitchFamily="34" charset="-120"/>
              </a:rPr>
              <a:t>Trend Alerts</a:t>
            </a:r>
            <a:endParaRPr lang="en-US" sz="1300" dirty="0"/>
          </a:p>
        </p:txBody>
      </p:sp>
      <p:sp>
        <p:nvSpPr>
          <p:cNvPr id="23" name="Text 17"/>
          <p:cNvSpPr/>
          <p:nvPr/>
        </p:nvSpPr>
        <p:spPr>
          <a:xfrm>
            <a:off x="4873752" y="3849624"/>
            <a:ext cx="3429000" cy="548640"/>
          </a:xfrm>
          <a:prstGeom prst="rect">
            <a:avLst/>
          </a:prstGeom>
          <a:noFill/>
          <a:ln/>
        </p:spPr>
        <p:txBody>
          <a:bodyPr wrap="square" lIns="0" tIns="0" rIns="0" bIns="0" rtlCol="0" anchor="t"/>
          <a:lstStyle/>
          <a:p>
            <a:pPr indent="0" marL="0">
              <a:buNone/>
            </a:pPr>
            <a:r>
              <a:rPr lang="en-US" sz="1050" dirty="0">
                <a:solidFill>
                  <a:srgbClr val="AAB9D4"/>
                </a:solidFill>
                <a:latin typeface="Calibri" pitchFamily="34" charset="0"/>
                <a:ea typeface="Calibri" pitchFamily="34" charset="-122"/>
                <a:cs typeface="Calibri" pitchFamily="34" charset="-120"/>
              </a:rPr>
              <a:t>Automatic flags the moment key metrics move off course.</a:t>
            </a:r>
            <a:endParaRPr lang="en-US" sz="1050" dirty="0"/>
          </a:p>
        </p:txBody>
      </p:sp>
      <p:sp>
        <p:nvSpPr>
          <p:cNvPr id="24" name="Text 18"/>
          <p:cNvSpPr/>
          <p:nvPr/>
        </p:nvSpPr>
        <p:spPr>
          <a:xfrm>
            <a:off x="457200" y="4796028"/>
            <a:ext cx="2743200" cy="274320"/>
          </a:xfrm>
          <a:prstGeom prst="rect">
            <a:avLst/>
          </a:prstGeom>
          <a:noFill/>
          <a:ln/>
        </p:spPr>
        <p:txBody>
          <a:bodyPr wrap="square" lIns="0" tIns="0" rIns="0" bIns="0" rtlCol="0" anchor="ctr"/>
          <a:lstStyle/>
          <a:p>
            <a:pPr indent="0" marL="0">
              <a:buNone/>
            </a:pPr>
            <a:r>
              <a:rPr lang="en-US" sz="900" dirty="0">
                <a:solidFill>
                  <a:srgbClr val="7E8FB3"/>
                </a:solidFill>
                <a:latin typeface="Calibri" pitchFamily="34" charset="0"/>
                <a:ea typeface="Calibri" pitchFamily="34" charset="-122"/>
                <a:cs typeface="Calibri" pitchFamily="34" charset="-120"/>
              </a:rPr>
              <a:t>BI ADVANCED</a:t>
            </a:r>
            <a:endParaRPr lang="en-US" sz="900" dirty="0"/>
          </a:p>
        </p:txBody>
      </p:sp>
      <p:sp>
        <p:nvSpPr>
          <p:cNvPr id="25" name="Text 19"/>
          <p:cNvSpPr/>
          <p:nvPr/>
        </p:nvSpPr>
        <p:spPr>
          <a:xfrm>
            <a:off x="8229600" y="4796028"/>
            <a:ext cx="457200" cy="274320"/>
          </a:xfrm>
          <a:prstGeom prst="rect">
            <a:avLst/>
          </a:prstGeom>
          <a:noFill/>
          <a:ln/>
        </p:spPr>
        <p:txBody>
          <a:bodyPr wrap="square" lIns="0" tIns="0" rIns="0" bIns="0" rtlCol="0" anchor="ctr"/>
          <a:lstStyle/>
          <a:p>
            <a:pPr algn="r" indent="0" marL="0">
              <a:buNone/>
            </a:pPr>
            <a:r>
              <a:rPr lang="en-US" sz="900" dirty="0">
                <a:solidFill>
                  <a:srgbClr val="7E8FB3"/>
                </a:solidFill>
                <a:latin typeface="Calibri" pitchFamily="34" charset="0"/>
                <a:ea typeface="Calibri" pitchFamily="34" charset="-122"/>
                <a:cs typeface="Calibri" pitchFamily="34" charset="-120"/>
              </a:rPr>
              <a:t>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B1526"/>
        </a:solidFill>
      </p:bgPr>
    </p:bg>
    <p:spTree>
      <p:nvGrpSpPr>
        <p:cNvPr id="1" name=""/>
        <p:cNvGrpSpPr/>
        <p:nvPr/>
      </p:nvGrpSpPr>
      <p:grpSpPr>
        <a:xfrm>
          <a:off x="0" y="0"/>
          <a:ext cx="0" cy="0"/>
          <a:chOff x="0" y="0"/>
          <a:chExt cx="0" cy="0"/>
        </a:xfrm>
      </p:grpSpPr>
      <p:sp>
        <p:nvSpPr>
          <p:cNvPr id="2" name="Text 0"/>
          <p:cNvSpPr/>
          <p:nvPr/>
        </p:nvSpPr>
        <p:spPr>
          <a:xfrm>
            <a:off x="640080" y="457200"/>
            <a:ext cx="5486400" cy="274320"/>
          </a:xfrm>
          <a:prstGeom prst="rect">
            <a:avLst/>
          </a:prstGeom>
          <a:noFill/>
          <a:ln/>
        </p:spPr>
        <p:txBody>
          <a:bodyPr wrap="square" lIns="0" tIns="0" rIns="0" bIns="0" rtlCol="0" anchor="ctr"/>
          <a:lstStyle/>
          <a:p>
            <a:pPr algn="l" indent="0" marL="0">
              <a:buNone/>
            </a:pPr>
            <a:r>
              <a:rPr lang="en-US" sz="1200" b="1" spc="200" kern="0" dirty="0">
                <a:solidFill>
                  <a:srgbClr val="F5B942"/>
                </a:solidFill>
                <a:latin typeface="Calibri" pitchFamily="34" charset="0"/>
                <a:ea typeface="Calibri" pitchFamily="34" charset="-122"/>
                <a:cs typeface="Calibri" pitchFamily="34" charset="-120"/>
              </a:rPr>
              <a:t>VALUATION SUITE</a:t>
            </a:r>
            <a:endParaRPr lang="en-US" sz="1200" dirty="0"/>
          </a:p>
        </p:txBody>
      </p:sp>
      <p:sp>
        <p:nvSpPr>
          <p:cNvPr id="3" name="Text 1"/>
          <p:cNvSpPr/>
          <p:nvPr/>
        </p:nvSpPr>
        <p:spPr>
          <a:xfrm>
            <a:off x="640080" y="749808"/>
            <a:ext cx="7863840" cy="685800"/>
          </a:xfrm>
          <a:prstGeom prst="rect">
            <a:avLst/>
          </a:prstGeom>
          <a:noFill/>
          <a:ln/>
        </p:spPr>
        <p:txBody>
          <a:bodyPr wrap="square" lIns="0" tIns="0" rIns="0" bIns="0" rtlCol="0" anchor="ctr"/>
          <a:lstStyle/>
          <a:p>
            <a:pPr algn="l" indent="0" marL="0">
              <a:buNone/>
            </a:pPr>
            <a:r>
              <a:rPr lang="en-US" sz="2700" b="1" dirty="0">
                <a:solidFill>
                  <a:srgbClr val="FFFFFF"/>
                </a:solidFill>
                <a:latin typeface="Cambria" pitchFamily="34" charset="0"/>
                <a:ea typeface="Cambria" pitchFamily="34" charset="-122"/>
                <a:cs typeface="Cambria" pitchFamily="34" charset="-120"/>
              </a:rPr>
              <a:t>Institutional-Grade Valuation, Built In</a:t>
            </a:r>
            <a:endParaRPr lang="en-US" sz="2700" dirty="0"/>
          </a:p>
        </p:txBody>
      </p:sp>
      <p:sp>
        <p:nvSpPr>
          <p:cNvPr id="4" name="Shape 2"/>
          <p:cNvSpPr/>
          <p:nvPr/>
        </p:nvSpPr>
        <p:spPr>
          <a:xfrm>
            <a:off x="640080" y="1600200"/>
            <a:ext cx="365760" cy="365760"/>
          </a:xfrm>
          <a:prstGeom prst="ellipse">
            <a:avLst/>
          </a:prstGeom>
          <a:solidFill>
            <a:srgbClr val="1B2E57"/>
          </a:solidFill>
          <a:ln/>
        </p:spPr>
      </p:sp>
      <p:pic>
        <p:nvPicPr>
          <p:cNvPr id="5" name="Image 0" descr="/home/claude/bi_advanced_project/assets/icons/FiTarget_F5B942.png">    </p:cNvPr>
          <p:cNvPicPr>
            <a:picLocks noChangeAspect="1"/>
          </p:cNvPicPr>
          <p:nvPr/>
        </p:nvPicPr>
        <p:blipFill>
          <a:blip r:embed="rId1"/>
          <a:stretch>
            <a:fillRect/>
          </a:stretch>
        </p:blipFill>
        <p:spPr>
          <a:xfrm>
            <a:off x="687629" y="1647749"/>
            <a:ext cx="270662" cy="270662"/>
          </a:xfrm>
          <a:prstGeom prst="rect">
            <a:avLst/>
          </a:prstGeom>
        </p:spPr>
      </p:pic>
      <p:sp>
        <p:nvSpPr>
          <p:cNvPr id="6" name="Text 3"/>
          <p:cNvSpPr/>
          <p:nvPr/>
        </p:nvSpPr>
        <p:spPr>
          <a:xfrm>
            <a:off x="1170432" y="1563624"/>
            <a:ext cx="3246120" cy="292608"/>
          </a:xfrm>
          <a:prstGeom prst="rect">
            <a:avLst/>
          </a:prstGeom>
          <a:noFill/>
          <a:ln/>
        </p:spPr>
        <p:txBody>
          <a:bodyPr wrap="square" lIns="0" tIns="0" rIns="0" bIns="0" rtlCol="0" anchor="t"/>
          <a:lstStyle/>
          <a:p>
            <a:pPr indent="0" marL="0">
              <a:buNone/>
            </a:pPr>
            <a:r>
              <a:rPr lang="en-US" sz="1300" b="1" dirty="0">
                <a:solidFill>
                  <a:srgbClr val="FFFFFF"/>
                </a:solidFill>
                <a:latin typeface="Calibri" pitchFamily="34" charset="0"/>
                <a:ea typeface="Calibri" pitchFamily="34" charset="-122"/>
                <a:cs typeface="Calibri" pitchFamily="34" charset="-120"/>
              </a:rPr>
              <a:t>Discounted Cash Flow (DCF)</a:t>
            </a:r>
            <a:endParaRPr lang="en-US" sz="1300" dirty="0"/>
          </a:p>
        </p:txBody>
      </p:sp>
      <p:sp>
        <p:nvSpPr>
          <p:cNvPr id="7" name="Text 4"/>
          <p:cNvSpPr/>
          <p:nvPr/>
        </p:nvSpPr>
        <p:spPr>
          <a:xfrm>
            <a:off x="1170432" y="1837944"/>
            <a:ext cx="3246120" cy="457200"/>
          </a:xfrm>
          <a:prstGeom prst="rect">
            <a:avLst/>
          </a:prstGeom>
          <a:noFill/>
          <a:ln/>
        </p:spPr>
        <p:txBody>
          <a:bodyPr wrap="square" lIns="0" tIns="0" rIns="0" bIns="0" rtlCol="0" anchor="t"/>
          <a:lstStyle/>
          <a:p>
            <a:pPr indent="0" marL="0">
              <a:buNone/>
            </a:pPr>
            <a:r>
              <a:rPr lang="en-US" sz="1050" dirty="0">
                <a:solidFill>
                  <a:srgbClr val="AAB9D4"/>
                </a:solidFill>
                <a:latin typeface="Calibri" pitchFamily="34" charset="0"/>
                <a:ea typeface="Calibri" pitchFamily="34" charset="-122"/>
                <a:cs typeface="Calibri" pitchFamily="34" charset="-120"/>
              </a:rPr>
              <a:t>Full DCF modeling with configurable assumptions.</a:t>
            </a:r>
            <a:endParaRPr lang="en-US" sz="1050" dirty="0"/>
          </a:p>
        </p:txBody>
      </p:sp>
      <p:sp>
        <p:nvSpPr>
          <p:cNvPr id="8" name="Shape 5"/>
          <p:cNvSpPr/>
          <p:nvPr/>
        </p:nvSpPr>
        <p:spPr>
          <a:xfrm>
            <a:off x="640080" y="2350008"/>
            <a:ext cx="365760" cy="365760"/>
          </a:xfrm>
          <a:prstGeom prst="ellipse">
            <a:avLst/>
          </a:prstGeom>
          <a:solidFill>
            <a:srgbClr val="1B2E57"/>
          </a:solidFill>
          <a:ln/>
        </p:spPr>
      </p:sp>
      <p:pic>
        <p:nvPicPr>
          <p:cNvPr id="9" name="Image 1" descr="/home/claude/bi_advanced_project/assets/icons/FiTarget_F5B942.png">    </p:cNvPr>
          <p:cNvPicPr>
            <a:picLocks noChangeAspect="1"/>
          </p:cNvPicPr>
          <p:nvPr/>
        </p:nvPicPr>
        <p:blipFill>
          <a:blip r:embed="rId2"/>
          <a:stretch>
            <a:fillRect/>
          </a:stretch>
        </p:blipFill>
        <p:spPr>
          <a:xfrm>
            <a:off x="687629" y="2397557"/>
            <a:ext cx="270662" cy="270662"/>
          </a:xfrm>
          <a:prstGeom prst="rect">
            <a:avLst/>
          </a:prstGeom>
        </p:spPr>
      </p:pic>
      <p:sp>
        <p:nvSpPr>
          <p:cNvPr id="10" name="Text 6"/>
          <p:cNvSpPr/>
          <p:nvPr/>
        </p:nvSpPr>
        <p:spPr>
          <a:xfrm>
            <a:off x="1170432" y="2313432"/>
            <a:ext cx="3246120" cy="292608"/>
          </a:xfrm>
          <a:prstGeom prst="rect">
            <a:avLst/>
          </a:prstGeom>
          <a:noFill/>
          <a:ln/>
        </p:spPr>
        <p:txBody>
          <a:bodyPr wrap="square" lIns="0" tIns="0" rIns="0" bIns="0" rtlCol="0" anchor="t"/>
          <a:lstStyle/>
          <a:p>
            <a:pPr indent="0" marL="0">
              <a:buNone/>
            </a:pPr>
            <a:r>
              <a:rPr lang="en-US" sz="1300" b="1" dirty="0">
                <a:solidFill>
                  <a:srgbClr val="FFFFFF"/>
                </a:solidFill>
                <a:latin typeface="Calibri" pitchFamily="34" charset="0"/>
                <a:ea typeface="Calibri" pitchFamily="34" charset="-122"/>
                <a:cs typeface="Calibri" pitchFamily="34" charset="-120"/>
              </a:rPr>
              <a:t>Comparable company analysis</a:t>
            </a:r>
            <a:endParaRPr lang="en-US" sz="1300" dirty="0"/>
          </a:p>
        </p:txBody>
      </p:sp>
      <p:sp>
        <p:nvSpPr>
          <p:cNvPr id="11" name="Text 7"/>
          <p:cNvSpPr/>
          <p:nvPr/>
        </p:nvSpPr>
        <p:spPr>
          <a:xfrm>
            <a:off x="1170432" y="2587752"/>
            <a:ext cx="3246120" cy="457200"/>
          </a:xfrm>
          <a:prstGeom prst="rect">
            <a:avLst/>
          </a:prstGeom>
          <a:noFill/>
          <a:ln/>
        </p:spPr>
        <p:txBody>
          <a:bodyPr wrap="square" lIns="0" tIns="0" rIns="0" bIns="0" rtlCol="0" anchor="t"/>
          <a:lstStyle/>
          <a:p>
            <a:pPr indent="0" marL="0">
              <a:buNone/>
            </a:pPr>
            <a:r>
              <a:rPr lang="en-US" sz="1050" dirty="0">
                <a:solidFill>
                  <a:srgbClr val="AAB9D4"/>
                </a:solidFill>
                <a:latin typeface="Calibri" pitchFamily="34" charset="0"/>
                <a:ea typeface="Calibri" pitchFamily="34" charset="-122"/>
                <a:cs typeface="Calibri" pitchFamily="34" charset="-120"/>
              </a:rPr>
              <a:t>Comps-based valuation benchmarked to your sector.</a:t>
            </a:r>
            <a:endParaRPr lang="en-US" sz="1050" dirty="0"/>
          </a:p>
        </p:txBody>
      </p:sp>
      <p:sp>
        <p:nvSpPr>
          <p:cNvPr id="12" name="Shape 8"/>
          <p:cNvSpPr/>
          <p:nvPr/>
        </p:nvSpPr>
        <p:spPr>
          <a:xfrm>
            <a:off x="640080" y="3099816"/>
            <a:ext cx="365760" cy="365760"/>
          </a:xfrm>
          <a:prstGeom prst="ellipse">
            <a:avLst/>
          </a:prstGeom>
          <a:solidFill>
            <a:srgbClr val="1B2E57"/>
          </a:solidFill>
          <a:ln/>
        </p:spPr>
      </p:sp>
      <p:pic>
        <p:nvPicPr>
          <p:cNvPr id="13" name="Image 2" descr="/home/claude/bi_advanced_project/assets/icons/FiTarget_F5B942.png">    </p:cNvPr>
          <p:cNvPicPr>
            <a:picLocks noChangeAspect="1"/>
          </p:cNvPicPr>
          <p:nvPr/>
        </p:nvPicPr>
        <p:blipFill>
          <a:blip r:embed="rId3"/>
          <a:stretch>
            <a:fillRect/>
          </a:stretch>
        </p:blipFill>
        <p:spPr>
          <a:xfrm>
            <a:off x="687629" y="3147365"/>
            <a:ext cx="270662" cy="270662"/>
          </a:xfrm>
          <a:prstGeom prst="rect">
            <a:avLst/>
          </a:prstGeom>
        </p:spPr>
      </p:pic>
      <p:sp>
        <p:nvSpPr>
          <p:cNvPr id="14" name="Text 9"/>
          <p:cNvSpPr/>
          <p:nvPr/>
        </p:nvSpPr>
        <p:spPr>
          <a:xfrm>
            <a:off x="1170432" y="3063240"/>
            <a:ext cx="3246120" cy="292608"/>
          </a:xfrm>
          <a:prstGeom prst="rect">
            <a:avLst/>
          </a:prstGeom>
          <a:noFill/>
          <a:ln/>
        </p:spPr>
        <p:txBody>
          <a:bodyPr wrap="square" lIns="0" tIns="0" rIns="0" bIns="0" rtlCol="0" anchor="t"/>
          <a:lstStyle/>
          <a:p>
            <a:pPr indent="0" marL="0">
              <a:buNone/>
            </a:pPr>
            <a:r>
              <a:rPr lang="en-US" sz="1300" b="1" dirty="0">
                <a:solidFill>
                  <a:srgbClr val="FFFFFF"/>
                </a:solidFill>
                <a:latin typeface="Calibri" pitchFamily="34" charset="0"/>
                <a:ea typeface="Calibri" pitchFamily="34" charset="-122"/>
                <a:cs typeface="Calibri" pitchFamily="34" charset="-120"/>
              </a:rPr>
              <a:t>Portfolio Valuation</a:t>
            </a:r>
            <a:endParaRPr lang="en-US" sz="1300" dirty="0"/>
          </a:p>
        </p:txBody>
      </p:sp>
      <p:sp>
        <p:nvSpPr>
          <p:cNvPr id="15" name="Text 10"/>
          <p:cNvSpPr/>
          <p:nvPr/>
        </p:nvSpPr>
        <p:spPr>
          <a:xfrm>
            <a:off x="1170432" y="3337560"/>
            <a:ext cx="3246120" cy="457200"/>
          </a:xfrm>
          <a:prstGeom prst="rect">
            <a:avLst/>
          </a:prstGeom>
          <a:noFill/>
          <a:ln/>
        </p:spPr>
        <p:txBody>
          <a:bodyPr wrap="square" lIns="0" tIns="0" rIns="0" bIns="0" rtlCol="0" anchor="t"/>
          <a:lstStyle/>
          <a:p>
            <a:pPr indent="0" marL="0">
              <a:buNone/>
            </a:pPr>
            <a:r>
              <a:rPr lang="en-US" sz="1050" dirty="0">
                <a:solidFill>
                  <a:srgbClr val="AAB9D4"/>
                </a:solidFill>
                <a:latin typeface="Calibri" pitchFamily="34" charset="0"/>
                <a:ea typeface="Calibri" pitchFamily="34" charset="-122"/>
                <a:cs typeface="Calibri" pitchFamily="34" charset="-120"/>
              </a:rPr>
              <a:t>Roll up valuation across every entity you track.</a:t>
            </a:r>
            <a:endParaRPr lang="en-US" sz="1050" dirty="0"/>
          </a:p>
        </p:txBody>
      </p:sp>
      <p:sp>
        <p:nvSpPr>
          <p:cNvPr id="16" name="Shape 11"/>
          <p:cNvSpPr/>
          <p:nvPr/>
        </p:nvSpPr>
        <p:spPr>
          <a:xfrm>
            <a:off x="640080" y="3849624"/>
            <a:ext cx="365760" cy="365760"/>
          </a:xfrm>
          <a:prstGeom prst="ellipse">
            <a:avLst/>
          </a:prstGeom>
          <a:solidFill>
            <a:srgbClr val="1B2E57"/>
          </a:solidFill>
          <a:ln/>
        </p:spPr>
      </p:sp>
      <p:pic>
        <p:nvPicPr>
          <p:cNvPr id="17" name="Image 3" descr="/home/claude/bi_advanced_project/assets/icons/FiTarget_F5B942.png">    </p:cNvPr>
          <p:cNvPicPr>
            <a:picLocks noChangeAspect="1"/>
          </p:cNvPicPr>
          <p:nvPr/>
        </p:nvPicPr>
        <p:blipFill>
          <a:blip r:embed="rId4"/>
          <a:stretch>
            <a:fillRect/>
          </a:stretch>
        </p:blipFill>
        <p:spPr>
          <a:xfrm>
            <a:off x="687629" y="3897173"/>
            <a:ext cx="270662" cy="270662"/>
          </a:xfrm>
          <a:prstGeom prst="rect">
            <a:avLst/>
          </a:prstGeom>
        </p:spPr>
      </p:pic>
      <p:sp>
        <p:nvSpPr>
          <p:cNvPr id="18" name="Text 12"/>
          <p:cNvSpPr/>
          <p:nvPr/>
        </p:nvSpPr>
        <p:spPr>
          <a:xfrm>
            <a:off x="1170432" y="3813048"/>
            <a:ext cx="3246120" cy="292608"/>
          </a:xfrm>
          <a:prstGeom prst="rect">
            <a:avLst/>
          </a:prstGeom>
          <a:noFill/>
          <a:ln/>
        </p:spPr>
        <p:txBody>
          <a:bodyPr wrap="square" lIns="0" tIns="0" rIns="0" bIns="0" rtlCol="0" anchor="t"/>
          <a:lstStyle/>
          <a:p>
            <a:pPr indent="0" marL="0">
              <a:buNone/>
            </a:pPr>
            <a:r>
              <a:rPr lang="en-US" sz="1300" b="1" dirty="0">
                <a:solidFill>
                  <a:srgbClr val="FFFFFF"/>
                </a:solidFill>
                <a:latin typeface="Calibri" pitchFamily="34" charset="0"/>
                <a:ea typeface="Calibri" pitchFamily="34" charset="-122"/>
                <a:cs typeface="Calibri" pitchFamily="34" charset="-120"/>
              </a:rPr>
              <a:t>Market Value tracking</a:t>
            </a:r>
            <a:endParaRPr lang="en-US" sz="1300" dirty="0"/>
          </a:p>
        </p:txBody>
      </p:sp>
      <p:sp>
        <p:nvSpPr>
          <p:cNvPr id="19" name="Text 13"/>
          <p:cNvSpPr/>
          <p:nvPr/>
        </p:nvSpPr>
        <p:spPr>
          <a:xfrm>
            <a:off x="1170432" y="4087368"/>
            <a:ext cx="3246120" cy="457200"/>
          </a:xfrm>
          <a:prstGeom prst="rect">
            <a:avLst/>
          </a:prstGeom>
          <a:noFill/>
          <a:ln/>
        </p:spPr>
        <p:txBody>
          <a:bodyPr wrap="square" lIns="0" tIns="0" rIns="0" bIns="0" rtlCol="0" anchor="t"/>
          <a:lstStyle/>
          <a:p>
            <a:pPr indent="0" marL="0">
              <a:buNone/>
            </a:pPr>
            <a:r>
              <a:rPr lang="en-US" sz="1050" dirty="0">
                <a:solidFill>
                  <a:srgbClr val="AAB9D4"/>
                </a:solidFill>
                <a:latin typeface="Calibri" pitchFamily="34" charset="0"/>
                <a:ea typeface="Calibri" pitchFamily="34" charset="-122"/>
                <a:cs typeface="Calibri" pitchFamily="34" charset="-120"/>
              </a:rPr>
              <a:t>Keep an ongoing view of enterprise and equity value.</a:t>
            </a:r>
            <a:endParaRPr lang="en-US" sz="1050" dirty="0"/>
          </a:p>
        </p:txBody>
      </p:sp>
      <p:sp>
        <p:nvSpPr>
          <p:cNvPr id="20" name="Shape 14"/>
          <p:cNvSpPr/>
          <p:nvPr/>
        </p:nvSpPr>
        <p:spPr>
          <a:xfrm>
            <a:off x="4709160" y="1600200"/>
            <a:ext cx="3794760" cy="2788920"/>
          </a:xfrm>
          <a:prstGeom prst="roundRect">
            <a:avLst>
              <a:gd name="adj" fmla="val 2951"/>
            </a:avLst>
          </a:prstGeom>
          <a:solidFill>
            <a:srgbClr val="13243F"/>
          </a:solidFill>
          <a:ln/>
          <a:effectLst>
            <a:outerShdw sx="100000" sy="100000" kx="0" ky="0" algn="bl" rotWithShape="0" blurRad="101600" dist="38100" dir="5400000">
              <a:srgbClr val="000000">
                <a:alpha val="35000"/>
              </a:srgbClr>
            </a:outerShdw>
          </a:effectLst>
        </p:spPr>
      </p:sp>
      <p:graphicFrame>
        <p:nvGraphicFramePr>
          <p:cNvPr id="21" name="Chart 0" descr=""/>
          <p:cNvGraphicFramePr/>
          <p:nvPr/>
        </p:nvGraphicFramePr>
        <p:xfrm>
          <a:off x="4846320" y="1737360"/>
          <a:ext cx="3520440" cy="2240280"/>
        </p:xfrm>
        <a:graphic xmlns:a="http://schemas.openxmlformats.org/drawingml/2006/main">
          <a:graphicData uri="http://schemas.openxmlformats.org/drawingml/2006/chart">
            <c:chart xmlns:c="http://schemas.openxmlformats.org/drawingml/2006/chart" r:id="rId5"/>
          </a:graphicData>
        </a:graphic>
      </p:graphicFrame>
      <p:sp>
        <p:nvSpPr>
          <p:cNvPr id="22" name="Text 15"/>
          <p:cNvSpPr/>
          <p:nvPr/>
        </p:nvSpPr>
        <p:spPr>
          <a:xfrm>
            <a:off x="4846320" y="4059936"/>
            <a:ext cx="3520440" cy="274320"/>
          </a:xfrm>
          <a:prstGeom prst="rect">
            <a:avLst/>
          </a:prstGeom>
          <a:noFill/>
          <a:ln/>
        </p:spPr>
        <p:txBody>
          <a:bodyPr wrap="square" lIns="0" tIns="0" rIns="0" bIns="0" rtlCol="0" anchor="ctr"/>
          <a:lstStyle/>
          <a:p>
            <a:pPr indent="0" marL="0">
              <a:buNone/>
            </a:pPr>
            <a:r>
              <a:rPr lang="en-US" sz="850" i="1" dirty="0">
                <a:solidFill>
                  <a:srgbClr val="7E8FB3"/>
                </a:solidFill>
                <a:latin typeface="Calibri" pitchFamily="34" charset="0"/>
                <a:ea typeface="Calibri" pitchFamily="34" charset="-122"/>
                <a:cs typeface="Calibri" pitchFamily="34" charset="-120"/>
              </a:rPr>
              <a:t>Illustrative comps output — three-method valuation range (sample data)</a:t>
            </a:r>
            <a:endParaRPr lang="en-US" sz="850" dirty="0"/>
          </a:p>
        </p:txBody>
      </p:sp>
      <p:sp>
        <p:nvSpPr>
          <p:cNvPr id="23" name="Text 16"/>
          <p:cNvSpPr/>
          <p:nvPr/>
        </p:nvSpPr>
        <p:spPr>
          <a:xfrm>
            <a:off x="457200" y="4796028"/>
            <a:ext cx="2743200" cy="274320"/>
          </a:xfrm>
          <a:prstGeom prst="rect">
            <a:avLst/>
          </a:prstGeom>
          <a:noFill/>
          <a:ln/>
        </p:spPr>
        <p:txBody>
          <a:bodyPr wrap="square" lIns="0" tIns="0" rIns="0" bIns="0" rtlCol="0" anchor="ctr"/>
          <a:lstStyle/>
          <a:p>
            <a:pPr indent="0" marL="0">
              <a:buNone/>
            </a:pPr>
            <a:r>
              <a:rPr lang="en-US" sz="900" dirty="0">
                <a:solidFill>
                  <a:srgbClr val="7E8FB3"/>
                </a:solidFill>
                <a:latin typeface="Calibri" pitchFamily="34" charset="0"/>
                <a:ea typeface="Calibri" pitchFamily="34" charset="-122"/>
                <a:cs typeface="Calibri" pitchFamily="34" charset="-120"/>
              </a:rPr>
              <a:t>BI ADVANCED</a:t>
            </a:r>
            <a:endParaRPr lang="en-US" sz="900" dirty="0"/>
          </a:p>
        </p:txBody>
      </p:sp>
      <p:sp>
        <p:nvSpPr>
          <p:cNvPr id="24" name="Text 17"/>
          <p:cNvSpPr/>
          <p:nvPr/>
        </p:nvSpPr>
        <p:spPr>
          <a:xfrm>
            <a:off x="8229600" y="4796028"/>
            <a:ext cx="457200" cy="274320"/>
          </a:xfrm>
          <a:prstGeom prst="rect">
            <a:avLst/>
          </a:prstGeom>
          <a:noFill/>
          <a:ln/>
        </p:spPr>
        <p:txBody>
          <a:bodyPr wrap="square" lIns="0" tIns="0" rIns="0" bIns="0" rtlCol="0" anchor="ctr"/>
          <a:lstStyle/>
          <a:p>
            <a:pPr algn="r" indent="0" marL="0">
              <a:buNone/>
            </a:pPr>
            <a:r>
              <a:rPr lang="en-US" sz="900" dirty="0">
                <a:solidFill>
                  <a:srgbClr val="7E8FB3"/>
                </a:solidFill>
                <a:latin typeface="Calibri" pitchFamily="34" charset="0"/>
                <a:ea typeface="Calibri" pitchFamily="34" charset="-122"/>
                <a:cs typeface="Calibri" pitchFamily="34" charset="-120"/>
              </a:rPr>
              <a:t>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B1526"/>
        </a:solidFill>
      </p:bgPr>
    </p:bg>
    <p:spTree>
      <p:nvGrpSpPr>
        <p:cNvPr id="1" name=""/>
        <p:cNvGrpSpPr/>
        <p:nvPr/>
      </p:nvGrpSpPr>
      <p:grpSpPr>
        <a:xfrm>
          <a:off x="0" y="0"/>
          <a:ext cx="0" cy="0"/>
          <a:chOff x="0" y="0"/>
          <a:chExt cx="0" cy="0"/>
        </a:xfrm>
      </p:grpSpPr>
      <p:sp>
        <p:nvSpPr>
          <p:cNvPr id="2" name="Text 0"/>
          <p:cNvSpPr/>
          <p:nvPr/>
        </p:nvSpPr>
        <p:spPr>
          <a:xfrm>
            <a:off x="640080" y="457200"/>
            <a:ext cx="5486400" cy="274320"/>
          </a:xfrm>
          <a:prstGeom prst="rect">
            <a:avLst/>
          </a:prstGeom>
          <a:noFill/>
          <a:ln/>
        </p:spPr>
        <p:txBody>
          <a:bodyPr wrap="square" lIns="0" tIns="0" rIns="0" bIns="0" rtlCol="0" anchor="ctr"/>
          <a:lstStyle/>
          <a:p>
            <a:pPr algn="l" indent="0" marL="0">
              <a:buNone/>
            </a:pPr>
            <a:r>
              <a:rPr lang="en-US" sz="1200" b="1" spc="200" kern="0" dirty="0">
                <a:solidFill>
                  <a:srgbClr val="F5B942"/>
                </a:solidFill>
                <a:latin typeface="Calibri" pitchFamily="34" charset="0"/>
                <a:ea typeface="Calibri" pitchFamily="34" charset="-122"/>
                <a:cs typeface="Calibri" pitchFamily="34" charset="-120"/>
              </a:rPr>
              <a:t>RISK &amp; SOLVENCY ANALYTICS</a:t>
            </a:r>
            <a:endParaRPr lang="en-US" sz="1200" dirty="0"/>
          </a:p>
        </p:txBody>
      </p:sp>
      <p:sp>
        <p:nvSpPr>
          <p:cNvPr id="3" name="Text 1"/>
          <p:cNvSpPr/>
          <p:nvPr/>
        </p:nvSpPr>
        <p:spPr>
          <a:xfrm>
            <a:off x="640080" y="749808"/>
            <a:ext cx="7863840" cy="685800"/>
          </a:xfrm>
          <a:prstGeom prst="rect">
            <a:avLst/>
          </a:prstGeom>
          <a:noFill/>
          <a:ln/>
        </p:spPr>
        <p:txBody>
          <a:bodyPr wrap="square" lIns="0" tIns="0" rIns="0" bIns="0" rtlCol="0" anchor="ctr"/>
          <a:lstStyle/>
          <a:p>
            <a:pPr algn="l" indent="0" marL="0">
              <a:buNone/>
            </a:pPr>
            <a:r>
              <a:rPr lang="en-US" sz="2800" b="1" dirty="0">
                <a:solidFill>
                  <a:srgbClr val="FFFFFF"/>
                </a:solidFill>
                <a:latin typeface="Cambria" pitchFamily="34" charset="0"/>
                <a:ea typeface="Cambria" pitchFamily="34" charset="-122"/>
                <a:cs typeface="Cambria" pitchFamily="34" charset="-120"/>
              </a:rPr>
              <a:t>Know Your Risk Before The Market Does</a:t>
            </a:r>
            <a:endParaRPr lang="en-US" sz="2800" dirty="0"/>
          </a:p>
        </p:txBody>
      </p:sp>
      <p:sp>
        <p:nvSpPr>
          <p:cNvPr id="4" name="Shape 2"/>
          <p:cNvSpPr/>
          <p:nvPr/>
        </p:nvSpPr>
        <p:spPr>
          <a:xfrm>
            <a:off x="640080" y="1691640"/>
            <a:ext cx="7863840" cy="658368"/>
          </a:xfrm>
          <a:prstGeom prst="roundRect">
            <a:avLst>
              <a:gd name="adj" fmla="val 12500"/>
            </a:avLst>
          </a:prstGeom>
          <a:solidFill>
            <a:srgbClr val="13243F"/>
          </a:solidFill>
          <a:ln/>
          <a:effectLst>
            <a:outerShdw sx="100000" sy="100000" kx="0" ky="0" algn="bl" rotWithShape="0" blurRad="101600" dist="38100" dir="5400000">
              <a:srgbClr val="000000">
                <a:alpha val="35000"/>
              </a:srgbClr>
            </a:outerShdw>
          </a:effectLst>
        </p:spPr>
      </p:sp>
      <p:sp>
        <p:nvSpPr>
          <p:cNvPr id="5" name="Shape 3"/>
          <p:cNvSpPr/>
          <p:nvPr/>
        </p:nvSpPr>
        <p:spPr>
          <a:xfrm>
            <a:off x="822960" y="1828800"/>
            <a:ext cx="384048" cy="384048"/>
          </a:xfrm>
          <a:prstGeom prst="ellipse">
            <a:avLst/>
          </a:prstGeom>
          <a:solidFill>
            <a:srgbClr val="F5B942"/>
          </a:solidFill>
          <a:ln/>
        </p:spPr>
      </p:sp>
      <p:pic>
        <p:nvPicPr>
          <p:cNvPr id="6" name="Image 0" descr="/home/claude/bi_advanced_project/assets/icons/FiActivity_0B1526.png">    </p:cNvPr>
          <p:cNvPicPr>
            <a:picLocks noChangeAspect="1"/>
          </p:cNvPicPr>
          <p:nvPr/>
        </p:nvPicPr>
        <p:blipFill>
          <a:blip r:embed="rId1"/>
          <a:stretch>
            <a:fillRect/>
          </a:stretch>
        </p:blipFill>
        <p:spPr>
          <a:xfrm>
            <a:off x="872886" y="1878726"/>
            <a:ext cx="284196" cy="284196"/>
          </a:xfrm>
          <a:prstGeom prst="rect">
            <a:avLst/>
          </a:prstGeom>
        </p:spPr>
      </p:pic>
      <p:sp>
        <p:nvSpPr>
          <p:cNvPr id="7" name="Text 4"/>
          <p:cNvSpPr/>
          <p:nvPr/>
        </p:nvSpPr>
        <p:spPr>
          <a:xfrm>
            <a:off x="1371600" y="1764792"/>
            <a:ext cx="2651760" cy="502920"/>
          </a:xfrm>
          <a:prstGeom prst="rect">
            <a:avLst/>
          </a:prstGeom>
          <a:noFill/>
          <a:ln/>
        </p:spPr>
        <p:txBody>
          <a:bodyPr wrap="square" lIns="0" tIns="0" rIns="0" bIns="0"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Altman Z-Score Analysis</a:t>
            </a:r>
            <a:endParaRPr lang="en-US" sz="1250" dirty="0"/>
          </a:p>
        </p:txBody>
      </p:sp>
      <p:sp>
        <p:nvSpPr>
          <p:cNvPr id="8" name="Text 5"/>
          <p:cNvSpPr/>
          <p:nvPr/>
        </p:nvSpPr>
        <p:spPr>
          <a:xfrm>
            <a:off x="4069080" y="1691640"/>
            <a:ext cx="4297680" cy="658368"/>
          </a:xfrm>
          <a:prstGeom prst="rect">
            <a:avLst/>
          </a:prstGeom>
          <a:noFill/>
          <a:ln/>
        </p:spPr>
        <p:txBody>
          <a:bodyPr wrap="square" lIns="0" tIns="0" rIns="0" bIns="0" rtlCol="0" anchor="ctr"/>
          <a:lstStyle/>
          <a:p>
            <a:pPr indent="0" marL="0">
              <a:buNone/>
            </a:pPr>
            <a:r>
              <a:rPr lang="en-US" sz="1100" dirty="0">
                <a:solidFill>
                  <a:srgbClr val="AAB9D4"/>
                </a:solidFill>
                <a:latin typeface="Calibri" pitchFamily="34" charset="0"/>
                <a:ea typeface="Calibri" pitchFamily="34" charset="-122"/>
                <a:cs typeface="Calibri" pitchFamily="34" charset="-120"/>
              </a:rPr>
              <a:t>The same distress model used by credit analysts, applied automatically.</a:t>
            </a:r>
            <a:endParaRPr lang="en-US" sz="1100" dirty="0"/>
          </a:p>
        </p:txBody>
      </p:sp>
      <p:sp>
        <p:nvSpPr>
          <p:cNvPr id="9" name="Shape 6"/>
          <p:cNvSpPr/>
          <p:nvPr/>
        </p:nvSpPr>
        <p:spPr>
          <a:xfrm>
            <a:off x="640080" y="2478024"/>
            <a:ext cx="7863840" cy="658368"/>
          </a:xfrm>
          <a:prstGeom prst="roundRect">
            <a:avLst>
              <a:gd name="adj" fmla="val 12500"/>
            </a:avLst>
          </a:prstGeom>
          <a:solidFill>
            <a:srgbClr val="0F1E38"/>
          </a:solidFill>
          <a:ln/>
          <a:effectLst>
            <a:outerShdw sx="100000" sy="100000" kx="0" ky="0" algn="bl" rotWithShape="0" blurRad="101600" dist="38100" dir="5400000">
              <a:srgbClr val="000000">
                <a:alpha val="35000"/>
              </a:srgbClr>
            </a:outerShdw>
          </a:effectLst>
        </p:spPr>
      </p:sp>
      <p:sp>
        <p:nvSpPr>
          <p:cNvPr id="10" name="Shape 7"/>
          <p:cNvSpPr/>
          <p:nvPr/>
        </p:nvSpPr>
        <p:spPr>
          <a:xfrm>
            <a:off x="822960" y="2615184"/>
            <a:ext cx="384048" cy="384048"/>
          </a:xfrm>
          <a:prstGeom prst="ellipse">
            <a:avLst/>
          </a:prstGeom>
          <a:solidFill>
            <a:srgbClr val="F5B942"/>
          </a:solidFill>
          <a:ln/>
        </p:spPr>
      </p:sp>
      <p:pic>
        <p:nvPicPr>
          <p:cNvPr id="11" name="Image 1" descr="/home/claude/bi_advanced_project/assets/icons/FiPercent_0B1526.png">    </p:cNvPr>
          <p:cNvPicPr>
            <a:picLocks noChangeAspect="1"/>
          </p:cNvPicPr>
          <p:nvPr/>
        </p:nvPicPr>
        <p:blipFill>
          <a:blip r:embed="rId2"/>
          <a:stretch>
            <a:fillRect/>
          </a:stretch>
        </p:blipFill>
        <p:spPr>
          <a:xfrm>
            <a:off x="872886" y="2665110"/>
            <a:ext cx="284196" cy="284196"/>
          </a:xfrm>
          <a:prstGeom prst="rect">
            <a:avLst/>
          </a:prstGeom>
        </p:spPr>
      </p:pic>
      <p:sp>
        <p:nvSpPr>
          <p:cNvPr id="12" name="Text 8"/>
          <p:cNvSpPr/>
          <p:nvPr/>
        </p:nvSpPr>
        <p:spPr>
          <a:xfrm>
            <a:off x="1371600" y="2551176"/>
            <a:ext cx="2651760" cy="502920"/>
          </a:xfrm>
          <a:prstGeom prst="rect">
            <a:avLst/>
          </a:prstGeom>
          <a:noFill/>
          <a:ln/>
        </p:spPr>
        <p:txBody>
          <a:bodyPr wrap="square" lIns="0" tIns="0" rIns="0" bIns="0"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Full financial ratio library</a:t>
            </a:r>
            <a:endParaRPr lang="en-US" sz="1250" dirty="0"/>
          </a:p>
        </p:txBody>
      </p:sp>
      <p:sp>
        <p:nvSpPr>
          <p:cNvPr id="13" name="Text 9"/>
          <p:cNvSpPr/>
          <p:nvPr/>
        </p:nvSpPr>
        <p:spPr>
          <a:xfrm>
            <a:off x="4069080" y="2478024"/>
            <a:ext cx="4297680" cy="658368"/>
          </a:xfrm>
          <a:prstGeom prst="rect">
            <a:avLst/>
          </a:prstGeom>
          <a:noFill/>
          <a:ln/>
        </p:spPr>
        <p:txBody>
          <a:bodyPr wrap="square" lIns="0" tIns="0" rIns="0" bIns="0" rtlCol="0" anchor="ctr"/>
          <a:lstStyle/>
          <a:p>
            <a:pPr indent="0" marL="0">
              <a:buNone/>
            </a:pPr>
            <a:r>
              <a:rPr lang="en-US" sz="1100" dirty="0">
                <a:solidFill>
                  <a:srgbClr val="AAB9D4"/>
                </a:solidFill>
                <a:latin typeface="Calibri" pitchFamily="34" charset="0"/>
                <a:ea typeface="Calibri" pitchFamily="34" charset="-122"/>
                <a:cs typeface="Calibri" pitchFamily="34" charset="-120"/>
              </a:rPr>
              <a:t>Liquidity, leverage, profitability, and efficiency ratios, always current.</a:t>
            </a:r>
            <a:endParaRPr lang="en-US" sz="1100" dirty="0"/>
          </a:p>
        </p:txBody>
      </p:sp>
      <p:sp>
        <p:nvSpPr>
          <p:cNvPr id="14" name="Shape 10"/>
          <p:cNvSpPr/>
          <p:nvPr/>
        </p:nvSpPr>
        <p:spPr>
          <a:xfrm>
            <a:off x="640080" y="3264408"/>
            <a:ext cx="7863840" cy="658368"/>
          </a:xfrm>
          <a:prstGeom prst="roundRect">
            <a:avLst>
              <a:gd name="adj" fmla="val 12500"/>
            </a:avLst>
          </a:prstGeom>
          <a:solidFill>
            <a:srgbClr val="13243F"/>
          </a:solidFill>
          <a:ln/>
          <a:effectLst>
            <a:outerShdw sx="100000" sy="100000" kx="0" ky="0" algn="bl" rotWithShape="0" blurRad="101600" dist="38100" dir="5400000">
              <a:srgbClr val="000000">
                <a:alpha val="35000"/>
              </a:srgbClr>
            </a:outerShdw>
          </a:effectLst>
        </p:spPr>
      </p:sp>
      <p:sp>
        <p:nvSpPr>
          <p:cNvPr id="15" name="Shape 11"/>
          <p:cNvSpPr/>
          <p:nvPr/>
        </p:nvSpPr>
        <p:spPr>
          <a:xfrm>
            <a:off x="822960" y="3401568"/>
            <a:ext cx="384048" cy="384048"/>
          </a:xfrm>
          <a:prstGeom prst="ellipse">
            <a:avLst/>
          </a:prstGeom>
          <a:solidFill>
            <a:srgbClr val="F5B942"/>
          </a:solidFill>
          <a:ln/>
        </p:spPr>
      </p:sp>
      <p:pic>
        <p:nvPicPr>
          <p:cNvPr id="16" name="Image 2" descr="/home/claude/bi_advanced_project/assets/icons/FiDivide_0B1526.png">    </p:cNvPr>
          <p:cNvPicPr>
            <a:picLocks noChangeAspect="1"/>
          </p:cNvPicPr>
          <p:nvPr/>
        </p:nvPicPr>
        <p:blipFill>
          <a:blip r:embed="rId3"/>
          <a:stretch>
            <a:fillRect/>
          </a:stretch>
        </p:blipFill>
        <p:spPr>
          <a:xfrm>
            <a:off x="872886" y="3451494"/>
            <a:ext cx="284196" cy="284196"/>
          </a:xfrm>
          <a:prstGeom prst="rect">
            <a:avLst/>
          </a:prstGeom>
        </p:spPr>
      </p:pic>
      <p:sp>
        <p:nvSpPr>
          <p:cNvPr id="17" name="Text 12"/>
          <p:cNvSpPr/>
          <p:nvPr/>
        </p:nvSpPr>
        <p:spPr>
          <a:xfrm>
            <a:off x="1371600" y="3337560"/>
            <a:ext cx="2651760" cy="502920"/>
          </a:xfrm>
          <a:prstGeom prst="rect">
            <a:avLst/>
          </a:prstGeom>
          <a:noFill/>
          <a:ln/>
        </p:spPr>
        <p:txBody>
          <a:bodyPr wrap="square" lIns="0" tIns="0" rIns="0" bIns="0"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Breakeven &amp; payroll analysis</a:t>
            </a:r>
            <a:endParaRPr lang="en-US" sz="1250" dirty="0"/>
          </a:p>
        </p:txBody>
      </p:sp>
      <p:sp>
        <p:nvSpPr>
          <p:cNvPr id="18" name="Text 13"/>
          <p:cNvSpPr/>
          <p:nvPr/>
        </p:nvSpPr>
        <p:spPr>
          <a:xfrm>
            <a:off x="4069080" y="3264408"/>
            <a:ext cx="4297680" cy="658368"/>
          </a:xfrm>
          <a:prstGeom prst="rect">
            <a:avLst/>
          </a:prstGeom>
          <a:noFill/>
          <a:ln/>
        </p:spPr>
        <p:txBody>
          <a:bodyPr wrap="square" lIns="0" tIns="0" rIns="0" bIns="0" rtlCol="0" anchor="ctr"/>
          <a:lstStyle/>
          <a:p>
            <a:pPr indent="0" marL="0">
              <a:buNone/>
            </a:pPr>
            <a:r>
              <a:rPr lang="en-US" sz="1100" dirty="0">
                <a:solidFill>
                  <a:srgbClr val="AAB9D4"/>
                </a:solidFill>
                <a:latin typeface="Calibri" pitchFamily="34" charset="0"/>
                <a:ea typeface="Calibri" pitchFamily="34" charset="-122"/>
                <a:cs typeface="Calibri" pitchFamily="34" charset="-120"/>
              </a:rPr>
              <a:t>Understand your cost structure and margin of safety at a glance.</a:t>
            </a:r>
            <a:endParaRPr lang="en-US" sz="1100" dirty="0"/>
          </a:p>
        </p:txBody>
      </p:sp>
      <p:sp>
        <p:nvSpPr>
          <p:cNvPr id="19" name="Shape 14"/>
          <p:cNvSpPr/>
          <p:nvPr/>
        </p:nvSpPr>
        <p:spPr>
          <a:xfrm>
            <a:off x="640080" y="4050792"/>
            <a:ext cx="7863840" cy="658368"/>
          </a:xfrm>
          <a:prstGeom prst="roundRect">
            <a:avLst>
              <a:gd name="adj" fmla="val 12500"/>
            </a:avLst>
          </a:prstGeom>
          <a:solidFill>
            <a:srgbClr val="0F1E38"/>
          </a:solidFill>
          <a:ln/>
          <a:effectLst>
            <a:outerShdw sx="100000" sy="100000" kx="0" ky="0" algn="bl" rotWithShape="0" blurRad="101600" dist="38100" dir="5400000">
              <a:srgbClr val="000000">
                <a:alpha val="35000"/>
              </a:srgbClr>
            </a:outerShdw>
          </a:effectLst>
        </p:spPr>
      </p:sp>
      <p:sp>
        <p:nvSpPr>
          <p:cNvPr id="20" name="Shape 15"/>
          <p:cNvSpPr/>
          <p:nvPr/>
        </p:nvSpPr>
        <p:spPr>
          <a:xfrm>
            <a:off x="822960" y="4187952"/>
            <a:ext cx="384048" cy="384048"/>
          </a:xfrm>
          <a:prstGeom prst="ellipse">
            <a:avLst/>
          </a:prstGeom>
          <a:solidFill>
            <a:srgbClr val="F5B942"/>
          </a:solidFill>
          <a:ln/>
        </p:spPr>
      </p:sp>
      <p:pic>
        <p:nvPicPr>
          <p:cNvPr id="21" name="Image 3" descr="/home/claude/bi_advanced_project/assets/icons/FiAward_0B1526.png">    </p:cNvPr>
          <p:cNvPicPr>
            <a:picLocks noChangeAspect="1"/>
          </p:cNvPicPr>
          <p:nvPr/>
        </p:nvPicPr>
        <p:blipFill>
          <a:blip r:embed="rId4"/>
          <a:stretch>
            <a:fillRect/>
          </a:stretch>
        </p:blipFill>
        <p:spPr>
          <a:xfrm>
            <a:off x="872886" y="4237878"/>
            <a:ext cx="284196" cy="284196"/>
          </a:xfrm>
          <a:prstGeom prst="rect">
            <a:avLst/>
          </a:prstGeom>
        </p:spPr>
      </p:pic>
      <p:sp>
        <p:nvSpPr>
          <p:cNvPr id="22" name="Text 16"/>
          <p:cNvSpPr/>
          <p:nvPr/>
        </p:nvSpPr>
        <p:spPr>
          <a:xfrm>
            <a:off x="1371600" y="4123944"/>
            <a:ext cx="2651760" cy="502920"/>
          </a:xfrm>
          <a:prstGeom prst="rect">
            <a:avLst/>
          </a:prstGeom>
          <a:noFill/>
          <a:ln/>
        </p:spPr>
        <p:txBody>
          <a:bodyPr wrap="square" lIns="0" tIns="0" rIns="0" bIns="0"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Optimal Performance benchmarking</a:t>
            </a:r>
            <a:endParaRPr lang="en-US" sz="1250" dirty="0"/>
          </a:p>
        </p:txBody>
      </p:sp>
      <p:sp>
        <p:nvSpPr>
          <p:cNvPr id="23" name="Text 17"/>
          <p:cNvSpPr/>
          <p:nvPr/>
        </p:nvSpPr>
        <p:spPr>
          <a:xfrm>
            <a:off x="4069080" y="4050792"/>
            <a:ext cx="4297680" cy="658368"/>
          </a:xfrm>
          <a:prstGeom prst="rect">
            <a:avLst/>
          </a:prstGeom>
          <a:noFill/>
          <a:ln/>
        </p:spPr>
        <p:txBody>
          <a:bodyPr wrap="square" lIns="0" tIns="0" rIns="0" bIns="0" rtlCol="0" anchor="ctr"/>
          <a:lstStyle/>
          <a:p>
            <a:pPr indent="0" marL="0">
              <a:buNone/>
            </a:pPr>
            <a:r>
              <a:rPr lang="en-US" sz="1100" dirty="0">
                <a:solidFill>
                  <a:srgbClr val="AAB9D4"/>
                </a:solidFill>
                <a:latin typeface="Calibri" pitchFamily="34" charset="0"/>
                <a:ea typeface="Calibri" pitchFamily="34" charset="-122"/>
                <a:cs typeface="Calibri" pitchFamily="34" charset="-120"/>
              </a:rPr>
              <a:t>See how current performance compares to your own best-case model.</a:t>
            </a:r>
            <a:endParaRPr lang="en-US" sz="1100" dirty="0"/>
          </a:p>
        </p:txBody>
      </p:sp>
      <p:sp>
        <p:nvSpPr>
          <p:cNvPr id="24" name="Text 18"/>
          <p:cNvSpPr/>
          <p:nvPr/>
        </p:nvSpPr>
        <p:spPr>
          <a:xfrm>
            <a:off x="457200" y="4796028"/>
            <a:ext cx="2743200" cy="274320"/>
          </a:xfrm>
          <a:prstGeom prst="rect">
            <a:avLst/>
          </a:prstGeom>
          <a:noFill/>
          <a:ln/>
        </p:spPr>
        <p:txBody>
          <a:bodyPr wrap="square" lIns="0" tIns="0" rIns="0" bIns="0" rtlCol="0" anchor="ctr"/>
          <a:lstStyle/>
          <a:p>
            <a:pPr indent="0" marL="0">
              <a:buNone/>
            </a:pPr>
            <a:r>
              <a:rPr lang="en-US" sz="900" dirty="0">
                <a:solidFill>
                  <a:srgbClr val="7E8FB3"/>
                </a:solidFill>
                <a:latin typeface="Calibri" pitchFamily="34" charset="0"/>
                <a:ea typeface="Calibri" pitchFamily="34" charset="-122"/>
                <a:cs typeface="Calibri" pitchFamily="34" charset="-120"/>
              </a:rPr>
              <a:t>BI ADVANCED</a:t>
            </a:r>
            <a:endParaRPr lang="en-US" sz="900" dirty="0"/>
          </a:p>
        </p:txBody>
      </p:sp>
      <p:sp>
        <p:nvSpPr>
          <p:cNvPr id="25" name="Text 19"/>
          <p:cNvSpPr/>
          <p:nvPr/>
        </p:nvSpPr>
        <p:spPr>
          <a:xfrm>
            <a:off x="8229600" y="4796028"/>
            <a:ext cx="457200" cy="274320"/>
          </a:xfrm>
          <a:prstGeom prst="rect">
            <a:avLst/>
          </a:prstGeom>
          <a:noFill/>
          <a:ln/>
        </p:spPr>
        <p:txBody>
          <a:bodyPr wrap="square" lIns="0" tIns="0" rIns="0" bIns="0" rtlCol="0" anchor="ctr"/>
          <a:lstStyle/>
          <a:p>
            <a:pPr algn="r" indent="0" marL="0">
              <a:buNone/>
            </a:pPr>
            <a:r>
              <a:rPr lang="en-US" sz="900" dirty="0">
                <a:solidFill>
                  <a:srgbClr val="7E8FB3"/>
                </a:solidFill>
                <a:latin typeface="Calibri" pitchFamily="34" charset="0"/>
                <a:ea typeface="Calibri" pitchFamily="34" charset="-122"/>
                <a:cs typeface="Calibri" pitchFamily="34" charset="-120"/>
              </a:rPr>
              <a:t>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2026-08-17T01:10:50Z</dcterms:created>
  <dcterms:modified xsi:type="dcterms:W3CDTF">2026-08-17T01:10:50Z</dcterms:modified>
</cp:coreProperties>
</file>