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Introducing BookMe Pro — a real, multi-user appointment booking platform. Staff and customers each get their own secure account, and every booking is checked and committed against one shared, server-side database in real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Against typical scheduling platforms like Calendly, Acuity, or Square Appointments, BookMe Pro trades their broad integration ecosystems for full data ownership, no per-seat fees, source-level customization, and booking logic you can actually audit instead of trusting blindly.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BookMe Pro fits salons, spas, and wellness studios that need real multi-staff scheduling, clinics and personal-care practices that need secure customer accounts, consultants and tutors who want a lightweight booking system without subscription overhead, and any multi-staff team that needs one shared calendar instead of per-device silos.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 accounts, real bookings, real reliability. That's BookMe Pro. Thank you. Purchase at polyapps-ai.com.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BookMe started as a single HTML file that stored everything in the browser's local storage — two isolated copies, one for staff and one for customers, that never actually talked to each other. Today, BookMe Pro runs on one shared Express and SQLite backend, with real accounts, real conflict prevention, and real email — the same UI, now backed by a real product.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BookMe Pro covers the full booking workflow: separate staff and customer accounts, real-time slot booking with true server-side conflict checking, configurable services and availability, waitlist management that notifies customers automatically, real automated email, and a full in-app notification and audit trail.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two customers race for the same slot, BookMe Pro's server is the single source of truth. It re-derives the appointment's end time, checks the staff member's hours, every existing booking, and any time off, before writing a single row. The loser of the race gets a clear four-oh-nine conflict response, not a corrupted calendar.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account — staff or customer — is protected by bcrypt password hashing, a five-failed-attempt lockout that locks an account for fifteen minutes even against the correct password, and IP-based rate limiting on every login and registration endpoint. And customers never see each other's personal information — only anonymous availability stubs for slots that are already taken.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Booking confirmations, cancellations, and reminders are sent through real SMTP email, not a mailto draft. An hourly job automatically reminds customers before their appointment, exactly once, even across server restarts. And if email isn't configured yet, booking still works perfectly — it's never a hard dependency.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Staff accounts are controlled: the very first registration becomes the business owner, and only that owner can create further staff accounts. Customers, by contrast, can self-register anytime with their email, and get a full self-service password reset flow — while every customer session is scoped so they can only ever see and manage their own bookings.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 the hood, BookMe Pro runs on Express and Node's built-in SQLite module for a real on-disk database, bcrypt for password hashing, a persistent SQLite-backed session store that survives restarts, node-cron for hourly reminder scheduling, and Nodemailer for real SMTP email.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BookMe Pro was verified directly, not just reasoned about — persistent sessions and lockout state surviving a real restart, and every mutation endpoint re-checked for authorization using two separate simulated browsers. It's also honest about its edges: a sole business owner currently has no self-service password recovery, and a dedicated customer directory screen is a natural next step — deliberate scope decisions, not oversights.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slideLayout" Target="../slideLayouts/slideLayout1.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slideLayout" Target="../slideLayouts/slideLayout1.xml"/><Relationship Id="rId5"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1.png"/><Relationship Id="rId3" Type="http://schemas.openxmlformats.org/officeDocument/2006/relationships/image" Target="../media/image-4-3.png"/><Relationship Id="rId4" Type="http://schemas.openxmlformats.org/officeDocument/2006/relationships/image" Target="../media/image-4-3.png"/><Relationship Id="rId5" Type="http://schemas.openxmlformats.org/officeDocument/2006/relationships/image" Target="../media/image-4-5.png"/><Relationship Id="rId6" Type="http://schemas.openxmlformats.org/officeDocument/2006/relationships/image" Target="../media/image-4-3.png"/><Relationship Id="rId7" Type="http://schemas.openxmlformats.org/officeDocument/2006/relationships/image" Target="../media/image-4-3.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slideLayout" Target="../slideLayouts/slideLayout1.xml"/><Relationship Id="rId11"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slideLayout" Target="../slideLayouts/slideLayout1.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slideLayout" Target="../slideLayouts/slideLayout1.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9784080" y="-1463040"/>
            <a:ext cx="4206240" cy="4206240"/>
          </a:xfrm>
          <a:prstGeom prst="ellipse">
            <a:avLst/>
          </a:prstGeom>
          <a:solidFill>
            <a:srgbClr val="161C4A"/>
          </a:solidFill>
          <a:ln/>
        </p:spPr>
      </p:sp>
      <p:sp>
        <p:nvSpPr>
          <p:cNvPr id="3" name="Shape 1"/>
          <p:cNvSpPr/>
          <p:nvPr/>
        </p:nvSpPr>
        <p:spPr>
          <a:xfrm>
            <a:off x="-1371600" y="4572000"/>
            <a:ext cx="3291840" cy="3291840"/>
          </a:xfrm>
          <a:prstGeom prst="ellipse">
            <a:avLst/>
          </a:prstGeom>
          <a:solidFill>
            <a:srgbClr val="161C4A"/>
          </a:solidFill>
          <a:ln/>
        </p:spPr>
      </p:sp>
      <p:sp>
        <p:nvSpPr>
          <p:cNvPr id="4" name="Shape 2"/>
          <p:cNvSpPr/>
          <p:nvPr/>
        </p:nvSpPr>
        <p:spPr>
          <a:xfrm>
            <a:off x="4189324" y="141732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5" name="Image 0" descr="/home/claude/bookme_deck/icons/userCheck_white.png">    </p:cNvPr>
          <p:cNvPicPr>
            <a:picLocks noChangeAspect="1"/>
          </p:cNvPicPr>
          <p:nvPr/>
        </p:nvPicPr>
        <p:blipFill>
          <a:blip r:embed="rId1"/>
          <a:stretch>
            <a:fillRect/>
          </a:stretch>
        </p:blipFill>
        <p:spPr>
          <a:xfrm>
            <a:off x="4367632" y="1595628"/>
            <a:ext cx="356616" cy="356616"/>
          </a:xfrm>
          <a:prstGeom prst="rect">
            <a:avLst/>
          </a:prstGeom>
        </p:spPr>
      </p:pic>
      <p:sp>
        <p:nvSpPr>
          <p:cNvPr id="6" name="Shape 3"/>
          <p:cNvSpPr/>
          <p:nvPr/>
        </p:nvSpPr>
        <p:spPr>
          <a:xfrm>
            <a:off x="5222596" y="141732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7" name="Image 1" descr="/home/claude/bookme_deck/icons/calendar_white.png">    </p:cNvPr>
          <p:cNvPicPr>
            <a:picLocks noChangeAspect="1"/>
          </p:cNvPicPr>
          <p:nvPr/>
        </p:nvPicPr>
        <p:blipFill>
          <a:blip r:embed="rId2"/>
          <a:stretch>
            <a:fillRect/>
          </a:stretch>
        </p:blipFill>
        <p:spPr>
          <a:xfrm>
            <a:off x="5400904" y="1595628"/>
            <a:ext cx="356616" cy="356616"/>
          </a:xfrm>
          <a:prstGeom prst="rect">
            <a:avLst/>
          </a:prstGeom>
        </p:spPr>
      </p:pic>
      <p:sp>
        <p:nvSpPr>
          <p:cNvPr id="8" name="Shape 4"/>
          <p:cNvSpPr/>
          <p:nvPr/>
        </p:nvSpPr>
        <p:spPr>
          <a:xfrm>
            <a:off x="6255868" y="141732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9" name="Image 2" descr="/home/claude/bookme_deck/icons/zap_white.png">    </p:cNvPr>
          <p:cNvPicPr>
            <a:picLocks noChangeAspect="1"/>
          </p:cNvPicPr>
          <p:nvPr/>
        </p:nvPicPr>
        <p:blipFill>
          <a:blip r:embed="rId3"/>
          <a:stretch>
            <a:fillRect/>
          </a:stretch>
        </p:blipFill>
        <p:spPr>
          <a:xfrm>
            <a:off x="6434176" y="1595628"/>
            <a:ext cx="356616" cy="356616"/>
          </a:xfrm>
          <a:prstGeom prst="rect">
            <a:avLst/>
          </a:prstGeom>
        </p:spPr>
      </p:pic>
      <p:sp>
        <p:nvSpPr>
          <p:cNvPr id="10" name="Shape 5"/>
          <p:cNvSpPr/>
          <p:nvPr/>
        </p:nvSpPr>
        <p:spPr>
          <a:xfrm>
            <a:off x="7289140" y="141732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1" name="Image 3" descr="/home/claude/bookme_deck/icons/mail_white.png">    </p:cNvPr>
          <p:cNvPicPr>
            <a:picLocks noChangeAspect="1"/>
          </p:cNvPicPr>
          <p:nvPr/>
        </p:nvPicPr>
        <p:blipFill>
          <a:blip r:embed="rId4"/>
          <a:stretch>
            <a:fillRect/>
          </a:stretch>
        </p:blipFill>
        <p:spPr>
          <a:xfrm>
            <a:off x="7467448" y="1595628"/>
            <a:ext cx="356616" cy="356616"/>
          </a:xfrm>
          <a:prstGeom prst="rect">
            <a:avLst/>
          </a:prstGeom>
        </p:spPr>
      </p:pic>
      <p:sp>
        <p:nvSpPr>
          <p:cNvPr id="12" name="Text 6"/>
          <p:cNvSpPr/>
          <p:nvPr/>
        </p:nvSpPr>
        <p:spPr>
          <a:xfrm>
            <a:off x="731520" y="2697480"/>
            <a:ext cx="10725912" cy="1188720"/>
          </a:xfrm>
          <a:prstGeom prst="rect">
            <a:avLst/>
          </a:prstGeom>
          <a:noFill/>
          <a:ln/>
        </p:spPr>
        <p:txBody>
          <a:bodyPr wrap="square" lIns="0" tIns="0" rIns="0" bIns="0" rtlCol="0" anchor="ctr"/>
          <a:lstStyle/>
          <a:p>
            <a:pPr algn="ctr" indent="0" marL="0">
              <a:buNone/>
            </a:pPr>
            <a:r>
              <a:rPr lang="en-US" sz="5400" b="1" spc="100" kern="0" dirty="0">
                <a:solidFill>
                  <a:srgbClr val="FFFFFF"/>
                </a:solidFill>
                <a:latin typeface="Cambria" pitchFamily="34" charset="0"/>
                <a:ea typeface="Cambria" pitchFamily="34" charset="-122"/>
                <a:cs typeface="Cambria" pitchFamily="34" charset="-120"/>
              </a:rPr>
              <a:t>BOOKME PRO</a:t>
            </a:r>
            <a:endParaRPr lang="en-US" sz="5400" dirty="0"/>
          </a:p>
        </p:txBody>
      </p:sp>
      <p:sp>
        <p:nvSpPr>
          <p:cNvPr id="13" name="Text 7"/>
          <p:cNvSpPr/>
          <p:nvPr/>
        </p:nvSpPr>
        <p:spPr>
          <a:xfrm>
            <a:off x="731520" y="3794760"/>
            <a:ext cx="10725912" cy="548640"/>
          </a:xfrm>
          <a:prstGeom prst="rect">
            <a:avLst/>
          </a:prstGeom>
          <a:noFill/>
          <a:ln/>
        </p:spPr>
        <p:txBody>
          <a:bodyPr wrap="square" lIns="0" tIns="0" rIns="0" bIns="0" rtlCol="0" anchor="ctr"/>
          <a:lstStyle/>
          <a:p>
            <a:pPr algn="ctr" indent="0" marL="0">
              <a:buNone/>
            </a:pPr>
            <a:r>
              <a:rPr lang="en-US" sz="2200" i="1" dirty="0">
                <a:solidFill>
                  <a:srgbClr val="CADCFC"/>
                </a:solidFill>
                <a:latin typeface="Calibri" pitchFamily="34" charset="0"/>
                <a:ea typeface="Calibri" pitchFamily="34" charset="-122"/>
                <a:cs typeface="Calibri" pitchFamily="34" charset="-120"/>
              </a:rPr>
              <a:t>Real Multi-User Appointment Booking, Built Right</a:t>
            </a:r>
            <a:endParaRPr lang="en-US" sz="2200" dirty="0"/>
          </a:p>
        </p:txBody>
      </p:sp>
      <p:sp>
        <p:nvSpPr>
          <p:cNvPr id="14" name="Text 8"/>
          <p:cNvSpPr/>
          <p:nvPr/>
        </p:nvSpPr>
        <p:spPr>
          <a:xfrm>
            <a:off x="731520" y="4526280"/>
            <a:ext cx="10725912" cy="457200"/>
          </a:xfrm>
          <a:prstGeom prst="rect">
            <a:avLst/>
          </a:prstGeom>
          <a:noFill/>
          <a:ln/>
        </p:spPr>
        <p:txBody>
          <a:bodyPr wrap="square" lIns="0" tIns="0" rIns="0" bIns="0" rtlCol="0" anchor="ctr"/>
          <a:lstStyle/>
          <a:p>
            <a:pPr algn="ctr" indent="0" marL="0">
              <a:buNone/>
            </a:pPr>
            <a:r>
              <a:rPr lang="en-US" sz="1500" spc="100" kern="0" dirty="0">
                <a:solidFill>
                  <a:srgbClr val="9BA8D9"/>
                </a:solidFill>
                <a:latin typeface="Calibri" pitchFamily="34" charset="0"/>
                <a:ea typeface="Calibri" pitchFamily="34" charset="-122"/>
                <a:cs typeface="Calibri" pitchFamily="34" charset="-120"/>
              </a:rPr>
              <a:t>Staff Accounts   ·   Customer Accounts   ·   Real-Time Scheduling   ·   Automated Email</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How BookMe Pro Compares</a:t>
            </a:r>
            <a:endParaRPr lang="en-US" sz="32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548640" y="1508760"/>
          <a:ext cx="11091672" cy="914400"/>
        </p:xfrm>
        <a:graphic>
          <a:graphicData uri="http://schemas.openxmlformats.org/drawingml/2006/table">
            <a:tbl>
              <a:tblPr/>
              <a:tblGrid>
                <a:gridCol w="1920240"/>
                <a:gridCol w="4585716"/>
                <a:gridCol w="4585716"/>
              </a:tblGrid>
              <a:tr h="411480">
                <a:tc>
                  <a:txBody>
                    <a:bodyPr/>
                    <a:lstStyle/>
                    <a:p>
                      <a:pPr algn="l" indent="0" marL="0">
                        <a:buNone/>
                      </a:pPr>
                      <a:r>
                        <a:rPr lang="en-US" sz="1300" b="1" dirty="0">
                          <a:solidFill>
                            <a:srgbClr val="FFFFFF"/>
                          </a:solidFill>
                          <a:latin typeface="Calibri" pitchFamily="34" charset="0"/>
                          <a:ea typeface="Calibri" pitchFamily="34" charset="-122"/>
                          <a:cs typeface="Calibri" pitchFamily="34" charset="-120"/>
                        </a:rPr>
                        <a:t>Category</a:t>
                      </a:r>
                      <a:endParaRPr lang="en-US" sz="13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1E2761"/>
                    </a:solidFill>
                  </a:tcPr>
                </a:tc>
                <a:tc>
                  <a:txBody>
                    <a:bodyPr/>
                    <a:lstStyle/>
                    <a:p>
                      <a:pPr algn="l" indent="0" marL="0">
                        <a:buNone/>
                      </a:pPr>
                      <a:r>
                        <a:rPr lang="en-US" sz="1300" b="1" dirty="0">
                          <a:solidFill>
                            <a:srgbClr val="FFFFFF"/>
                          </a:solidFill>
                          <a:latin typeface="Calibri" pitchFamily="34" charset="0"/>
                          <a:ea typeface="Calibri" pitchFamily="34" charset="-122"/>
                          <a:cs typeface="Calibri" pitchFamily="34" charset="-120"/>
                        </a:rPr>
                        <a:t>BookMe Pro</a:t>
                      </a:r>
                      <a:endParaRPr lang="en-US" sz="13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1E2761"/>
                    </a:solidFill>
                  </a:tcPr>
                </a:tc>
                <a:tc>
                  <a:txBody>
                    <a:bodyPr/>
                    <a:lstStyle/>
                    <a:p>
                      <a:pPr algn="l" indent="0" marL="0">
                        <a:buNone/>
                      </a:pPr>
                      <a:r>
                        <a:rPr lang="en-US" sz="1200" b="1" dirty="0">
                          <a:solidFill>
                            <a:srgbClr val="FFFFFF"/>
                          </a:solidFill>
                          <a:latin typeface="Calibri" pitchFamily="34" charset="0"/>
                          <a:ea typeface="Calibri" pitchFamily="34" charset="-122"/>
                          <a:cs typeface="Calibri" pitchFamily="34" charset="-120"/>
                        </a:rPr>
                        <a:t>Typical Scheduling SaaS (Calendly, Acuity, Square Appointments)</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1E2761"/>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Data ownership</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Full: a single on-disk SQLite file you control</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Data lives on the vendor's servers</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Pricing model</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No per-seat or per-booking fees, self-hosted</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Per-seat or per-booking subscription pricing</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Customization</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Full source-level access — modify any flow or rule</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Configuration within vendor-defined limits</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Conflict handling</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Server-verified, race-safe booking logic you can audit</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Opaque — you trust the vendor's engine</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Setup time</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npm install — running in minutes</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Account setup, plan selection, integration configuration</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r h="640080">
                <a:tc>
                  <a:txBody>
                    <a:bodyPr/>
                    <a:lstStyle/>
                    <a:p>
                      <a:pPr algn="l" indent="0" marL="0">
                        <a:buNone/>
                      </a:pPr>
                      <a:r>
                        <a:rPr lang="en-US" sz="1200" b="1" dirty="0">
                          <a:solidFill>
                            <a:srgbClr val="1E2761"/>
                          </a:solidFill>
                          <a:latin typeface="Calibri" pitchFamily="34" charset="0"/>
                          <a:ea typeface="Calibri" pitchFamily="34" charset="-122"/>
                          <a:cs typeface="Calibri" pitchFamily="34" charset="-120"/>
                        </a:rPr>
                        <a:t>Best for</a:t>
                      </a:r>
                      <a:endParaRPr lang="en-US" sz="120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DF0F8"/>
                    </a:solidFill>
                  </a:tcPr>
                </a:tc>
                <a:tc>
                  <a:txBody>
                    <a:bodyPr/>
                    <a:lstStyle/>
                    <a:p>
                      <a:pPr algn="l" indent="0" marL="0">
                        <a:buNone/>
                      </a:pPr>
                      <a:r>
                        <a:rPr lang="en-US" sz="1150" dirty="0">
                          <a:solidFill>
                            <a:srgbClr val="1B1F2E"/>
                          </a:solidFill>
                          <a:latin typeface="Calibri" pitchFamily="34" charset="0"/>
                          <a:ea typeface="Calibri" pitchFamily="34" charset="-122"/>
                          <a:cs typeface="Calibri" pitchFamily="34" charset="-120"/>
                        </a:rPr>
                        <a:t>Businesses that want full control of their booking data and logic</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EAF7F4"/>
                    </a:solidFill>
                  </a:tcPr>
                </a:tc>
                <a:tc>
                  <a:txBody>
                    <a:bodyPr/>
                    <a:lstStyle/>
                    <a:p>
                      <a:pPr algn="l" indent="0" marL="0">
                        <a:buNone/>
                      </a:pPr>
                      <a:r>
                        <a:rPr lang="en-US" sz="1150" dirty="0">
                          <a:solidFill>
                            <a:srgbClr val="6B7280"/>
                          </a:solidFill>
                          <a:latin typeface="Calibri" pitchFamily="34" charset="0"/>
                          <a:ea typeface="Calibri" pitchFamily="34" charset="-122"/>
                          <a:cs typeface="Calibri" pitchFamily="34" charset="-120"/>
                        </a:rPr>
                        <a:t>Businesses that want the largest out-of-the-box integration ecosystem</a:t>
                      </a:r>
                      <a:endParaRPr lang="en-US" sz="1150" dirty="0">
                        <a:latin typeface="Calibri" charset="0"/>
                        <a:ea typeface="Calibri" charset="0"/>
                        <a:cs typeface="Calibri" charset="0"/>
                      </a:endParaRPr>
                    </a:p>
                  </a:txBody>
                  <a:tcPr marL="76200" marR="76200" marT="50800" marB="50800" anchor="ctr">
                    <a:lnL w="9525" cap="flat" cmpd="sng" algn="ctr">
                      <a:solidFill>
                        <a:srgbClr val="E1E6F0"/>
                      </a:solidFill>
                      <a:prstDash val="solid"/>
                      <a:round/>
                      <a:headEnd type="none" w="med" len="med"/>
                      <a:tailEnd type="none" w="med" len="med"/>
                    </a:lnL>
                    <a:lnR w="9525" cap="flat" cmpd="sng" algn="ctr">
                      <a:solidFill>
                        <a:srgbClr val="E1E6F0"/>
                      </a:solidFill>
                      <a:prstDash val="solid"/>
                      <a:round/>
                      <a:headEnd type="none" w="med" len="med"/>
                      <a:tailEnd type="none" w="med" len="med"/>
                    </a:lnR>
                    <a:lnT w="9525" cap="flat" cmpd="sng" algn="ctr">
                      <a:solidFill>
                        <a:srgbClr val="E1E6F0"/>
                      </a:solidFill>
                      <a:prstDash val="solid"/>
                      <a:round/>
                      <a:headEnd type="none" w="med" len="med"/>
                      <a:tailEnd type="none" w="med" len="med"/>
                    </a:lnT>
                    <a:lnB w="9525" cap="flat" cmpd="sng" algn="ctr">
                      <a:solidFill>
                        <a:srgbClr val="E1E6F0"/>
                      </a:solidFill>
                      <a:prstDash val="solid"/>
                      <a:round/>
                      <a:headEnd type="none" w="med" len="med"/>
                      <a:tailEnd type="none" w="med" len="med"/>
                    </a:lnB>
                    <a:solidFill>
                      <a:srgbClr val="FFFFFF"/>
                    </a:solidFill>
                  </a:tcPr>
                </a:tc>
              </a:tr>
            </a:tbl>
          </a:graphicData>
        </a:graphic>
      </p:graphicFrame>
      <p:sp>
        <p:nvSpPr>
          <p:cNvPr id="4" name="Text 1"/>
          <p:cNvSpPr/>
          <p:nvPr/>
        </p:nvSpPr>
        <p:spPr>
          <a:xfrm>
            <a:off x="548640" y="5833872"/>
            <a:ext cx="11091672" cy="548640"/>
          </a:xfrm>
          <a:prstGeom prst="rect">
            <a:avLst/>
          </a:prstGeom>
          <a:noFill/>
          <a:ln/>
        </p:spPr>
        <p:txBody>
          <a:bodyPr wrap="square" lIns="0" tIns="0" rIns="0" bIns="0" rtlCol="0" anchor="t"/>
          <a:lstStyle/>
          <a:p>
            <a:pPr algn="l" indent="0" marL="0">
              <a:lnSpc>
                <a:spcPts val="1300"/>
              </a:lnSpc>
              <a:buNone/>
            </a:pPr>
            <a:r>
              <a:rPr lang="en-US" sz="1050" i="1" dirty="0">
                <a:solidFill>
                  <a:srgbClr val="6B7280"/>
                </a:solidFill>
                <a:latin typeface="Calibri" pitchFamily="34" charset="0"/>
                <a:ea typeface="Calibri" pitchFamily="34" charset="-122"/>
                <a:cs typeface="Calibri" pitchFamily="34" charset="-120"/>
              </a:rPr>
              <a:t>Established scheduling platforms offer broader calendar integrations and payment processing out of the box; BookMe Pro trades that breadth for full ownership, transparency, and customization.</a:t>
            </a:r>
            <a:endParaRPr lang="en-US" sz="1050" dirty="0"/>
          </a:p>
        </p:txBody>
      </p:sp>
      <p:sp>
        <p:nvSpPr>
          <p:cNvPr id="5" name="Text 2"/>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BOOKME PRO</a:t>
            </a:r>
            <a:endParaRPr lang="en-US" sz="900" dirty="0"/>
          </a:p>
        </p:txBody>
      </p:sp>
      <p:sp>
        <p:nvSpPr>
          <p:cNvPr id="6" name="Text 3"/>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E2761"/>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FFFFFF"/>
                </a:solidFill>
                <a:latin typeface="Cambria" pitchFamily="34" charset="0"/>
                <a:ea typeface="Cambria" pitchFamily="34" charset="-122"/>
                <a:cs typeface="Cambria" pitchFamily="34" charset="-120"/>
              </a:rPr>
              <a:t>Built for Real Service Businesses</a:t>
            </a:r>
            <a:endParaRPr lang="en-US" sz="3200" dirty="0"/>
          </a:p>
        </p:txBody>
      </p:sp>
      <p:sp>
        <p:nvSpPr>
          <p:cNvPr id="3" name="Shape 1"/>
          <p:cNvSpPr/>
          <p:nvPr/>
        </p:nvSpPr>
        <p:spPr>
          <a:xfrm>
            <a:off x="548640" y="1691640"/>
            <a:ext cx="11091672" cy="960120"/>
          </a:xfrm>
          <a:prstGeom prst="roundRect">
            <a:avLst>
              <a:gd name="adj" fmla="val 7619"/>
            </a:avLst>
          </a:prstGeom>
          <a:solidFill>
            <a:srgbClr val="161C4A"/>
          </a:solidFill>
          <a:ln w="12700">
            <a:solidFill>
              <a:srgbClr val="323A72"/>
            </a:solidFill>
            <a:prstDash val="solid"/>
          </a:ln>
        </p:spPr>
      </p:sp>
      <p:sp>
        <p:nvSpPr>
          <p:cNvPr id="4" name="Shape 2"/>
          <p:cNvSpPr/>
          <p:nvPr/>
        </p:nvSpPr>
        <p:spPr>
          <a:xfrm>
            <a:off x="822960" y="1888236"/>
            <a:ext cx="566928" cy="566928"/>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5" name="Image 0" descr="/home/claude/bookme_deck/icons/heart_white.png">    </p:cNvPr>
          <p:cNvPicPr>
            <a:picLocks noChangeAspect="1"/>
          </p:cNvPicPr>
          <p:nvPr/>
        </p:nvPicPr>
        <p:blipFill>
          <a:blip r:embed="rId1"/>
          <a:stretch>
            <a:fillRect/>
          </a:stretch>
        </p:blipFill>
        <p:spPr>
          <a:xfrm>
            <a:off x="959023" y="2024299"/>
            <a:ext cx="294803" cy="294803"/>
          </a:xfrm>
          <a:prstGeom prst="rect">
            <a:avLst/>
          </a:prstGeom>
        </p:spPr>
      </p:pic>
      <p:sp>
        <p:nvSpPr>
          <p:cNvPr id="6" name="Text 3"/>
          <p:cNvSpPr/>
          <p:nvPr/>
        </p:nvSpPr>
        <p:spPr>
          <a:xfrm>
            <a:off x="1691640" y="1801368"/>
            <a:ext cx="9692640" cy="384048"/>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Salons, Spas &amp; Wellness Studios</a:t>
            </a:r>
            <a:endParaRPr lang="en-US" sz="1600" dirty="0"/>
          </a:p>
        </p:txBody>
      </p:sp>
      <p:sp>
        <p:nvSpPr>
          <p:cNvPr id="7" name="Text 4"/>
          <p:cNvSpPr/>
          <p:nvPr/>
        </p:nvSpPr>
        <p:spPr>
          <a:xfrm>
            <a:off x="1691640" y="2194560"/>
            <a:ext cx="9692640" cy="384048"/>
          </a:xfrm>
          <a:prstGeom prst="rect">
            <a:avLst/>
          </a:prstGeom>
          <a:noFill/>
          <a:ln/>
        </p:spPr>
        <p:txBody>
          <a:bodyPr wrap="square" lIns="0" tIns="0" rIns="0" bIns="0" rtlCol="0" anchor="t"/>
          <a:lstStyle/>
          <a:p>
            <a:pPr indent="0" marL="0">
              <a:lnSpc>
                <a:spcPts val="1600"/>
              </a:lnSpc>
              <a:buNone/>
            </a:pPr>
            <a:r>
              <a:rPr lang="en-US" sz="1300" dirty="0">
                <a:solidFill>
                  <a:srgbClr val="CADCFC"/>
                </a:solidFill>
                <a:latin typeface="Calibri" pitchFamily="34" charset="0"/>
                <a:ea typeface="Calibri" pitchFamily="34" charset="-122"/>
                <a:cs typeface="Calibri" pitchFamily="34" charset="-120"/>
              </a:rPr>
              <a:t>Multi-staff scheduling with real-time conflict prevention.</a:t>
            </a:r>
            <a:endParaRPr lang="en-US" sz="1300" dirty="0"/>
          </a:p>
        </p:txBody>
      </p:sp>
      <p:sp>
        <p:nvSpPr>
          <p:cNvPr id="8" name="Shape 5"/>
          <p:cNvSpPr/>
          <p:nvPr/>
        </p:nvSpPr>
        <p:spPr>
          <a:xfrm>
            <a:off x="548640" y="2816352"/>
            <a:ext cx="11091672" cy="960120"/>
          </a:xfrm>
          <a:prstGeom prst="roundRect">
            <a:avLst>
              <a:gd name="adj" fmla="val 7619"/>
            </a:avLst>
          </a:prstGeom>
          <a:solidFill>
            <a:srgbClr val="161C4A"/>
          </a:solidFill>
          <a:ln w="12700">
            <a:solidFill>
              <a:srgbClr val="323A72"/>
            </a:solidFill>
            <a:prstDash val="solid"/>
          </a:ln>
        </p:spPr>
      </p:sp>
      <p:sp>
        <p:nvSpPr>
          <p:cNvPr id="9" name="Shape 6"/>
          <p:cNvSpPr/>
          <p:nvPr/>
        </p:nvSpPr>
        <p:spPr>
          <a:xfrm>
            <a:off x="822960" y="3012948"/>
            <a:ext cx="566928" cy="566928"/>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0" name="Image 1" descr="/home/claude/bookme_deck/icons/userCheck_white.png">    </p:cNvPr>
          <p:cNvPicPr>
            <a:picLocks noChangeAspect="1"/>
          </p:cNvPicPr>
          <p:nvPr/>
        </p:nvPicPr>
        <p:blipFill>
          <a:blip r:embed="rId2"/>
          <a:stretch>
            <a:fillRect/>
          </a:stretch>
        </p:blipFill>
        <p:spPr>
          <a:xfrm>
            <a:off x="959023" y="3149011"/>
            <a:ext cx="294803" cy="294803"/>
          </a:xfrm>
          <a:prstGeom prst="rect">
            <a:avLst/>
          </a:prstGeom>
        </p:spPr>
      </p:pic>
      <p:sp>
        <p:nvSpPr>
          <p:cNvPr id="11" name="Text 7"/>
          <p:cNvSpPr/>
          <p:nvPr/>
        </p:nvSpPr>
        <p:spPr>
          <a:xfrm>
            <a:off x="1691640" y="2926080"/>
            <a:ext cx="9692640" cy="384048"/>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Clinics &amp; Personal-Care Practices</a:t>
            </a:r>
            <a:endParaRPr lang="en-US" sz="1600" dirty="0"/>
          </a:p>
        </p:txBody>
      </p:sp>
      <p:sp>
        <p:nvSpPr>
          <p:cNvPr id="12" name="Text 8"/>
          <p:cNvSpPr/>
          <p:nvPr/>
        </p:nvSpPr>
        <p:spPr>
          <a:xfrm>
            <a:off x="1691640" y="3319272"/>
            <a:ext cx="9692640" cy="384048"/>
          </a:xfrm>
          <a:prstGeom prst="rect">
            <a:avLst/>
          </a:prstGeom>
          <a:noFill/>
          <a:ln/>
        </p:spPr>
        <p:txBody>
          <a:bodyPr wrap="square" lIns="0" tIns="0" rIns="0" bIns="0" rtlCol="0" anchor="t"/>
          <a:lstStyle/>
          <a:p>
            <a:pPr indent="0" marL="0">
              <a:lnSpc>
                <a:spcPts val="1600"/>
              </a:lnSpc>
              <a:buNone/>
            </a:pPr>
            <a:r>
              <a:rPr lang="en-US" sz="1300" dirty="0">
                <a:solidFill>
                  <a:srgbClr val="CADCFC"/>
                </a:solidFill>
                <a:latin typeface="Calibri" pitchFamily="34" charset="0"/>
                <a:ea typeface="Calibri" pitchFamily="34" charset="-122"/>
                <a:cs typeface="Calibri" pitchFamily="34" charset="-120"/>
              </a:rPr>
              <a:t>Secure customer accounts and private booking history.</a:t>
            </a:r>
            <a:endParaRPr lang="en-US" sz="1300" dirty="0"/>
          </a:p>
        </p:txBody>
      </p:sp>
      <p:sp>
        <p:nvSpPr>
          <p:cNvPr id="13" name="Shape 9"/>
          <p:cNvSpPr/>
          <p:nvPr/>
        </p:nvSpPr>
        <p:spPr>
          <a:xfrm>
            <a:off x="548640" y="3941064"/>
            <a:ext cx="11091672" cy="960120"/>
          </a:xfrm>
          <a:prstGeom prst="roundRect">
            <a:avLst>
              <a:gd name="adj" fmla="val 7619"/>
            </a:avLst>
          </a:prstGeom>
          <a:solidFill>
            <a:srgbClr val="161C4A"/>
          </a:solidFill>
          <a:ln w="12700">
            <a:solidFill>
              <a:srgbClr val="323A72"/>
            </a:solidFill>
            <a:prstDash val="solid"/>
          </a:ln>
        </p:spPr>
      </p:sp>
      <p:sp>
        <p:nvSpPr>
          <p:cNvPr id="14" name="Shape 10"/>
          <p:cNvSpPr/>
          <p:nvPr/>
        </p:nvSpPr>
        <p:spPr>
          <a:xfrm>
            <a:off x="822960" y="4137660"/>
            <a:ext cx="566928" cy="566928"/>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5" name="Image 2" descr="/home/claude/bookme_deck/icons/briefcase_white.png">    </p:cNvPr>
          <p:cNvPicPr>
            <a:picLocks noChangeAspect="1"/>
          </p:cNvPicPr>
          <p:nvPr/>
        </p:nvPicPr>
        <p:blipFill>
          <a:blip r:embed="rId3"/>
          <a:stretch>
            <a:fillRect/>
          </a:stretch>
        </p:blipFill>
        <p:spPr>
          <a:xfrm>
            <a:off x="959023" y="4273723"/>
            <a:ext cx="294803" cy="294803"/>
          </a:xfrm>
          <a:prstGeom prst="rect">
            <a:avLst/>
          </a:prstGeom>
        </p:spPr>
      </p:pic>
      <p:sp>
        <p:nvSpPr>
          <p:cNvPr id="16" name="Text 11"/>
          <p:cNvSpPr/>
          <p:nvPr/>
        </p:nvSpPr>
        <p:spPr>
          <a:xfrm>
            <a:off x="1691640" y="4050792"/>
            <a:ext cx="9692640" cy="384048"/>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Consultants &amp; Tutors</a:t>
            </a:r>
            <a:endParaRPr lang="en-US" sz="1600" dirty="0"/>
          </a:p>
        </p:txBody>
      </p:sp>
      <p:sp>
        <p:nvSpPr>
          <p:cNvPr id="17" name="Text 12"/>
          <p:cNvSpPr/>
          <p:nvPr/>
        </p:nvSpPr>
        <p:spPr>
          <a:xfrm>
            <a:off x="1691640" y="4443984"/>
            <a:ext cx="9692640" cy="384048"/>
          </a:xfrm>
          <a:prstGeom prst="rect">
            <a:avLst/>
          </a:prstGeom>
          <a:noFill/>
          <a:ln/>
        </p:spPr>
        <p:txBody>
          <a:bodyPr wrap="square" lIns="0" tIns="0" rIns="0" bIns="0" rtlCol="0" anchor="t"/>
          <a:lstStyle/>
          <a:p>
            <a:pPr indent="0" marL="0">
              <a:lnSpc>
                <a:spcPts val="1600"/>
              </a:lnSpc>
              <a:buNone/>
            </a:pPr>
            <a:r>
              <a:rPr lang="en-US" sz="1300" dirty="0">
                <a:solidFill>
                  <a:srgbClr val="CADCFC"/>
                </a:solidFill>
                <a:latin typeface="Calibri" pitchFamily="34" charset="0"/>
                <a:ea typeface="Calibri" pitchFamily="34" charset="-122"/>
                <a:cs typeface="Calibri" pitchFamily="34" charset="-120"/>
              </a:rPr>
              <a:t>A lightweight booking system without subscription overhead.</a:t>
            </a:r>
            <a:endParaRPr lang="en-US" sz="1300" dirty="0"/>
          </a:p>
        </p:txBody>
      </p:sp>
      <p:sp>
        <p:nvSpPr>
          <p:cNvPr id="18" name="Shape 13"/>
          <p:cNvSpPr/>
          <p:nvPr/>
        </p:nvSpPr>
        <p:spPr>
          <a:xfrm>
            <a:off x="548640" y="5065776"/>
            <a:ext cx="11091672" cy="960120"/>
          </a:xfrm>
          <a:prstGeom prst="roundRect">
            <a:avLst>
              <a:gd name="adj" fmla="val 7619"/>
            </a:avLst>
          </a:prstGeom>
          <a:solidFill>
            <a:srgbClr val="161C4A"/>
          </a:solidFill>
          <a:ln w="12700">
            <a:solidFill>
              <a:srgbClr val="323A72"/>
            </a:solidFill>
            <a:prstDash val="solid"/>
          </a:ln>
        </p:spPr>
      </p:sp>
      <p:sp>
        <p:nvSpPr>
          <p:cNvPr id="19" name="Shape 14"/>
          <p:cNvSpPr/>
          <p:nvPr/>
        </p:nvSpPr>
        <p:spPr>
          <a:xfrm>
            <a:off x="822960" y="5262372"/>
            <a:ext cx="566928" cy="566928"/>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20" name="Image 3" descr="/home/claude/bookme_deck/icons/calendar_white.png">    </p:cNvPr>
          <p:cNvPicPr>
            <a:picLocks noChangeAspect="1"/>
          </p:cNvPicPr>
          <p:nvPr/>
        </p:nvPicPr>
        <p:blipFill>
          <a:blip r:embed="rId4"/>
          <a:stretch>
            <a:fillRect/>
          </a:stretch>
        </p:blipFill>
        <p:spPr>
          <a:xfrm>
            <a:off x="959023" y="5398435"/>
            <a:ext cx="294803" cy="294803"/>
          </a:xfrm>
          <a:prstGeom prst="rect">
            <a:avLst/>
          </a:prstGeom>
        </p:spPr>
      </p:pic>
      <p:sp>
        <p:nvSpPr>
          <p:cNvPr id="21" name="Text 15"/>
          <p:cNvSpPr/>
          <p:nvPr/>
        </p:nvSpPr>
        <p:spPr>
          <a:xfrm>
            <a:off x="1691640" y="5175504"/>
            <a:ext cx="9692640" cy="384048"/>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Multi-Location or Multi-Staff Teams</a:t>
            </a:r>
            <a:endParaRPr lang="en-US" sz="1600" dirty="0"/>
          </a:p>
        </p:txBody>
      </p:sp>
      <p:sp>
        <p:nvSpPr>
          <p:cNvPr id="22" name="Text 16"/>
          <p:cNvSpPr/>
          <p:nvPr/>
        </p:nvSpPr>
        <p:spPr>
          <a:xfrm>
            <a:off x="1691640" y="5568696"/>
            <a:ext cx="9692640" cy="384048"/>
          </a:xfrm>
          <a:prstGeom prst="rect">
            <a:avLst/>
          </a:prstGeom>
          <a:noFill/>
          <a:ln/>
        </p:spPr>
        <p:txBody>
          <a:bodyPr wrap="square" lIns="0" tIns="0" rIns="0" bIns="0" rtlCol="0" anchor="t"/>
          <a:lstStyle/>
          <a:p>
            <a:pPr indent="0" marL="0">
              <a:lnSpc>
                <a:spcPts val="1600"/>
              </a:lnSpc>
              <a:buNone/>
            </a:pPr>
            <a:r>
              <a:rPr lang="en-US" sz="1300" dirty="0">
                <a:solidFill>
                  <a:srgbClr val="CADCFC"/>
                </a:solidFill>
                <a:latin typeface="Calibri" pitchFamily="34" charset="0"/>
                <a:ea typeface="Calibri" pitchFamily="34" charset="-122"/>
                <a:cs typeface="Calibri" pitchFamily="34" charset="-120"/>
              </a:rPr>
              <a:t>One shared calendar, no per-device data silos.</a:t>
            </a:r>
            <a:endParaRPr lang="en-US" sz="1300" dirty="0"/>
          </a:p>
        </p:txBody>
      </p:sp>
      <p:sp>
        <p:nvSpPr>
          <p:cNvPr id="23" name="Text 17"/>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8A93C4"/>
                </a:solidFill>
                <a:latin typeface="Calibri" pitchFamily="34" charset="0"/>
                <a:ea typeface="Calibri" pitchFamily="34" charset="-122"/>
                <a:cs typeface="Calibri" pitchFamily="34" charset="-120"/>
              </a:rPr>
              <a:t>BOOKME PRO</a:t>
            </a:r>
            <a:endParaRPr lang="en-US" sz="900" dirty="0"/>
          </a:p>
        </p:txBody>
      </p:sp>
      <p:sp>
        <p:nvSpPr>
          <p:cNvPr id="24" name="Text 18"/>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8A93C4"/>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1463040" y="-1645920"/>
            <a:ext cx="4206240" cy="4206240"/>
          </a:xfrm>
          <a:prstGeom prst="ellipse">
            <a:avLst/>
          </a:prstGeom>
          <a:solidFill>
            <a:srgbClr val="161C4A"/>
          </a:solidFill>
          <a:ln/>
        </p:spPr>
      </p:sp>
      <p:sp>
        <p:nvSpPr>
          <p:cNvPr id="3" name="Shape 1"/>
          <p:cNvSpPr/>
          <p:nvPr/>
        </p:nvSpPr>
        <p:spPr>
          <a:xfrm>
            <a:off x="10058400" y="4206240"/>
            <a:ext cx="3474720" cy="3474720"/>
          </a:xfrm>
          <a:prstGeom prst="ellipse">
            <a:avLst/>
          </a:prstGeom>
          <a:solidFill>
            <a:srgbClr val="161C4A"/>
          </a:solidFill>
          <a:ln/>
        </p:spPr>
      </p:sp>
      <p:sp>
        <p:nvSpPr>
          <p:cNvPr id="4" name="Shape 2"/>
          <p:cNvSpPr/>
          <p:nvPr/>
        </p:nvSpPr>
        <p:spPr>
          <a:xfrm>
            <a:off x="4705960" y="173736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5" name="Image 0" descr="/home/claude/bookme_deck/icons/calendar_white.png">    </p:cNvPr>
          <p:cNvPicPr>
            <a:picLocks noChangeAspect="1"/>
          </p:cNvPicPr>
          <p:nvPr/>
        </p:nvPicPr>
        <p:blipFill>
          <a:blip r:embed="rId1"/>
          <a:stretch>
            <a:fillRect/>
          </a:stretch>
        </p:blipFill>
        <p:spPr>
          <a:xfrm>
            <a:off x="4884268" y="1915668"/>
            <a:ext cx="356616" cy="356616"/>
          </a:xfrm>
          <a:prstGeom prst="rect">
            <a:avLst/>
          </a:prstGeom>
        </p:spPr>
      </p:pic>
      <p:sp>
        <p:nvSpPr>
          <p:cNvPr id="6" name="Shape 3"/>
          <p:cNvSpPr/>
          <p:nvPr/>
        </p:nvSpPr>
        <p:spPr>
          <a:xfrm>
            <a:off x="5739232" y="173736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7" name="Image 1" descr="/home/claude/bookme_deck/icons/lock_white.png">    </p:cNvPr>
          <p:cNvPicPr>
            <a:picLocks noChangeAspect="1"/>
          </p:cNvPicPr>
          <p:nvPr/>
        </p:nvPicPr>
        <p:blipFill>
          <a:blip r:embed="rId2"/>
          <a:stretch>
            <a:fillRect/>
          </a:stretch>
        </p:blipFill>
        <p:spPr>
          <a:xfrm>
            <a:off x="5917540" y="1915668"/>
            <a:ext cx="356616" cy="356616"/>
          </a:xfrm>
          <a:prstGeom prst="rect">
            <a:avLst/>
          </a:prstGeom>
        </p:spPr>
      </p:pic>
      <p:sp>
        <p:nvSpPr>
          <p:cNvPr id="8" name="Shape 4"/>
          <p:cNvSpPr/>
          <p:nvPr/>
        </p:nvSpPr>
        <p:spPr>
          <a:xfrm>
            <a:off x="6772504" y="1737360"/>
            <a:ext cx="713232" cy="713232"/>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9" name="Image 2" descr="/home/claude/bookme_deck/icons/check_white.png">    </p:cNvPr>
          <p:cNvPicPr>
            <a:picLocks noChangeAspect="1"/>
          </p:cNvPicPr>
          <p:nvPr/>
        </p:nvPicPr>
        <p:blipFill>
          <a:blip r:embed="rId3"/>
          <a:stretch>
            <a:fillRect/>
          </a:stretch>
        </p:blipFill>
        <p:spPr>
          <a:xfrm>
            <a:off x="6950812" y="1915668"/>
            <a:ext cx="356616" cy="356616"/>
          </a:xfrm>
          <a:prstGeom prst="rect">
            <a:avLst/>
          </a:prstGeom>
        </p:spPr>
      </p:pic>
      <p:sp>
        <p:nvSpPr>
          <p:cNvPr id="10" name="Text 5"/>
          <p:cNvSpPr/>
          <p:nvPr/>
        </p:nvSpPr>
        <p:spPr>
          <a:xfrm>
            <a:off x="731520" y="2880360"/>
            <a:ext cx="10725912" cy="822960"/>
          </a:xfrm>
          <a:prstGeom prst="rect">
            <a:avLst/>
          </a:prstGeom>
          <a:noFill/>
          <a:ln/>
        </p:spPr>
        <p:txBody>
          <a:bodyPr wrap="square" lIns="0" tIns="0" rIns="0" bIns="0" rtlCol="0" anchor="ctr"/>
          <a:lstStyle/>
          <a:p>
            <a:pPr algn="ctr" indent="0" marL="0">
              <a:buNone/>
            </a:pPr>
            <a:r>
              <a:rPr lang="en-US" sz="3200" b="1" dirty="0">
                <a:solidFill>
                  <a:srgbClr val="FFFFFF"/>
                </a:solidFill>
                <a:latin typeface="Cambria" pitchFamily="34" charset="0"/>
                <a:ea typeface="Cambria" pitchFamily="34" charset="-122"/>
                <a:cs typeface="Cambria" pitchFamily="34" charset="-120"/>
              </a:rPr>
              <a:t>Real Accounts. Real Bookings. Real Reliability.</a:t>
            </a:r>
            <a:endParaRPr lang="en-US" sz="3200" dirty="0"/>
          </a:p>
        </p:txBody>
      </p:sp>
      <p:sp>
        <p:nvSpPr>
          <p:cNvPr id="11" name="Text 6"/>
          <p:cNvSpPr/>
          <p:nvPr/>
        </p:nvSpPr>
        <p:spPr>
          <a:xfrm>
            <a:off x="731520" y="3794760"/>
            <a:ext cx="10725912" cy="640080"/>
          </a:xfrm>
          <a:prstGeom prst="rect">
            <a:avLst/>
          </a:prstGeom>
          <a:noFill/>
          <a:ln/>
        </p:spPr>
        <p:txBody>
          <a:bodyPr wrap="square" lIns="0" tIns="0" rIns="0" bIns="0" rtlCol="0" anchor="ctr"/>
          <a:lstStyle/>
          <a:p>
            <a:pPr algn="ctr" indent="0" marL="0">
              <a:buNone/>
            </a:pPr>
            <a:r>
              <a:rPr lang="en-US" sz="2600" b="1" spc="150" kern="0" dirty="0">
                <a:solidFill>
                  <a:srgbClr val="00C2A8"/>
                </a:solidFill>
                <a:latin typeface="Cambria" pitchFamily="34" charset="0"/>
                <a:ea typeface="Cambria" pitchFamily="34" charset="-122"/>
                <a:cs typeface="Cambria" pitchFamily="34" charset="-120"/>
              </a:rPr>
              <a:t>BOOKME PRO</a:t>
            </a:r>
            <a:endParaRPr lang="en-US" sz="2600" dirty="0"/>
          </a:p>
        </p:txBody>
      </p:sp>
      <p:sp>
        <p:nvSpPr>
          <p:cNvPr id="12" name="Text 7"/>
          <p:cNvSpPr/>
          <p:nvPr/>
        </p:nvSpPr>
        <p:spPr>
          <a:xfrm>
            <a:off x="731520" y="4526280"/>
            <a:ext cx="10725912" cy="457200"/>
          </a:xfrm>
          <a:prstGeom prst="rect">
            <a:avLst/>
          </a:prstGeom>
          <a:noFill/>
          <a:ln/>
        </p:spPr>
        <p:txBody>
          <a:bodyPr wrap="square" lIns="0" tIns="0" rIns="0" bIns="0" rtlCol="0" anchor="ctr"/>
          <a:lstStyle/>
          <a:p>
            <a:pPr algn="ctr" indent="0" marL="0">
              <a:buNone/>
            </a:pPr>
            <a:r>
              <a:rPr lang="en-US" sz="1500" i="1" dirty="0">
                <a:solidFill>
                  <a:srgbClr val="9BA8D9"/>
                </a:solidFill>
                <a:latin typeface="Calibri" pitchFamily="34" charset="0"/>
                <a:ea typeface="Calibri" pitchFamily="34" charset="-122"/>
                <a:cs typeface="Calibri" pitchFamily="34" charset="-120"/>
              </a:rPr>
              <a:t>Thank you</a:t>
            </a:r>
            <a:endParaRPr lang="en-US" sz="1500" dirty="0"/>
          </a:p>
        </p:txBody>
      </p:sp>
      <p:sp>
        <p:nvSpPr>
          <p:cNvPr id="13" name="Shape 8"/>
          <p:cNvSpPr/>
          <p:nvPr/>
        </p:nvSpPr>
        <p:spPr>
          <a:xfrm>
            <a:off x="3992728" y="5166360"/>
            <a:ext cx="4206240" cy="420624"/>
          </a:xfrm>
          <a:prstGeom prst="roundRect">
            <a:avLst>
              <a:gd name="adj" fmla="val 50000"/>
            </a:avLst>
          </a:prstGeom>
          <a:solidFill>
            <a:srgbClr val="161C4A"/>
          </a:solidFill>
          <a:ln w="15875">
            <a:solidFill>
              <a:srgbClr val="00C2A8"/>
            </a:solidFill>
            <a:prstDash val="solid"/>
          </a:ln>
        </p:spPr>
      </p:sp>
      <p:sp>
        <p:nvSpPr>
          <p:cNvPr id="14" name="Text 9"/>
          <p:cNvSpPr/>
          <p:nvPr/>
        </p:nvSpPr>
        <p:spPr>
          <a:xfrm>
            <a:off x="3992728" y="5166360"/>
            <a:ext cx="4206240" cy="420624"/>
          </a:xfrm>
          <a:prstGeom prst="rect">
            <a:avLst/>
          </a:prstGeom>
          <a:noFill/>
          <a:ln/>
        </p:spPr>
        <p:txBody>
          <a:bodyPr wrap="square" lIns="0" tIns="0" rIns="0" bIns="0" rtlCol="0" anchor="ctr"/>
          <a:lstStyle/>
          <a:p>
            <a:pPr algn="ctr" indent="0" marL="0">
              <a:buNone/>
            </a:pPr>
            <a:r>
              <a:rPr lang="en-US" sz="1500" b="1" spc="50" kern="0" dirty="0">
                <a:solidFill>
                  <a:srgbClr val="00C2A8"/>
                </a:solidFill>
                <a:latin typeface="Calibri" pitchFamily="34" charset="0"/>
                <a:ea typeface="Calibri" pitchFamily="34" charset="-122"/>
                <a:cs typeface="Calibri" pitchFamily="34" charset="-120"/>
              </a:rPr>
              <a:t>Purchase at polyapps-ai.com</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From a Local Demo to a Real Shared Product</a:t>
            </a:r>
            <a:endParaRPr lang="en-US" sz="3200" dirty="0"/>
          </a:p>
        </p:txBody>
      </p:sp>
      <p:sp>
        <p:nvSpPr>
          <p:cNvPr id="3" name="Shape 1"/>
          <p:cNvSpPr/>
          <p:nvPr/>
        </p:nvSpPr>
        <p:spPr>
          <a:xfrm>
            <a:off x="640080" y="1600200"/>
            <a:ext cx="5166360" cy="4480560"/>
          </a:xfrm>
          <a:prstGeom prst="roundRect">
            <a:avLst>
              <a:gd name="adj" fmla="val 2041"/>
            </a:avLst>
          </a:prstGeom>
          <a:solidFill>
            <a:srgbClr val="F4F6FB"/>
          </a:solidFill>
          <a:ln w="12700">
            <a:solidFill>
              <a:srgbClr val="E1E6F0"/>
            </a:solidFill>
            <a:prstDash val="solid"/>
          </a:ln>
        </p:spPr>
      </p:sp>
      <p:sp>
        <p:nvSpPr>
          <p:cNvPr id="4" name="Shape 2"/>
          <p:cNvSpPr/>
          <p:nvPr/>
        </p:nvSpPr>
        <p:spPr>
          <a:xfrm>
            <a:off x="1005840" y="1965960"/>
            <a:ext cx="640080" cy="640080"/>
          </a:xfrm>
          <a:prstGeom prst="ellipse">
            <a:avLst/>
          </a:prstGeom>
          <a:solidFill>
            <a:srgbClr val="6B7280"/>
          </a:solidFill>
          <a:ln/>
          <a:effectLst>
            <a:outerShdw sx="100000" sy="100000" kx="0" ky="0" algn="bl" rotWithShape="0" blurRad="76200" dist="25400" dir="5400000">
              <a:srgbClr val="0A0E2A">
                <a:alpha val="35000"/>
              </a:srgbClr>
            </a:outerShdw>
          </a:effectLst>
        </p:spPr>
      </p:sp>
      <p:pic>
        <p:nvPicPr>
          <p:cNvPr id="5" name="Image 0" descr="/home/claude/bookme_deck/icons/unlock_white.png">    </p:cNvPr>
          <p:cNvPicPr>
            <a:picLocks noChangeAspect="1"/>
          </p:cNvPicPr>
          <p:nvPr/>
        </p:nvPicPr>
        <p:blipFill>
          <a:blip r:embed="rId1"/>
          <a:stretch>
            <a:fillRect/>
          </a:stretch>
        </p:blipFill>
        <p:spPr>
          <a:xfrm>
            <a:off x="1159459" y="2119579"/>
            <a:ext cx="332842" cy="332842"/>
          </a:xfrm>
          <a:prstGeom prst="rect">
            <a:avLst/>
          </a:prstGeom>
        </p:spPr>
      </p:pic>
      <p:sp>
        <p:nvSpPr>
          <p:cNvPr id="6" name="Text 3"/>
          <p:cNvSpPr/>
          <p:nvPr/>
        </p:nvSpPr>
        <p:spPr>
          <a:xfrm>
            <a:off x="1828800" y="2011680"/>
            <a:ext cx="3703320" cy="548640"/>
          </a:xfrm>
          <a:prstGeom prst="rect">
            <a:avLst/>
          </a:prstGeom>
          <a:noFill/>
          <a:ln/>
        </p:spPr>
        <p:txBody>
          <a:bodyPr wrap="square" lIns="0" tIns="0" rIns="0" bIns="0" rtlCol="0" anchor="ctr"/>
          <a:lstStyle/>
          <a:p>
            <a:pPr indent="0" marL="0">
              <a:buNone/>
            </a:pPr>
            <a:r>
              <a:rPr lang="en-US" sz="2000" b="1" dirty="0">
                <a:solidFill>
                  <a:srgbClr val="1B1F2E"/>
                </a:solidFill>
                <a:latin typeface="Cambria" pitchFamily="34" charset="0"/>
                <a:ea typeface="Cambria" pitchFamily="34" charset="-122"/>
                <a:cs typeface="Cambria" pitchFamily="34" charset="-120"/>
              </a:rPr>
              <a:t>The Original Demo</a:t>
            </a:r>
            <a:endParaRPr lang="en-US" sz="2000" dirty="0"/>
          </a:p>
        </p:txBody>
      </p:sp>
      <p:sp>
        <p:nvSpPr>
          <p:cNvPr id="7" name="Text 4"/>
          <p:cNvSpPr/>
          <p:nvPr/>
        </p:nvSpPr>
        <p:spPr>
          <a:xfrm>
            <a:off x="1005840" y="2834640"/>
            <a:ext cx="4434840" cy="2926080"/>
          </a:xfrm>
          <a:prstGeom prst="rect">
            <a:avLst/>
          </a:prstGeom>
          <a:noFill/>
          <a:ln/>
        </p:spPr>
        <p:txBody>
          <a:bodyPr wrap="square" lIns="0" tIns="0" rIns="0" bIns="0" rtlCol="0" anchor="t"/>
          <a:lstStyle/>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Two nearly-identical HTML files</a:t>
            </a:r>
            <a:endParaRPr lang="en-US" sz="1500" dirty="0"/>
          </a:p>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Data stored in browser localStorage</a:t>
            </a:r>
            <a:endParaRPr lang="en-US" sz="1500" dirty="0"/>
          </a:p>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Two isolated copies — one per device</a:t>
            </a:r>
            <a:endParaRPr lang="en-US" sz="1500" dirty="0"/>
          </a:p>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No real accounts, no conflict prevention</a:t>
            </a:r>
            <a:endParaRPr lang="en-US" sz="1500" dirty="0"/>
          </a:p>
        </p:txBody>
      </p:sp>
      <p:sp>
        <p:nvSpPr>
          <p:cNvPr id="8" name="Shape 5"/>
          <p:cNvSpPr/>
          <p:nvPr/>
        </p:nvSpPr>
        <p:spPr>
          <a:xfrm>
            <a:off x="6355080" y="1600200"/>
            <a:ext cx="5166360" cy="4480560"/>
          </a:xfrm>
          <a:prstGeom prst="roundRect">
            <a:avLst>
              <a:gd name="adj" fmla="val 2041"/>
            </a:avLst>
          </a:prstGeom>
          <a:solidFill>
            <a:srgbClr val="1E2761"/>
          </a:solidFill>
          <a:ln/>
          <a:effectLst>
            <a:outerShdw sx="100000" sy="100000" kx="0" ky="0" algn="bl" rotWithShape="0" blurRad="101600" dist="38100" dir="5400000">
              <a:srgbClr val="0A0E2A">
                <a:alpha val="30000"/>
              </a:srgbClr>
            </a:outerShdw>
          </a:effectLst>
        </p:spPr>
      </p:sp>
      <p:sp>
        <p:nvSpPr>
          <p:cNvPr id="9" name="Shape 6"/>
          <p:cNvSpPr/>
          <p:nvPr/>
        </p:nvSpPr>
        <p:spPr>
          <a:xfrm>
            <a:off x="6720840" y="1965960"/>
            <a:ext cx="640080" cy="64008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0" name="Image 1" descr="/home/claude/bookme_deck/icons/lock_white.png">    </p:cNvPr>
          <p:cNvPicPr>
            <a:picLocks noChangeAspect="1"/>
          </p:cNvPicPr>
          <p:nvPr/>
        </p:nvPicPr>
        <p:blipFill>
          <a:blip r:embed="rId2"/>
          <a:stretch>
            <a:fillRect/>
          </a:stretch>
        </p:blipFill>
        <p:spPr>
          <a:xfrm>
            <a:off x="6874459" y="2119579"/>
            <a:ext cx="332842" cy="332842"/>
          </a:xfrm>
          <a:prstGeom prst="rect">
            <a:avLst/>
          </a:prstGeom>
        </p:spPr>
      </p:pic>
      <p:sp>
        <p:nvSpPr>
          <p:cNvPr id="11" name="Text 7"/>
          <p:cNvSpPr/>
          <p:nvPr/>
        </p:nvSpPr>
        <p:spPr>
          <a:xfrm>
            <a:off x="7543800" y="2011680"/>
            <a:ext cx="3703320" cy="548640"/>
          </a:xfrm>
          <a:prstGeom prst="rect">
            <a:avLst/>
          </a:prstGeom>
          <a:noFill/>
          <a:ln/>
        </p:spPr>
        <p:txBody>
          <a:bodyPr wrap="square" lIns="0" tIns="0" rIns="0" bIns="0"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BookMe Pro Today</a:t>
            </a:r>
            <a:endParaRPr lang="en-US" sz="2000" dirty="0"/>
          </a:p>
        </p:txBody>
      </p:sp>
      <p:sp>
        <p:nvSpPr>
          <p:cNvPr id="12" name="Text 8"/>
          <p:cNvSpPr/>
          <p:nvPr/>
        </p:nvSpPr>
        <p:spPr>
          <a:xfrm>
            <a:off x="6720840" y="2834640"/>
            <a:ext cx="4434840" cy="2926080"/>
          </a:xfrm>
          <a:prstGeom prst="rect">
            <a:avLst/>
          </a:prstGeom>
          <a:noFill/>
          <a:ln/>
        </p:spPr>
        <p:txBody>
          <a:bodyPr wrap="square" lIns="0" tIns="0" rIns="0" bIns="0" rtlCol="0" anchor="t"/>
          <a:lstStyle/>
          <a:p>
            <a:pPr marL="342900" indent="-342900">
              <a:lnSpc>
                <a:spcPts val="2200"/>
              </a:lnSpc>
              <a:spcAft>
                <a:spcPts val="1600"/>
              </a:spcAft>
              <a:buSzPct val="100000"/>
              <a:buChar char="✓"/>
            </a:pPr>
            <a:r>
              <a:rPr lang="en-US" sz="1500" dirty="0">
                <a:solidFill>
                  <a:srgbClr val="FFFFFF"/>
                </a:solidFill>
                <a:latin typeface="Calibri" pitchFamily="34" charset="0"/>
                <a:ea typeface="Calibri" pitchFamily="34" charset="-122"/>
                <a:cs typeface="Calibri" pitchFamily="34" charset="-120"/>
              </a:rPr>
              <a:t>One shared Express + SQLite backend</a:t>
            </a:r>
            <a:endParaRPr lang="en-US" sz="1500" dirty="0"/>
          </a:p>
          <a:p>
            <a:pPr marL="342900" indent="-342900">
              <a:lnSpc>
                <a:spcPts val="2200"/>
              </a:lnSpc>
              <a:spcAft>
                <a:spcPts val="1600"/>
              </a:spcAft>
              <a:buSzPct val="100000"/>
              <a:buChar char="✓"/>
            </a:pPr>
            <a:r>
              <a:rPr lang="en-US" sz="1500" dirty="0">
                <a:solidFill>
                  <a:srgbClr val="FFFFFF"/>
                </a:solidFill>
                <a:latin typeface="Calibri" pitchFamily="34" charset="0"/>
                <a:ea typeface="Calibri" pitchFamily="34" charset="-122"/>
                <a:cs typeface="Calibri" pitchFamily="34" charset="-120"/>
              </a:rPr>
              <a:t>Real bcrypt-hashed staff and customer accounts</a:t>
            </a:r>
            <a:endParaRPr lang="en-US" sz="1500" dirty="0"/>
          </a:p>
          <a:p>
            <a:pPr marL="342900" indent="-342900">
              <a:lnSpc>
                <a:spcPts val="2200"/>
              </a:lnSpc>
              <a:spcAft>
                <a:spcPts val="1600"/>
              </a:spcAft>
              <a:buSzPct val="100000"/>
              <a:buChar char="✓"/>
            </a:pPr>
            <a:r>
              <a:rPr lang="en-US" sz="1500" dirty="0">
                <a:solidFill>
                  <a:srgbClr val="FFFFFF"/>
                </a:solidFill>
                <a:latin typeface="Calibri" pitchFamily="34" charset="0"/>
                <a:ea typeface="Calibri" pitchFamily="34" charset="-122"/>
                <a:cs typeface="Calibri" pitchFamily="34" charset="-120"/>
              </a:rPr>
              <a:t>Server-side, race-safe conflict prevention</a:t>
            </a:r>
            <a:endParaRPr lang="en-US" sz="1500" dirty="0"/>
          </a:p>
          <a:p>
            <a:pPr marL="342900" indent="-342900">
              <a:lnSpc>
                <a:spcPts val="2200"/>
              </a:lnSpc>
              <a:spcAft>
                <a:spcPts val="1600"/>
              </a:spcAft>
              <a:buSzPct val="100000"/>
              <a:buChar char="✓"/>
            </a:pPr>
            <a:r>
              <a:rPr lang="en-US" sz="1500" dirty="0">
                <a:solidFill>
                  <a:srgbClr val="FFFFFF"/>
                </a:solidFill>
                <a:latin typeface="Calibri" pitchFamily="34" charset="0"/>
                <a:ea typeface="Calibri" pitchFamily="34" charset="-122"/>
                <a:cs typeface="Calibri" pitchFamily="34" charset="-120"/>
              </a:rPr>
              <a:t>Real SMTP email — confirmations, cancellations, reminders</a:t>
            </a:r>
            <a:endParaRPr lang="en-US" sz="1500" dirty="0"/>
          </a:p>
        </p:txBody>
      </p:sp>
      <p:sp>
        <p:nvSpPr>
          <p:cNvPr id="13" name="Text 9"/>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BOOKME PRO</a:t>
            </a:r>
            <a:endParaRPr lang="en-US" sz="900" dirty="0"/>
          </a:p>
        </p:txBody>
      </p:sp>
      <p:sp>
        <p:nvSpPr>
          <p:cNvPr id="14" name="Text 10"/>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Everything a Booking Business Needs</a:t>
            </a:r>
            <a:endParaRPr lang="en-US" sz="3200" dirty="0"/>
          </a:p>
        </p:txBody>
      </p:sp>
      <p:sp>
        <p:nvSpPr>
          <p:cNvPr id="3" name="Shape 1"/>
          <p:cNvSpPr/>
          <p:nvPr/>
        </p:nvSpPr>
        <p:spPr>
          <a:xfrm>
            <a:off x="457200" y="1554480"/>
            <a:ext cx="3587496" cy="2331720"/>
          </a:xfrm>
          <a:prstGeom prst="roundRect">
            <a:avLst>
              <a:gd name="adj" fmla="val 3529"/>
            </a:avLst>
          </a:prstGeom>
          <a:solidFill>
            <a:srgbClr val="F4F6FB"/>
          </a:solidFill>
          <a:ln w="12700">
            <a:solidFill>
              <a:srgbClr val="E1E6F0"/>
            </a:solidFill>
            <a:prstDash val="solid"/>
          </a:ln>
        </p:spPr>
      </p:sp>
      <p:sp>
        <p:nvSpPr>
          <p:cNvPr id="4" name="Shape 2"/>
          <p:cNvSpPr/>
          <p:nvPr/>
        </p:nvSpPr>
        <p:spPr>
          <a:xfrm>
            <a:off x="713232" y="181051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bookme_deck/icons/userCheck_white.png">    </p:cNvPr>
          <p:cNvPicPr>
            <a:picLocks noChangeAspect="1"/>
          </p:cNvPicPr>
          <p:nvPr/>
        </p:nvPicPr>
        <p:blipFill>
          <a:blip r:embed="rId1"/>
          <a:stretch>
            <a:fillRect/>
          </a:stretch>
        </p:blipFill>
        <p:spPr>
          <a:xfrm>
            <a:off x="849295" y="1946575"/>
            <a:ext cx="294803" cy="294803"/>
          </a:xfrm>
          <a:prstGeom prst="rect">
            <a:avLst/>
          </a:prstGeom>
        </p:spPr>
      </p:pic>
      <p:sp>
        <p:nvSpPr>
          <p:cNvPr id="6" name="Text 3"/>
          <p:cNvSpPr/>
          <p:nvPr/>
        </p:nvSpPr>
        <p:spPr>
          <a:xfrm>
            <a:off x="713232" y="2514600"/>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Two Account Types</a:t>
            </a:r>
            <a:endParaRPr lang="en-US" sz="1500" dirty="0"/>
          </a:p>
        </p:txBody>
      </p:sp>
      <p:sp>
        <p:nvSpPr>
          <p:cNvPr id="7" name="Text 4"/>
          <p:cNvSpPr/>
          <p:nvPr/>
        </p:nvSpPr>
        <p:spPr>
          <a:xfrm>
            <a:off x="713232" y="2880360"/>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Separate, secure staff/admin and customer accounts — never the same kind of session.</a:t>
            </a:r>
            <a:endParaRPr lang="en-US" sz="1150" dirty="0"/>
          </a:p>
        </p:txBody>
      </p:sp>
      <p:sp>
        <p:nvSpPr>
          <p:cNvPr id="8" name="Shape 5"/>
          <p:cNvSpPr/>
          <p:nvPr/>
        </p:nvSpPr>
        <p:spPr>
          <a:xfrm>
            <a:off x="4300728" y="1554480"/>
            <a:ext cx="3587496" cy="2331720"/>
          </a:xfrm>
          <a:prstGeom prst="roundRect">
            <a:avLst>
              <a:gd name="adj" fmla="val 3529"/>
            </a:avLst>
          </a:prstGeom>
          <a:solidFill>
            <a:srgbClr val="F4F6FB"/>
          </a:solidFill>
          <a:ln w="12700">
            <a:solidFill>
              <a:srgbClr val="E1E6F0"/>
            </a:solidFill>
            <a:prstDash val="solid"/>
          </a:ln>
        </p:spPr>
      </p:sp>
      <p:sp>
        <p:nvSpPr>
          <p:cNvPr id="9" name="Shape 6"/>
          <p:cNvSpPr/>
          <p:nvPr/>
        </p:nvSpPr>
        <p:spPr>
          <a:xfrm>
            <a:off x="4556760" y="181051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0" name="Image 1" descr="/home/claude/bookme_deck/icons/calendar_white.png">    </p:cNvPr>
          <p:cNvPicPr>
            <a:picLocks noChangeAspect="1"/>
          </p:cNvPicPr>
          <p:nvPr/>
        </p:nvPicPr>
        <p:blipFill>
          <a:blip r:embed="rId2"/>
          <a:stretch>
            <a:fillRect/>
          </a:stretch>
        </p:blipFill>
        <p:spPr>
          <a:xfrm>
            <a:off x="4692823" y="1946575"/>
            <a:ext cx="294803" cy="294803"/>
          </a:xfrm>
          <a:prstGeom prst="rect">
            <a:avLst/>
          </a:prstGeom>
        </p:spPr>
      </p:pic>
      <p:sp>
        <p:nvSpPr>
          <p:cNvPr id="11" name="Text 7"/>
          <p:cNvSpPr/>
          <p:nvPr/>
        </p:nvSpPr>
        <p:spPr>
          <a:xfrm>
            <a:off x="4556760" y="2514600"/>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Real-Time Slot Booking</a:t>
            </a:r>
            <a:endParaRPr lang="en-US" sz="1500" dirty="0"/>
          </a:p>
        </p:txBody>
      </p:sp>
      <p:sp>
        <p:nvSpPr>
          <p:cNvPr id="12" name="Text 8"/>
          <p:cNvSpPr/>
          <p:nvPr/>
        </p:nvSpPr>
        <p:spPr>
          <a:xfrm>
            <a:off x="4556760" y="2880360"/>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Server-side availability and conflict checking, not just a client-side guess.</a:t>
            </a:r>
            <a:endParaRPr lang="en-US" sz="1150" dirty="0"/>
          </a:p>
        </p:txBody>
      </p:sp>
      <p:sp>
        <p:nvSpPr>
          <p:cNvPr id="13" name="Shape 9"/>
          <p:cNvSpPr/>
          <p:nvPr/>
        </p:nvSpPr>
        <p:spPr>
          <a:xfrm>
            <a:off x="8144256" y="1554480"/>
            <a:ext cx="3587496" cy="2331720"/>
          </a:xfrm>
          <a:prstGeom prst="roundRect">
            <a:avLst>
              <a:gd name="adj" fmla="val 3529"/>
            </a:avLst>
          </a:prstGeom>
          <a:solidFill>
            <a:srgbClr val="F4F6FB"/>
          </a:solidFill>
          <a:ln w="12700">
            <a:solidFill>
              <a:srgbClr val="E1E6F0"/>
            </a:solidFill>
            <a:prstDash val="solid"/>
          </a:ln>
        </p:spPr>
      </p:sp>
      <p:sp>
        <p:nvSpPr>
          <p:cNvPr id="14" name="Shape 10"/>
          <p:cNvSpPr/>
          <p:nvPr/>
        </p:nvSpPr>
        <p:spPr>
          <a:xfrm>
            <a:off x="8400288" y="181051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5" name="Image 2" descr="/home/claude/bookme_deck/icons/clock_white.png">    </p:cNvPr>
          <p:cNvPicPr>
            <a:picLocks noChangeAspect="1"/>
          </p:cNvPicPr>
          <p:nvPr/>
        </p:nvPicPr>
        <p:blipFill>
          <a:blip r:embed="rId3"/>
          <a:stretch>
            <a:fillRect/>
          </a:stretch>
        </p:blipFill>
        <p:spPr>
          <a:xfrm>
            <a:off x="8536351" y="1946575"/>
            <a:ext cx="294803" cy="294803"/>
          </a:xfrm>
          <a:prstGeom prst="rect">
            <a:avLst/>
          </a:prstGeom>
        </p:spPr>
      </p:pic>
      <p:sp>
        <p:nvSpPr>
          <p:cNvPr id="16" name="Text 11"/>
          <p:cNvSpPr/>
          <p:nvPr/>
        </p:nvSpPr>
        <p:spPr>
          <a:xfrm>
            <a:off x="8400288" y="2514600"/>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Services &amp; Availability</a:t>
            </a:r>
            <a:endParaRPr lang="en-US" sz="1500" dirty="0"/>
          </a:p>
        </p:txBody>
      </p:sp>
      <p:sp>
        <p:nvSpPr>
          <p:cNvPr id="17" name="Text 12"/>
          <p:cNvSpPr/>
          <p:nvPr/>
        </p:nvSpPr>
        <p:spPr>
          <a:xfrm>
            <a:off x="8400288" y="2880360"/>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Define services, weekly staff hours, and time off — all configurable per business.</a:t>
            </a:r>
            <a:endParaRPr lang="en-US" sz="1150" dirty="0"/>
          </a:p>
        </p:txBody>
      </p:sp>
      <p:sp>
        <p:nvSpPr>
          <p:cNvPr id="18" name="Shape 13"/>
          <p:cNvSpPr/>
          <p:nvPr/>
        </p:nvSpPr>
        <p:spPr>
          <a:xfrm>
            <a:off x="457200" y="4142232"/>
            <a:ext cx="3587496" cy="2331720"/>
          </a:xfrm>
          <a:prstGeom prst="roundRect">
            <a:avLst>
              <a:gd name="adj" fmla="val 3529"/>
            </a:avLst>
          </a:prstGeom>
          <a:solidFill>
            <a:srgbClr val="F4F6FB"/>
          </a:solidFill>
          <a:ln w="12700">
            <a:solidFill>
              <a:srgbClr val="E1E6F0"/>
            </a:solidFill>
            <a:prstDash val="solid"/>
          </a:ln>
        </p:spPr>
      </p:sp>
      <p:sp>
        <p:nvSpPr>
          <p:cNvPr id="19" name="Shape 14"/>
          <p:cNvSpPr/>
          <p:nvPr/>
        </p:nvSpPr>
        <p:spPr>
          <a:xfrm>
            <a:off x="713232" y="4398264"/>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0" name="Image 3" descr="/home/claude/bookme_deck/icons/bell_white.png">    </p:cNvPr>
          <p:cNvPicPr>
            <a:picLocks noChangeAspect="1"/>
          </p:cNvPicPr>
          <p:nvPr/>
        </p:nvPicPr>
        <p:blipFill>
          <a:blip r:embed="rId4"/>
          <a:stretch>
            <a:fillRect/>
          </a:stretch>
        </p:blipFill>
        <p:spPr>
          <a:xfrm>
            <a:off x="849295" y="4534327"/>
            <a:ext cx="294803" cy="294803"/>
          </a:xfrm>
          <a:prstGeom prst="rect">
            <a:avLst/>
          </a:prstGeom>
        </p:spPr>
      </p:pic>
      <p:sp>
        <p:nvSpPr>
          <p:cNvPr id="21" name="Text 15"/>
          <p:cNvSpPr/>
          <p:nvPr/>
        </p:nvSpPr>
        <p:spPr>
          <a:xfrm>
            <a:off x="713232" y="5102352"/>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Waitlist Management</a:t>
            </a:r>
            <a:endParaRPr lang="en-US" sz="1500" dirty="0"/>
          </a:p>
        </p:txBody>
      </p:sp>
      <p:sp>
        <p:nvSpPr>
          <p:cNvPr id="22" name="Text 16"/>
          <p:cNvSpPr/>
          <p:nvPr/>
        </p:nvSpPr>
        <p:spPr>
          <a:xfrm>
            <a:off x="713232" y="5468112"/>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Customers join a waitlist and get notified automatically when a slot opens.</a:t>
            </a:r>
            <a:endParaRPr lang="en-US" sz="1150" dirty="0"/>
          </a:p>
        </p:txBody>
      </p:sp>
      <p:sp>
        <p:nvSpPr>
          <p:cNvPr id="23" name="Shape 17"/>
          <p:cNvSpPr/>
          <p:nvPr/>
        </p:nvSpPr>
        <p:spPr>
          <a:xfrm>
            <a:off x="4300728" y="4142232"/>
            <a:ext cx="3587496" cy="2331720"/>
          </a:xfrm>
          <a:prstGeom prst="roundRect">
            <a:avLst>
              <a:gd name="adj" fmla="val 3529"/>
            </a:avLst>
          </a:prstGeom>
          <a:solidFill>
            <a:srgbClr val="F4F6FB"/>
          </a:solidFill>
          <a:ln w="12700">
            <a:solidFill>
              <a:srgbClr val="E1E6F0"/>
            </a:solidFill>
            <a:prstDash val="solid"/>
          </a:ln>
        </p:spPr>
      </p:sp>
      <p:sp>
        <p:nvSpPr>
          <p:cNvPr id="24" name="Shape 18"/>
          <p:cNvSpPr/>
          <p:nvPr/>
        </p:nvSpPr>
        <p:spPr>
          <a:xfrm>
            <a:off x="4556760" y="4398264"/>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5" name="Image 4" descr="/home/claude/bookme_deck/icons/mail_white.png">    </p:cNvPr>
          <p:cNvPicPr>
            <a:picLocks noChangeAspect="1"/>
          </p:cNvPicPr>
          <p:nvPr/>
        </p:nvPicPr>
        <p:blipFill>
          <a:blip r:embed="rId5"/>
          <a:stretch>
            <a:fillRect/>
          </a:stretch>
        </p:blipFill>
        <p:spPr>
          <a:xfrm>
            <a:off x="4692823" y="4534327"/>
            <a:ext cx="294803" cy="294803"/>
          </a:xfrm>
          <a:prstGeom prst="rect">
            <a:avLst/>
          </a:prstGeom>
        </p:spPr>
      </p:pic>
      <p:sp>
        <p:nvSpPr>
          <p:cNvPr id="26" name="Text 19"/>
          <p:cNvSpPr/>
          <p:nvPr/>
        </p:nvSpPr>
        <p:spPr>
          <a:xfrm>
            <a:off x="4556760" y="5102352"/>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Automated Email</a:t>
            </a:r>
            <a:endParaRPr lang="en-US" sz="1500" dirty="0"/>
          </a:p>
        </p:txBody>
      </p:sp>
      <p:sp>
        <p:nvSpPr>
          <p:cNvPr id="27" name="Text 20"/>
          <p:cNvSpPr/>
          <p:nvPr/>
        </p:nvSpPr>
        <p:spPr>
          <a:xfrm>
            <a:off x="4556760" y="5468112"/>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Real SMTP-sent confirmations, cancellations, and reminders — no more mailto: drafts.</a:t>
            </a:r>
            <a:endParaRPr lang="en-US" sz="1150" dirty="0"/>
          </a:p>
        </p:txBody>
      </p:sp>
      <p:sp>
        <p:nvSpPr>
          <p:cNvPr id="28" name="Shape 21"/>
          <p:cNvSpPr/>
          <p:nvPr/>
        </p:nvSpPr>
        <p:spPr>
          <a:xfrm>
            <a:off x="8144256" y="4142232"/>
            <a:ext cx="3587496" cy="2331720"/>
          </a:xfrm>
          <a:prstGeom prst="roundRect">
            <a:avLst>
              <a:gd name="adj" fmla="val 3529"/>
            </a:avLst>
          </a:prstGeom>
          <a:solidFill>
            <a:srgbClr val="F4F6FB"/>
          </a:solidFill>
          <a:ln w="12700">
            <a:solidFill>
              <a:srgbClr val="E1E6F0"/>
            </a:solidFill>
            <a:prstDash val="solid"/>
          </a:ln>
        </p:spPr>
      </p:sp>
      <p:sp>
        <p:nvSpPr>
          <p:cNvPr id="29" name="Shape 22"/>
          <p:cNvSpPr/>
          <p:nvPr/>
        </p:nvSpPr>
        <p:spPr>
          <a:xfrm>
            <a:off x="8400288" y="4398264"/>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30" name="Image 5" descr="/home/claude/bookme_deck/icons/activity_white.png">    </p:cNvPr>
          <p:cNvPicPr>
            <a:picLocks noChangeAspect="1"/>
          </p:cNvPicPr>
          <p:nvPr/>
        </p:nvPicPr>
        <p:blipFill>
          <a:blip r:embed="rId6"/>
          <a:stretch>
            <a:fillRect/>
          </a:stretch>
        </p:blipFill>
        <p:spPr>
          <a:xfrm>
            <a:off x="8536351" y="4534327"/>
            <a:ext cx="294803" cy="294803"/>
          </a:xfrm>
          <a:prstGeom prst="rect">
            <a:avLst/>
          </a:prstGeom>
        </p:spPr>
      </p:pic>
      <p:sp>
        <p:nvSpPr>
          <p:cNvPr id="31" name="Text 23"/>
          <p:cNvSpPr/>
          <p:nvPr/>
        </p:nvSpPr>
        <p:spPr>
          <a:xfrm>
            <a:off x="8400288" y="5102352"/>
            <a:ext cx="3075432" cy="365760"/>
          </a:xfrm>
          <a:prstGeom prst="rect">
            <a:avLst/>
          </a:prstGeom>
          <a:noFill/>
          <a:ln/>
        </p:spPr>
        <p:txBody>
          <a:bodyPr wrap="square" lIns="0" tIns="0" rIns="0" bIns="0" rtlCol="0" anchor="ctr"/>
          <a:lstStyle/>
          <a:p>
            <a:pPr indent="0" marL="0">
              <a:buNone/>
            </a:pPr>
            <a:r>
              <a:rPr lang="en-US" sz="1500" b="1" dirty="0">
                <a:solidFill>
                  <a:srgbClr val="1B1F2E"/>
                </a:solidFill>
                <a:latin typeface="Cambria" pitchFamily="34" charset="0"/>
                <a:ea typeface="Cambria" pitchFamily="34" charset="-122"/>
                <a:cs typeface="Cambria" pitchFamily="34" charset="-120"/>
              </a:rPr>
              <a:t>Notifications &amp; Audit Trail</a:t>
            </a:r>
            <a:endParaRPr lang="en-US" sz="1500" dirty="0"/>
          </a:p>
        </p:txBody>
      </p:sp>
      <p:sp>
        <p:nvSpPr>
          <p:cNvPr id="32" name="Text 24"/>
          <p:cNvSpPr/>
          <p:nvPr/>
        </p:nvSpPr>
        <p:spPr>
          <a:xfrm>
            <a:off x="8400288" y="5468112"/>
            <a:ext cx="3075432" cy="822960"/>
          </a:xfrm>
          <a:prstGeom prst="rect">
            <a:avLst/>
          </a:prstGeom>
          <a:noFill/>
          <a:ln/>
        </p:spPr>
        <p:txBody>
          <a:bodyPr wrap="square" lIns="0" tIns="0" rIns="0" bIns="0" rtlCol="0" anchor="t"/>
          <a:lstStyle/>
          <a:p>
            <a:pPr indent="0" marL="0">
              <a:lnSpc>
                <a:spcPts val="1500"/>
              </a:lnSpc>
              <a:buNone/>
            </a:pPr>
            <a:r>
              <a:rPr lang="en-US" sz="1150" dirty="0">
                <a:solidFill>
                  <a:srgbClr val="6B7280"/>
                </a:solidFill>
                <a:latin typeface="Calibri" pitchFamily="34" charset="0"/>
                <a:ea typeface="Calibri" pitchFamily="34" charset="-122"/>
                <a:cs typeface="Calibri" pitchFamily="34" charset="-120"/>
              </a:rPr>
              <a:t>Every booking, cancellation, and reminder logged in-app for staff to review.</a:t>
            </a:r>
            <a:endParaRPr lang="en-US" sz="1150" dirty="0"/>
          </a:p>
        </p:txBody>
      </p:sp>
      <p:sp>
        <p:nvSpPr>
          <p:cNvPr id="33" name="Text 25"/>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BOOKME PRO</a:t>
            </a:r>
            <a:endParaRPr lang="en-US" sz="900" dirty="0"/>
          </a:p>
        </p:txBody>
      </p:sp>
      <p:sp>
        <p:nvSpPr>
          <p:cNvPr id="34" name="Text 26"/>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Race-Safe by Design, Not by Luck</a:t>
            </a:r>
            <a:endParaRPr lang="en-US" sz="3200" dirty="0"/>
          </a:p>
        </p:txBody>
      </p:sp>
      <p:sp>
        <p:nvSpPr>
          <p:cNvPr id="3" name="Shape 1"/>
          <p:cNvSpPr/>
          <p:nvPr/>
        </p:nvSpPr>
        <p:spPr>
          <a:xfrm>
            <a:off x="640080" y="1463040"/>
            <a:ext cx="5120640" cy="777240"/>
          </a:xfrm>
          <a:prstGeom prst="roundRect">
            <a:avLst>
              <a:gd name="adj" fmla="val 9412"/>
            </a:avLst>
          </a:prstGeom>
          <a:solidFill>
            <a:srgbClr val="F4F6FB"/>
          </a:solidFill>
          <a:ln w="12700">
            <a:solidFill>
              <a:srgbClr val="E1E6F0"/>
            </a:solidFill>
            <a:prstDash val="solid"/>
          </a:ln>
        </p:spPr>
      </p:sp>
      <p:sp>
        <p:nvSpPr>
          <p:cNvPr id="4" name="Shape 2"/>
          <p:cNvSpPr/>
          <p:nvPr/>
        </p:nvSpPr>
        <p:spPr>
          <a:xfrm>
            <a:off x="822960" y="1645920"/>
            <a:ext cx="411480" cy="41148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bookme_deck/icons/calendar_white.png">    </p:cNvPr>
          <p:cNvPicPr>
            <a:picLocks noChangeAspect="1"/>
          </p:cNvPicPr>
          <p:nvPr/>
        </p:nvPicPr>
        <p:blipFill>
          <a:blip r:embed="rId1"/>
          <a:stretch>
            <a:fillRect/>
          </a:stretch>
        </p:blipFill>
        <p:spPr>
          <a:xfrm>
            <a:off x="921715" y="1744675"/>
            <a:ext cx="213970" cy="213970"/>
          </a:xfrm>
          <a:prstGeom prst="rect">
            <a:avLst/>
          </a:prstGeom>
        </p:spPr>
      </p:pic>
      <p:sp>
        <p:nvSpPr>
          <p:cNvPr id="6" name="Text 3"/>
          <p:cNvSpPr/>
          <p:nvPr/>
        </p:nvSpPr>
        <p:spPr>
          <a:xfrm>
            <a:off x="1371600" y="1463040"/>
            <a:ext cx="4206240" cy="777240"/>
          </a:xfrm>
          <a:prstGeom prst="rect">
            <a:avLst/>
          </a:prstGeom>
          <a:noFill/>
          <a:ln/>
        </p:spPr>
        <p:txBody>
          <a:bodyPr wrap="square" lIns="0" tIns="0" rIns="0" bIns="0" rtlCol="0" anchor="ctr"/>
          <a:lstStyle/>
          <a:p>
            <a:pPr indent="0" marL="0">
              <a:buNone/>
            </a:pPr>
            <a:r>
              <a:rPr lang="en-US" sz="1400" b="1" dirty="0">
                <a:solidFill>
                  <a:srgbClr val="1B1F2E"/>
                </a:solidFill>
                <a:latin typeface="Calibri" pitchFamily="34" charset="0"/>
                <a:ea typeface="Calibri" pitchFamily="34" charset="-122"/>
                <a:cs typeface="Calibri" pitchFamily="34" charset="-120"/>
              </a:rPr>
              <a:t>Customer A books 2:00 PM</a:t>
            </a:r>
            <a:endParaRPr lang="en-US" sz="1400" dirty="0"/>
          </a:p>
        </p:txBody>
      </p:sp>
      <p:sp>
        <p:nvSpPr>
          <p:cNvPr id="7" name="Shape 4"/>
          <p:cNvSpPr/>
          <p:nvPr/>
        </p:nvSpPr>
        <p:spPr>
          <a:xfrm>
            <a:off x="6430975" y="1463040"/>
            <a:ext cx="5120640" cy="777240"/>
          </a:xfrm>
          <a:prstGeom prst="roundRect">
            <a:avLst>
              <a:gd name="adj" fmla="val 9412"/>
            </a:avLst>
          </a:prstGeom>
          <a:solidFill>
            <a:srgbClr val="F4F6FB"/>
          </a:solidFill>
          <a:ln w="12700">
            <a:solidFill>
              <a:srgbClr val="E1E6F0"/>
            </a:solidFill>
            <a:prstDash val="solid"/>
          </a:ln>
        </p:spPr>
      </p:sp>
      <p:sp>
        <p:nvSpPr>
          <p:cNvPr id="8" name="Shape 5"/>
          <p:cNvSpPr/>
          <p:nvPr/>
        </p:nvSpPr>
        <p:spPr>
          <a:xfrm>
            <a:off x="6613855" y="1645920"/>
            <a:ext cx="411480" cy="41148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9" name="Image 1" descr="/home/claude/bookme_deck/icons/calendar_white.png">    </p:cNvPr>
          <p:cNvPicPr>
            <a:picLocks noChangeAspect="1"/>
          </p:cNvPicPr>
          <p:nvPr/>
        </p:nvPicPr>
        <p:blipFill>
          <a:blip r:embed="rId2"/>
          <a:stretch>
            <a:fillRect/>
          </a:stretch>
        </p:blipFill>
        <p:spPr>
          <a:xfrm>
            <a:off x="6712610" y="1744675"/>
            <a:ext cx="213970" cy="213970"/>
          </a:xfrm>
          <a:prstGeom prst="rect">
            <a:avLst/>
          </a:prstGeom>
        </p:spPr>
      </p:pic>
      <p:sp>
        <p:nvSpPr>
          <p:cNvPr id="10" name="Text 6"/>
          <p:cNvSpPr/>
          <p:nvPr/>
        </p:nvSpPr>
        <p:spPr>
          <a:xfrm>
            <a:off x="7162495" y="1463040"/>
            <a:ext cx="4206240" cy="777240"/>
          </a:xfrm>
          <a:prstGeom prst="rect">
            <a:avLst/>
          </a:prstGeom>
          <a:noFill/>
          <a:ln/>
        </p:spPr>
        <p:txBody>
          <a:bodyPr wrap="square" lIns="0" tIns="0" rIns="0" bIns="0" rtlCol="0" anchor="ctr"/>
          <a:lstStyle/>
          <a:p>
            <a:pPr indent="0" marL="0">
              <a:buNone/>
            </a:pPr>
            <a:r>
              <a:rPr lang="en-US" sz="1400" b="1" dirty="0">
                <a:solidFill>
                  <a:srgbClr val="1B1F2E"/>
                </a:solidFill>
                <a:latin typeface="Calibri" pitchFamily="34" charset="0"/>
                <a:ea typeface="Calibri" pitchFamily="34" charset="-122"/>
                <a:cs typeface="Calibri" pitchFamily="34" charset="-120"/>
              </a:rPr>
              <a:t>Customer B books 2:00 PM</a:t>
            </a:r>
            <a:endParaRPr lang="en-US" sz="1400" dirty="0"/>
          </a:p>
        </p:txBody>
      </p:sp>
      <p:sp>
        <p:nvSpPr>
          <p:cNvPr id="11" name="Shape 7"/>
          <p:cNvSpPr/>
          <p:nvPr/>
        </p:nvSpPr>
        <p:spPr>
          <a:xfrm>
            <a:off x="3044952" y="2331720"/>
            <a:ext cx="310896" cy="310896"/>
          </a:xfrm>
          <a:prstGeom prst="ellipse">
            <a:avLst/>
          </a:prstGeom>
          <a:solidFill>
            <a:srgbClr val="00C2A8"/>
          </a:solidFill>
          <a:ln/>
        </p:spPr>
      </p:sp>
      <p:pic>
        <p:nvPicPr>
          <p:cNvPr id="12" name="Image 2" descr="/home/claude/bookme_deck/icons/arrowRight_white.png">    </p:cNvPr>
          <p:cNvPicPr>
            <a:picLocks noChangeAspect="1"/>
          </p:cNvPicPr>
          <p:nvPr/>
        </p:nvPicPr>
        <p:blipFill>
          <a:blip r:embed="rId3"/>
          <a:stretch>
            <a:fillRect/>
          </a:stretch>
        </p:blipFill>
        <p:spPr>
          <a:xfrm rot="5400000">
            <a:off x="3108960" y="2395728"/>
            <a:ext cx="182880" cy="182880"/>
          </a:xfrm>
          <a:prstGeom prst="rect">
            <a:avLst/>
          </a:prstGeom>
        </p:spPr>
      </p:pic>
      <p:sp>
        <p:nvSpPr>
          <p:cNvPr id="13" name="Shape 8"/>
          <p:cNvSpPr/>
          <p:nvPr/>
        </p:nvSpPr>
        <p:spPr>
          <a:xfrm>
            <a:off x="8835847" y="2331720"/>
            <a:ext cx="310896" cy="310896"/>
          </a:xfrm>
          <a:prstGeom prst="ellipse">
            <a:avLst/>
          </a:prstGeom>
          <a:solidFill>
            <a:srgbClr val="00C2A8"/>
          </a:solidFill>
          <a:ln/>
        </p:spPr>
      </p:sp>
      <p:pic>
        <p:nvPicPr>
          <p:cNvPr id="14" name="Image 3" descr="/home/claude/bookme_deck/icons/arrowRight_white.png">    </p:cNvPr>
          <p:cNvPicPr>
            <a:picLocks noChangeAspect="1"/>
          </p:cNvPicPr>
          <p:nvPr/>
        </p:nvPicPr>
        <p:blipFill>
          <a:blip r:embed="rId4"/>
          <a:stretch>
            <a:fillRect/>
          </a:stretch>
        </p:blipFill>
        <p:spPr>
          <a:xfrm rot="5400000">
            <a:off x="8899855" y="2395728"/>
            <a:ext cx="182880" cy="182880"/>
          </a:xfrm>
          <a:prstGeom prst="rect">
            <a:avLst/>
          </a:prstGeom>
        </p:spPr>
      </p:pic>
      <p:sp>
        <p:nvSpPr>
          <p:cNvPr id="15" name="Shape 9"/>
          <p:cNvSpPr/>
          <p:nvPr/>
        </p:nvSpPr>
        <p:spPr>
          <a:xfrm>
            <a:off x="3261208" y="2743200"/>
            <a:ext cx="5669280" cy="960120"/>
          </a:xfrm>
          <a:prstGeom prst="roundRect">
            <a:avLst>
              <a:gd name="adj" fmla="val 9524"/>
            </a:avLst>
          </a:prstGeom>
          <a:solidFill>
            <a:srgbClr val="1E2761"/>
          </a:solidFill>
          <a:ln/>
          <a:effectLst>
            <a:outerShdw sx="100000" sy="100000" kx="0" ky="0" algn="bl" rotWithShape="0" blurRad="101600" dist="38100" dir="5400000">
              <a:srgbClr val="0A0E2A">
                <a:alpha val="30000"/>
              </a:srgbClr>
            </a:outerShdw>
          </a:effectLst>
        </p:spPr>
      </p:sp>
      <p:sp>
        <p:nvSpPr>
          <p:cNvPr id="16" name="Shape 10"/>
          <p:cNvSpPr/>
          <p:nvPr/>
        </p:nvSpPr>
        <p:spPr>
          <a:xfrm>
            <a:off x="3535528" y="2971800"/>
            <a:ext cx="502920" cy="50292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7" name="Image 4" descr="/home/claude/bookme_deck/icons/shield_white.png">    </p:cNvPr>
          <p:cNvPicPr>
            <a:picLocks noChangeAspect="1"/>
          </p:cNvPicPr>
          <p:nvPr/>
        </p:nvPicPr>
        <p:blipFill>
          <a:blip r:embed="rId5"/>
          <a:stretch>
            <a:fillRect/>
          </a:stretch>
        </p:blipFill>
        <p:spPr>
          <a:xfrm>
            <a:off x="3656228" y="3092501"/>
            <a:ext cx="261518" cy="261518"/>
          </a:xfrm>
          <a:prstGeom prst="rect">
            <a:avLst/>
          </a:prstGeom>
        </p:spPr>
      </p:pic>
      <p:sp>
        <p:nvSpPr>
          <p:cNvPr id="18" name="Text 11"/>
          <p:cNvSpPr/>
          <p:nvPr/>
        </p:nvSpPr>
        <p:spPr>
          <a:xfrm>
            <a:off x="4221328" y="2743200"/>
            <a:ext cx="4434840" cy="960120"/>
          </a:xfrm>
          <a:prstGeom prst="rect">
            <a:avLst/>
          </a:prstGeom>
          <a:noFill/>
          <a:ln/>
        </p:spPr>
        <p:txBody>
          <a:bodyPr wrap="square" lIns="0" tIns="0" rIns="0" bIns="0" rtlCol="0" anchor="ctr"/>
          <a:lstStyle/>
          <a:p>
            <a:pPr indent="0" marL="0">
              <a:lnSpc>
                <a:spcPts val="1800"/>
              </a:lnSpc>
              <a:buNone/>
            </a:pPr>
            <a:r>
              <a:rPr lang="en-US" sz="1500" b="1" dirty="0">
                <a:solidFill>
                  <a:srgbClr val="FFFFFF"/>
                </a:solidFill>
                <a:latin typeface="Calibri" pitchFamily="34" charset="0"/>
                <a:ea typeface="Calibri" pitchFamily="34" charset="-122"/>
                <a:cs typeface="Calibri" pitchFamily="34" charset="-120"/>
              </a:rPr>
              <a:t>Server checks hours, bookings &amp; time-off, then writes</a:t>
            </a:r>
            <a:endParaRPr lang="en-US" sz="1500" dirty="0"/>
          </a:p>
        </p:txBody>
      </p:sp>
      <p:sp>
        <p:nvSpPr>
          <p:cNvPr id="19" name="Shape 12"/>
          <p:cNvSpPr/>
          <p:nvPr/>
        </p:nvSpPr>
        <p:spPr>
          <a:xfrm>
            <a:off x="3044952" y="3794760"/>
            <a:ext cx="310896" cy="310896"/>
          </a:xfrm>
          <a:prstGeom prst="ellipse">
            <a:avLst/>
          </a:prstGeom>
          <a:solidFill>
            <a:srgbClr val="00C2A8"/>
          </a:solidFill>
          <a:ln/>
        </p:spPr>
      </p:sp>
      <p:pic>
        <p:nvPicPr>
          <p:cNvPr id="20" name="Image 5" descr="/home/claude/bookme_deck/icons/arrowRight_white.png">    </p:cNvPr>
          <p:cNvPicPr>
            <a:picLocks noChangeAspect="1"/>
          </p:cNvPicPr>
          <p:nvPr/>
        </p:nvPicPr>
        <p:blipFill>
          <a:blip r:embed="rId6"/>
          <a:stretch>
            <a:fillRect/>
          </a:stretch>
        </p:blipFill>
        <p:spPr>
          <a:xfrm rot="5400000">
            <a:off x="3108960" y="3858768"/>
            <a:ext cx="182880" cy="182880"/>
          </a:xfrm>
          <a:prstGeom prst="rect">
            <a:avLst/>
          </a:prstGeom>
        </p:spPr>
      </p:pic>
      <p:sp>
        <p:nvSpPr>
          <p:cNvPr id="21" name="Shape 13"/>
          <p:cNvSpPr/>
          <p:nvPr/>
        </p:nvSpPr>
        <p:spPr>
          <a:xfrm>
            <a:off x="8835847" y="3794760"/>
            <a:ext cx="310896" cy="310896"/>
          </a:xfrm>
          <a:prstGeom prst="ellipse">
            <a:avLst/>
          </a:prstGeom>
          <a:solidFill>
            <a:srgbClr val="00C2A8"/>
          </a:solidFill>
          <a:ln/>
        </p:spPr>
      </p:sp>
      <p:pic>
        <p:nvPicPr>
          <p:cNvPr id="22" name="Image 6" descr="/home/claude/bookme_deck/icons/arrowRight_white.png">    </p:cNvPr>
          <p:cNvPicPr>
            <a:picLocks noChangeAspect="1"/>
          </p:cNvPicPr>
          <p:nvPr/>
        </p:nvPicPr>
        <p:blipFill>
          <a:blip r:embed="rId7"/>
          <a:stretch>
            <a:fillRect/>
          </a:stretch>
        </p:blipFill>
        <p:spPr>
          <a:xfrm rot="5400000">
            <a:off x="8899855" y="3858768"/>
            <a:ext cx="182880" cy="182880"/>
          </a:xfrm>
          <a:prstGeom prst="rect">
            <a:avLst/>
          </a:prstGeom>
        </p:spPr>
      </p:pic>
      <p:sp>
        <p:nvSpPr>
          <p:cNvPr id="23" name="Shape 14"/>
          <p:cNvSpPr/>
          <p:nvPr/>
        </p:nvSpPr>
        <p:spPr>
          <a:xfrm>
            <a:off x="640080" y="4206240"/>
            <a:ext cx="5120640" cy="1051560"/>
          </a:xfrm>
          <a:prstGeom prst="roundRect">
            <a:avLst>
              <a:gd name="adj" fmla="val 6957"/>
            </a:avLst>
          </a:prstGeom>
          <a:solidFill>
            <a:srgbClr val="00C2A8"/>
          </a:solidFill>
          <a:ln/>
          <a:effectLst>
            <a:outerShdw sx="100000" sy="100000" kx="0" ky="0" algn="bl" rotWithShape="0" blurRad="63500" dist="25400" dir="5400000">
              <a:srgbClr val="0A0E2A">
                <a:alpha val="25000"/>
              </a:srgbClr>
            </a:outerShdw>
          </a:effectLst>
        </p:spPr>
      </p:sp>
      <p:sp>
        <p:nvSpPr>
          <p:cNvPr id="24" name="Shape 15"/>
          <p:cNvSpPr/>
          <p:nvPr/>
        </p:nvSpPr>
        <p:spPr>
          <a:xfrm>
            <a:off x="914400" y="4503420"/>
            <a:ext cx="457200" cy="45720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5" name="Image 7" descr="/home/claude/bookme_deck/icons/check_white.png">    </p:cNvPr>
          <p:cNvPicPr>
            <a:picLocks noChangeAspect="1"/>
          </p:cNvPicPr>
          <p:nvPr/>
        </p:nvPicPr>
        <p:blipFill>
          <a:blip r:embed="rId8"/>
          <a:stretch>
            <a:fillRect/>
          </a:stretch>
        </p:blipFill>
        <p:spPr>
          <a:xfrm>
            <a:off x="1024128" y="4613148"/>
            <a:ext cx="237744" cy="237744"/>
          </a:xfrm>
          <a:prstGeom prst="rect">
            <a:avLst/>
          </a:prstGeom>
        </p:spPr>
      </p:pic>
      <p:sp>
        <p:nvSpPr>
          <p:cNvPr id="26" name="Text 16"/>
          <p:cNvSpPr/>
          <p:nvPr/>
        </p:nvSpPr>
        <p:spPr>
          <a:xfrm>
            <a:off x="1554480" y="4206240"/>
            <a:ext cx="3931920" cy="1051560"/>
          </a:xfrm>
          <a:prstGeom prst="rect">
            <a:avLst/>
          </a:prstGeom>
          <a:noFill/>
          <a:ln/>
        </p:spPr>
        <p:txBody>
          <a:bodyPr wrap="square" lIns="0" tIns="0" rIns="0" bIns="0" rtlCol="0" anchor="ctr"/>
          <a:lstStyle/>
          <a:p>
            <a:pPr indent="0" marL="0">
              <a:lnSpc>
                <a:spcPts val="1800"/>
              </a:lnSpc>
              <a:buNone/>
            </a:pPr>
            <a:r>
              <a:rPr lang="en-US" sz="1450" b="1" dirty="0">
                <a:solidFill>
                  <a:srgbClr val="FFFFFF"/>
                </a:solidFill>
                <a:latin typeface="Calibri" pitchFamily="34" charset="0"/>
                <a:ea typeface="Calibri" pitchFamily="34" charset="-122"/>
                <a:cs typeface="Calibri" pitchFamily="34" charset="-120"/>
              </a:rPr>
              <a:t>Customer A — </a:t>
            </a:r>
            <a:pPr indent="0" marL="0">
              <a:lnSpc>
                <a:spcPts val="1800"/>
              </a:lnSpc>
              <a:buNone/>
            </a:pPr>
            <a:r>
              <a:rPr lang="en-US" sz="1450" b="1" dirty="0">
                <a:solidFill>
                  <a:srgbClr val="E8FFFB"/>
                </a:solidFill>
                <a:latin typeface="Calibri" pitchFamily="34" charset="0"/>
                <a:ea typeface="Calibri" pitchFamily="34" charset="-122"/>
                <a:cs typeface="Calibri" pitchFamily="34" charset="-120"/>
              </a:rPr>
              <a:t>Confirmed (201)</a:t>
            </a:r>
            <a:endParaRPr lang="en-US" sz="1450" dirty="0"/>
          </a:p>
        </p:txBody>
      </p:sp>
      <p:sp>
        <p:nvSpPr>
          <p:cNvPr id="27" name="Shape 17"/>
          <p:cNvSpPr/>
          <p:nvPr/>
        </p:nvSpPr>
        <p:spPr>
          <a:xfrm>
            <a:off x="6430975" y="4206240"/>
            <a:ext cx="5120640" cy="1051560"/>
          </a:xfrm>
          <a:prstGeom prst="roundRect">
            <a:avLst>
              <a:gd name="adj" fmla="val 6957"/>
            </a:avLst>
          </a:prstGeom>
          <a:solidFill>
            <a:srgbClr val="FFFFFF"/>
          </a:solidFill>
          <a:ln w="19050">
            <a:solidFill>
              <a:srgbClr val="B0392A"/>
            </a:solidFill>
            <a:prstDash val="solid"/>
          </a:ln>
        </p:spPr>
      </p:sp>
      <p:sp>
        <p:nvSpPr>
          <p:cNvPr id="28" name="Shape 18"/>
          <p:cNvSpPr/>
          <p:nvPr/>
        </p:nvSpPr>
        <p:spPr>
          <a:xfrm>
            <a:off x="6705295" y="4503420"/>
            <a:ext cx="457200" cy="457200"/>
          </a:xfrm>
          <a:prstGeom prst="ellipse">
            <a:avLst/>
          </a:prstGeom>
          <a:solidFill>
            <a:srgbClr val="B0392A"/>
          </a:solidFill>
          <a:ln/>
          <a:effectLst>
            <a:outerShdw sx="100000" sy="100000" kx="0" ky="0" algn="bl" rotWithShape="0" blurRad="76200" dist="25400" dir="5400000">
              <a:srgbClr val="0A0E2A">
                <a:alpha val="35000"/>
              </a:srgbClr>
            </a:outerShdw>
          </a:effectLst>
        </p:spPr>
      </p:sp>
      <p:pic>
        <p:nvPicPr>
          <p:cNvPr id="29" name="Image 8" descr="/home/claude/bookme_deck/icons/alertTriangle_white.png">    </p:cNvPr>
          <p:cNvPicPr>
            <a:picLocks noChangeAspect="1"/>
          </p:cNvPicPr>
          <p:nvPr/>
        </p:nvPicPr>
        <p:blipFill>
          <a:blip r:embed="rId9"/>
          <a:stretch>
            <a:fillRect/>
          </a:stretch>
        </p:blipFill>
        <p:spPr>
          <a:xfrm>
            <a:off x="6815023" y="4613148"/>
            <a:ext cx="237744" cy="237744"/>
          </a:xfrm>
          <a:prstGeom prst="rect">
            <a:avLst/>
          </a:prstGeom>
        </p:spPr>
      </p:pic>
      <p:sp>
        <p:nvSpPr>
          <p:cNvPr id="30" name="Text 19"/>
          <p:cNvSpPr/>
          <p:nvPr/>
        </p:nvSpPr>
        <p:spPr>
          <a:xfrm>
            <a:off x="7345375" y="4206240"/>
            <a:ext cx="3931920" cy="1051560"/>
          </a:xfrm>
          <a:prstGeom prst="rect">
            <a:avLst/>
          </a:prstGeom>
          <a:noFill/>
          <a:ln/>
        </p:spPr>
        <p:txBody>
          <a:bodyPr wrap="square" lIns="0" tIns="0" rIns="0" bIns="0" rtlCol="0" anchor="ctr"/>
          <a:lstStyle/>
          <a:p>
            <a:pPr indent="0" marL="0">
              <a:lnSpc>
                <a:spcPts val="1500"/>
              </a:lnSpc>
              <a:buNone/>
            </a:pPr>
            <a:r>
              <a:rPr lang="en-US" sz="1200" b="1" dirty="0">
                <a:solidFill>
                  <a:srgbClr val="1B1F2E"/>
                </a:solidFill>
                <a:latin typeface="Calibri" pitchFamily="34" charset="0"/>
                <a:ea typeface="Calibri" pitchFamily="34" charset="-122"/>
                <a:cs typeface="Calibri" pitchFamily="34" charset="-120"/>
              </a:rPr>
              <a:t>Customer B — </a:t>
            </a:r>
            <a:pPr indent="0" marL="0">
              <a:lnSpc>
                <a:spcPts val="1500"/>
              </a:lnSpc>
              <a:buNone/>
            </a:pPr>
            <a:r>
              <a:rPr lang="en-US" sz="1200" b="1" dirty="0">
                <a:solidFill>
                  <a:srgbClr val="B0392A"/>
                </a:solidFill>
                <a:latin typeface="Calibri" pitchFamily="34" charset="0"/>
                <a:ea typeface="Calibri" pitchFamily="34" charset="-122"/>
                <a:cs typeface="Calibri" pitchFamily="34" charset="-120"/>
              </a:rPr>
              <a:t>409 Conflict: </a:t>
            </a:r>
            <a:pPr indent="0" marL="0">
              <a:lnSpc>
                <a:spcPts val="1500"/>
              </a:lnSpc>
              <a:buNone/>
            </a:pPr>
            <a:r>
              <a:rPr lang="en-US" sz="1200" dirty="0">
                <a:solidFill>
                  <a:srgbClr val="6B7280"/>
                </a:solidFill>
                <a:latin typeface="Calibri" pitchFamily="34" charset="0"/>
                <a:ea typeface="Calibri" pitchFamily="34" charset="-122"/>
                <a:cs typeface="Calibri" pitchFamily="34" charset="-120"/>
              </a:rPr>
              <a:t>That time was just booked by someone else.</a:t>
            </a:r>
            <a:endParaRPr lang="en-US" sz="1200" dirty="0"/>
          </a:p>
        </p:txBody>
      </p:sp>
      <p:sp>
        <p:nvSpPr>
          <p:cNvPr id="31" name="Text 20"/>
          <p:cNvSpPr/>
          <p:nvPr/>
        </p:nvSpPr>
        <p:spPr>
          <a:xfrm>
            <a:off x="640080" y="5486400"/>
            <a:ext cx="10908792" cy="640080"/>
          </a:xfrm>
          <a:prstGeom prst="rect">
            <a:avLst/>
          </a:prstGeom>
          <a:noFill/>
          <a:ln/>
        </p:spPr>
        <p:txBody>
          <a:bodyPr wrap="square" lIns="0" tIns="0" rIns="0" bIns="0" rtlCol="0" anchor="t"/>
          <a:lstStyle/>
          <a:p>
            <a:pPr algn="l" indent="0" marL="0">
              <a:lnSpc>
                <a:spcPts val="1600"/>
              </a:lnSpc>
              <a:buNone/>
            </a:pPr>
            <a:r>
              <a:rPr lang="en-US" sz="1250" i="1" dirty="0">
                <a:solidFill>
                  <a:srgbClr val="6B7280"/>
                </a:solidFill>
                <a:latin typeface="Calibri" pitchFamily="34" charset="0"/>
                <a:ea typeface="Calibri" pitchFamily="34" charset="-122"/>
                <a:cs typeface="Calibri" pitchFamily="34" charset="-120"/>
              </a:rPr>
              <a:t>The server re-derives every appointment's end time and checks staff hours, existing bookings, and time-off blocks before it ever writes a row. The client's own slot math only ever renders a preview — it never decides what's allowed.</a:t>
            </a:r>
            <a:endParaRPr lang="en-US" sz="1250" dirty="0"/>
          </a:p>
        </p:txBody>
      </p:sp>
      <p:sp>
        <p:nvSpPr>
          <p:cNvPr id="32" name="Text 21"/>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BOOKME PRO</a:t>
            </a:r>
            <a:endParaRPr lang="en-US" sz="900" dirty="0"/>
          </a:p>
        </p:txBody>
      </p:sp>
      <p:sp>
        <p:nvSpPr>
          <p:cNvPr id="33" name="Text 22"/>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E2761"/>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FFFFFF"/>
                </a:solidFill>
                <a:latin typeface="Cambria" pitchFamily="34" charset="0"/>
                <a:ea typeface="Cambria" pitchFamily="34" charset="-122"/>
                <a:cs typeface="Cambria" pitchFamily="34" charset="-120"/>
              </a:rPr>
              <a:t>Two Account Spaces, Each Locked Down</a:t>
            </a:r>
            <a:endParaRPr lang="en-US" sz="3200" dirty="0"/>
          </a:p>
        </p:txBody>
      </p:sp>
      <p:sp>
        <p:nvSpPr>
          <p:cNvPr id="3" name="Shape 1"/>
          <p:cNvSpPr/>
          <p:nvPr/>
        </p:nvSpPr>
        <p:spPr>
          <a:xfrm>
            <a:off x="548640" y="1691640"/>
            <a:ext cx="5408676" cy="2103120"/>
          </a:xfrm>
          <a:prstGeom prst="roundRect">
            <a:avLst>
              <a:gd name="adj" fmla="val 4348"/>
            </a:avLst>
          </a:prstGeom>
          <a:solidFill>
            <a:srgbClr val="161C4A"/>
          </a:solidFill>
          <a:ln w="12700">
            <a:solidFill>
              <a:srgbClr val="323A72"/>
            </a:solidFill>
            <a:prstDash val="solid"/>
          </a:ln>
        </p:spPr>
      </p:sp>
      <p:sp>
        <p:nvSpPr>
          <p:cNvPr id="4" name="Shape 2"/>
          <p:cNvSpPr/>
          <p:nvPr/>
        </p:nvSpPr>
        <p:spPr>
          <a:xfrm>
            <a:off x="868680" y="1984248"/>
            <a:ext cx="594360" cy="59436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5" name="Image 0" descr="/home/claude/bookme_deck/icons/lock_white.png">    </p:cNvPr>
          <p:cNvPicPr>
            <a:picLocks noChangeAspect="1"/>
          </p:cNvPicPr>
          <p:nvPr/>
        </p:nvPicPr>
        <p:blipFill>
          <a:blip r:embed="rId1"/>
          <a:stretch>
            <a:fillRect/>
          </a:stretch>
        </p:blipFill>
        <p:spPr>
          <a:xfrm>
            <a:off x="1011326" y="2126894"/>
            <a:ext cx="309067" cy="309067"/>
          </a:xfrm>
          <a:prstGeom prst="rect">
            <a:avLst/>
          </a:prstGeom>
        </p:spPr>
      </p:pic>
      <p:sp>
        <p:nvSpPr>
          <p:cNvPr id="6" name="Text 3"/>
          <p:cNvSpPr/>
          <p:nvPr/>
        </p:nvSpPr>
        <p:spPr>
          <a:xfrm>
            <a:off x="1600200" y="1947672"/>
            <a:ext cx="4082796" cy="640080"/>
          </a:xfrm>
          <a:prstGeom prst="rect">
            <a:avLst/>
          </a:prstGeom>
          <a:noFill/>
          <a:ln/>
        </p:spPr>
        <p:txBody>
          <a:bodyPr wrap="square" lIns="0" tIns="0" rIns="0" bIns="0" rtlCol="0" anchor="ctr"/>
          <a:lstStyle/>
          <a:p>
            <a:pPr indent="0" marL="0">
              <a:lnSpc>
                <a:spcPts val="1900"/>
              </a:lnSpc>
              <a:buNone/>
            </a:pPr>
            <a:r>
              <a:rPr lang="en-US" sz="1700" b="1" dirty="0">
                <a:solidFill>
                  <a:srgbClr val="FFFFFF"/>
                </a:solidFill>
                <a:latin typeface="Cambria" pitchFamily="34" charset="0"/>
                <a:ea typeface="Cambria" pitchFamily="34" charset="-122"/>
                <a:cs typeface="Cambria" pitchFamily="34" charset="-120"/>
              </a:rPr>
              <a:t>bcrypt Password Hashing</a:t>
            </a:r>
            <a:endParaRPr lang="en-US" sz="1700" dirty="0"/>
          </a:p>
        </p:txBody>
      </p:sp>
      <p:sp>
        <p:nvSpPr>
          <p:cNvPr id="7" name="Text 4"/>
          <p:cNvSpPr/>
          <p:nvPr/>
        </p:nvSpPr>
        <p:spPr>
          <a:xfrm>
            <a:off x="868680" y="2743200"/>
            <a:ext cx="4768596" cy="822960"/>
          </a:xfrm>
          <a:prstGeom prst="rect">
            <a:avLst/>
          </a:prstGeom>
          <a:noFill/>
          <a:ln/>
        </p:spPr>
        <p:txBody>
          <a:bodyPr wrap="square" lIns="0" tIns="0" rIns="0" bIns="0" rtlCol="0" anchor="t"/>
          <a:lstStyle/>
          <a:p>
            <a:pPr indent="0" marL="0">
              <a:lnSpc>
                <a:spcPts val="1700"/>
              </a:lnSpc>
              <a:buNone/>
            </a:pPr>
            <a:r>
              <a:rPr lang="en-US" sz="1300" dirty="0">
                <a:solidFill>
                  <a:srgbClr val="CADCFC"/>
                </a:solidFill>
                <a:latin typeface="Calibri" pitchFamily="34" charset="0"/>
                <a:ea typeface="Calibri" pitchFamily="34" charset="-122"/>
                <a:cs typeface="Calibri" pitchFamily="34" charset="-120"/>
              </a:rPr>
              <a:t>Cost factor 12, for both staff and customer accounts.</a:t>
            </a:r>
            <a:endParaRPr lang="en-US" sz="1300" dirty="0"/>
          </a:p>
        </p:txBody>
      </p:sp>
      <p:sp>
        <p:nvSpPr>
          <p:cNvPr id="8" name="Shape 5"/>
          <p:cNvSpPr/>
          <p:nvPr/>
        </p:nvSpPr>
        <p:spPr>
          <a:xfrm>
            <a:off x="6231636" y="1691640"/>
            <a:ext cx="5408676" cy="2103120"/>
          </a:xfrm>
          <a:prstGeom prst="roundRect">
            <a:avLst>
              <a:gd name="adj" fmla="val 4348"/>
            </a:avLst>
          </a:prstGeom>
          <a:solidFill>
            <a:srgbClr val="161C4A"/>
          </a:solidFill>
          <a:ln w="12700">
            <a:solidFill>
              <a:srgbClr val="323A72"/>
            </a:solidFill>
            <a:prstDash val="solid"/>
          </a:ln>
        </p:spPr>
      </p:sp>
      <p:sp>
        <p:nvSpPr>
          <p:cNvPr id="9" name="Shape 6"/>
          <p:cNvSpPr/>
          <p:nvPr/>
        </p:nvSpPr>
        <p:spPr>
          <a:xfrm>
            <a:off x="6551676" y="1984248"/>
            <a:ext cx="594360" cy="59436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0" name="Image 1" descr="/home/claude/bookme_deck/icons/key_white.png">    </p:cNvPr>
          <p:cNvPicPr>
            <a:picLocks noChangeAspect="1"/>
          </p:cNvPicPr>
          <p:nvPr/>
        </p:nvPicPr>
        <p:blipFill>
          <a:blip r:embed="rId2"/>
          <a:stretch>
            <a:fillRect/>
          </a:stretch>
        </p:blipFill>
        <p:spPr>
          <a:xfrm>
            <a:off x="6694322" y="2126894"/>
            <a:ext cx="309067" cy="309067"/>
          </a:xfrm>
          <a:prstGeom prst="rect">
            <a:avLst/>
          </a:prstGeom>
        </p:spPr>
      </p:pic>
      <p:sp>
        <p:nvSpPr>
          <p:cNvPr id="11" name="Text 7"/>
          <p:cNvSpPr/>
          <p:nvPr/>
        </p:nvSpPr>
        <p:spPr>
          <a:xfrm>
            <a:off x="7283196" y="1947672"/>
            <a:ext cx="4082796" cy="640080"/>
          </a:xfrm>
          <a:prstGeom prst="rect">
            <a:avLst/>
          </a:prstGeom>
          <a:noFill/>
          <a:ln/>
        </p:spPr>
        <p:txBody>
          <a:bodyPr wrap="square" lIns="0" tIns="0" rIns="0" bIns="0" rtlCol="0" anchor="ctr"/>
          <a:lstStyle/>
          <a:p>
            <a:pPr indent="0" marL="0">
              <a:lnSpc>
                <a:spcPts val="1900"/>
              </a:lnSpc>
              <a:buNone/>
            </a:pPr>
            <a:r>
              <a:rPr lang="en-US" sz="1700" b="1" dirty="0">
                <a:solidFill>
                  <a:srgbClr val="FFFFFF"/>
                </a:solidFill>
                <a:latin typeface="Cambria" pitchFamily="34" charset="0"/>
                <a:ea typeface="Cambria" pitchFamily="34" charset="-122"/>
                <a:cs typeface="Cambria" pitchFamily="34" charset="-120"/>
              </a:rPr>
              <a:t>Account Lockout</a:t>
            </a:r>
            <a:endParaRPr lang="en-US" sz="1700" dirty="0"/>
          </a:p>
        </p:txBody>
      </p:sp>
      <p:sp>
        <p:nvSpPr>
          <p:cNvPr id="12" name="Text 8"/>
          <p:cNvSpPr/>
          <p:nvPr/>
        </p:nvSpPr>
        <p:spPr>
          <a:xfrm>
            <a:off x="6551676" y="2743200"/>
            <a:ext cx="4768596" cy="822960"/>
          </a:xfrm>
          <a:prstGeom prst="rect">
            <a:avLst/>
          </a:prstGeom>
          <a:noFill/>
          <a:ln/>
        </p:spPr>
        <p:txBody>
          <a:bodyPr wrap="square" lIns="0" tIns="0" rIns="0" bIns="0" rtlCol="0" anchor="t"/>
          <a:lstStyle/>
          <a:p>
            <a:pPr indent="0" marL="0">
              <a:lnSpc>
                <a:spcPts val="1700"/>
              </a:lnSpc>
              <a:buNone/>
            </a:pPr>
            <a:r>
              <a:rPr lang="en-US" sz="1300" dirty="0">
                <a:solidFill>
                  <a:srgbClr val="CADCFC"/>
                </a:solidFill>
                <a:latin typeface="Calibri" pitchFamily="34" charset="0"/>
                <a:ea typeface="Calibri" pitchFamily="34" charset="-122"/>
                <a:cs typeface="Calibri" pitchFamily="34" charset="-120"/>
              </a:rPr>
              <a:t>5 failed attempts locks that account for 15 minutes — even against the correct password.</a:t>
            </a:r>
            <a:endParaRPr lang="en-US" sz="1300" dirty="0"/>
          </a:p>
        </p:txBody>
      </p:sp>
      <p:sp>
        <p:nvSpPr>
          <p:cNvPr id="13" name="Shape 9"/>
          <p:cNvSpPr/>
          <p:nvPr/>
        </p:nvSpPr>
        <p:spPr>
          <a:xfrm>
            <a:off x="548640" y="4069080"/>
            <a:ext cx="5408676" cy="2103120"/>
          </a:xfrm>
          <a:prstGeom prst="roundRect">
            <a:avLst>
              <a:gd name="adj" fmla="val 4348"/>
            </a:avLst>
          </a:prstGeom>
          <a:solidFill>
            <a:srgbClr val="161C4A"/>
          </a:solidFill>
          <a:ln w="12700">
            <a:solidFill>
              <a:srgbClr val="323A72"/>
            </a:solidFill>
            <a:prstDash val="solid"/>
          </a:ln>
        </p:spPr>
      </p:sp>
      <p:sp>
        <p:nvSpPr>
          <p:cNvPr id="14" name="Shape 10"/>
          <p:cNvSpPr/>
          <p:nvPr/>
        </p:nvSpPr>
        <p:spPr>
          <a:xfrm>
            <a:off x="868680" y="4361688"/>
            <a:ext cx="594360" cy="59436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5" name="Image 2" descr="/home/claude/bookme_deck/icons/shield_white.png">    </p:cNvPr>
          <p:cNvPicPr>
            <a:picLocks noChangeAspect="1"/>
          </p:cNvPicPr>
          <p:nvPr/>
        </p:nvPicPr>
        <p:blipFill>
          <a:blip r:embed="rId3"/>
          <a:stretch>
            <a:fillRect/>
          </a:stretch>
        </p:blipFill>
        <p:spPr>
          <a:xfrm>
            <a:off x="1011326" y="4504334"/>
            <a:ext cx="309067" cy="309067"/>
          </a:xfrm>
          <a:prstGeom prst="rect">
            <a:avLst/>
          </a:prstGeom>
        </p:spPr>
      </p:pic>
      <p:sp>
        <p:nvSpPr>
          <p:cNvPr id="16" name="Text 11"/>
          <p:cNvSpPr/>
          <p:nvPr/>
        </p:nvSpPr>
        <p:spPr>
          <a:xfrm>
            <a:off x="1600200" y="4325112"/>
            <a:ext cx="4082796" cy="640080"/>
          </a:xfrm>
          <a:prstGeom prst="rect">
            <a:avLst/>
          </a:prstGeom>
          <a:noFill/>
          <a:ln/>
        </p:spPr>
        <p:txBody>
          <a:bodyPr wrap="square" lIns="0" tIns="0" rIns="0" bIns="0" rtlCol="0" anchor="ctr"/>
          <a:lstStyle/>
          <a:p>
            <a:pPr indent="0" marL="0">
              <a:lnSpc>
                <a:spcPts val="1900"/>
              </a:lnSpc>
              <a:buNone/>
            </a:pPr>
            <a:r>
              <a:rPr lang="en-US" sz="1700" b="1" dirty="0">
                <a:solidFill>
                  <a:srgbClr val="FFFFFF"/>
                </a:solidFill>
                <a:latin typeface="Cambria" pitchFamily="34" charset="0"/>
                <a:ea typeface="Cambria" pitchFamily="34" charset="-122"/>
                <a:cs typeface="Cambria" pitchFamily="34" charset="-120"/>
              </a:rPr>
              <a:t>Rate Limiting</a:t>
            </a:r>
            <a:endParaRPr lang="en-US" sz="1700" dirty="0"/>
          </a:p>
        </p:txBody>
      </p:sp>
      <p:sp>
        <p:nvSpPr>
          <p:cNvPr id="17" name="Text 12"/>
          <p:cNvSpPr/>
          <p:nvPr/>
        </p:nvSpPr>
        <p:spPr>
          <a:xfrm>
            <a:off x="868680" y="5120640"/>
            <a:ext cx="4768596" cy="822960"/>
          </a:xfrm>
          <a:prstGeom prst="rect">
            <a:avLst/>
          </a:prstGeom>
          <a:noFill/>
          <a:ln/>
        </p:spPr>
        <p:txBody>
          <a:bodyPr wrap="square" lIns="0" tIns="0" rIns="0" bIns="0" rtlCol="0" anchor="t"/>
          <a:lstStyle/>
          <a:p>
            <a:pPr indent="0" marL="0">
              <a:lnSpc>
                <a:spcPts val="1700"/>
              </a:lnSpc>
              <a:buNone/>
            </a:pPr>
            <a:r>
              <a:rPr lang="en-US" sz="1300" dirty="0">
                <a:solidFill>
                  <a:srgbClr val="CADCFC"/>
                </a:solidFill>
                <a:latin typeface="Calibri" pitchFamily="34" charset="0"/>
                <a:ea typeface="Calibri" pitchFamily="34" charset="-122"/>
                <a:cs typeface="Calibri" pitchFamily="34" charset="-120"/>
              </a:rPr>
              <a:t>30 requests per 15 minutes per IP on every auth endpoint.</a:t>
            </a:r>
            <a:endParaRPr lang="en-US" sz="1300" dirty="0"/>
          </a:p>
        </p:txBody>
      </p:sp>
      <p:sp>
        <p:nvSpPr>
          <p:cNvPr id="18" name="Shape 13"/>
          <p:cNvSpPr/>
          <p:nvPr/>
        </p:nvSpPr>
        <p:spPr>
          <a:xfrm>
            <a:off x="6231636" y="4069080"/>
            <a:ext cx="5408676" cy="2103120"/>
          </a:xfrm>
          <a:prstGeom prst="roundRect">
            <a:avLst>
              <a:gd name="adj" fmla="val 4348"/>
            </a:avLst>
          </a:prstGeom>
          <a:solidFill>
            <a:srgbClr val="161C4A"/>
          </a:solidFill>
          <a:ln w="12700">
            <a:solidFill>
              <a:srgbClr val="323A72"/>
            </a:solidFill>
            <a:prstDash val="solid"/>
          </a:ln>
        </p:spPr>
      </p:sp>
      <p:sp>
        <p:nvSpPr>
          <p:cNvPr id="19" name="Shape 14"/>
          <p:cNvSpPr/>
          <p:nvPr/>
        </p:nvSpPr>
        <p:spPr>
          <a:xfrm>
            <a:off x="6551676" y="4361688"/>
            <a:ext cx="594360" cy="59436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20" name="Image 3" descr="/home/claude/bookme_deck/icons/eyeOff_white.png">    </p:cNvPr>
          <p:cNvPicPr>
            <a:picLocks noChangeAspect="1"/>
          </p:cNvPicPr>
          <p:nvPr/>
        </p:nvPicPr>
        <p:blipFill>
          <a:blip r:embed="rId4"/>
          <a:stretch>
            <a:fillRect/>
          </a:stretch>
        </p:blipFill>
        <p:spPr>
          <a:xfrm>
            <a:off x="6694322" y="4504334"/>
            <a:ext cx="309067" cy="309067"/>
          </a:xfrm>
          <a:prstGeom prst="rect">
            <a:avLst/>
          </a:prstGeom>
        </p:spPr>
      </p:pic>
      <p:sp>
        <p:nvSpPr>
          <p:cNvPr id="21" name="Text 15"/>
          <p:cNvSpPr/>
          <p:nvPr/>
        </p:nvSpPr>
        <p:spPr>
          <a:xfrm>
            <a:off x="7283196" y="4325112"/>
            <a:ext cx="4082796" cy="640080"/>
          </a:xfrm>
          <a:prstGeom prst="rect">
            <a:avLst/>
          </a:prstGeom>
          <a:noFill/>
          <a:ln/>
        </p:spPr>
        <p:txBody>
          <a:bodyPr wrap="square" lIns="0" tIns="0" rIns="0" bIns="0" rtlCol="0" anchor="ctr"/>
          <a:lstStyle/>
          <a:p>
            <a:pPr indent="0" marL="0">
              <a:lnSpc>
                <a:spcPts val="1900"/>
              </a:lnSpc>
              <a:buNone/>
            </a:pPr>
            <a:r>
              <a:rPr lang="en-US" sz="1700" b="1" dirty="0">
                <a:solidFill>
                  <a:srgbClr val="FFFFFF"/>
                </a:solidFill>
                <a:latin typeface="Cambria" pitchFamily="34" charset="0"/>
                <a:ea typeface="Cambria" pitchFamily="34" charset="-122"/>
                <a:cs typeface="Cambria" pitchFamily="34" charset="-120"/>
              </a:rPr>
              <a:t>PII Scoping</a:t>
            </a:r>
            <a:endParaRPr lang="en-US" sz="1700" dirty="0"/>
          </a:p>
        </p:txBody>
      </p:sp>
      <p:sp>
        <p:nvSpPr>
          <p:cNvPr id="22" name="Text 16"/>
          <p:cNvSpPr/>
          <p:nvPr/>
        </p:nvSpPr>
        <p:spPr>
          <a:xfrm>
            <a:off x="6551676" y="5120640"/>
            <a:ext cx="4768596" cy="822960"/>
          </a:xfrm>
          <a:prstGeom prst="rect">
            <a:avLst/>
          </a:prstGeom>
          <a:noFill/>
          <a:ln/>
        </p:spPr>
        <p:txBody>
          <a:bodyPr wrap="square" lIns="0" tIns="0" rIns="0" bIns="0" rtlCol="0" anchor="t"/>
          <a:lstStyle/>
          <a:p>
            <a:pPr indent="0" marL="0">
              <a:lnSpc>
                <a:spcPts val="1700"/>
              </a:lnSpc>
              <a:buNone/>
            </a:pPr>
            <a:r>
              <a:rPr lang="en-US" sz="1300" dirty="0">
                <a:solidFill>
                  <a:srgbClr val="CADCFC"/>
                </a:solidFill>
                <a:latin typeface="Calibri" pitchFamily="34" charset="0"/>
                <a:ea typeface="Calibri" pitchFamily="34" charset="-122"/>
                <a:cs typeface="Calibri" pitchFamily="34" charset="-120"/>
              </a:rPr>
              <a:t>Customers only ever see availability stubs of other customers' bookings — never names, emails, or phone numbers.</a:t>
            </a:r>
            <a:endParaRPr lang="en-US" sz="1300" dirty="0"/>
          </a:p>
        </p:txBody>
      </p:sp>
      <p:sp>
        <p:nvSpPr>
          <p:cNvPr id="23" name="Text 17"/>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8A93C4"/>
                </a:solidFill>
                <a:latin typeface="Calibri" pitchFamily="34" charset="0"/>
                <a:ea typeface="Calibri" pitchFamily="34" charset="-122"/>
                <a:cs typeface="Calibri" pitchFamily="34" charset="-120"/>
              </a:rPr>
              <a:t>BOOKME PRO</a:t>
            </a:r>
            <a:endParaRPr lang="en-US" sz="900" dirty="0"/>
          </a:p>
        </p:txBody>
      </p:sp>
      <p:sp>
        <p:nvSpPr>
          <p:cNvPr id="24" name="Text 18"/>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8A93C4"/>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Email That Actually Sends</a:t>
            </a:r>
            <a:endParaRPr lang="en-US" sz="3200" dirty="0"/>
          </a:p>
        </p:txBody>
      </p:sp>
      <p:sp>
        <p:nvSpPr>
          <p:cNvPr id="3" name="Shape 1"/>
          <p:cNvSpPr/>
          <p:nvPr/>
        </p:nvSpPr>
        <p:spPr>
          <a:xfrm>
            <a:off x="548640" y="1691640"/>
            <a:ext cx="11091672" cy="1051560"/>
          </a:xfrm>
          <a:prstGeom prst="roundRect">
            <a:avLst>
              <a:gd name="adj" fmla="val 6957"/>
            </a:avLst>
          </a:prstGeom>
          <a:solidFill>
            <a:srgbClr val="F4F6FB"/>
          </a:solidFill>
          <a:ln w="12700">
            <a:solidFill>
              <a:srgbClr val="E1E6F0"/>
            </a:solidFill>
            <a:prstDash val="solid"/>
          </a:ln>
        </p:spPr>
      </p:sp>
      <p:sp>
        <p:nvSpPr>
          <p:cNvPr id="4" name="Shape 2"/>
          <p:cNvSpPr/>
          <p:nvPr/>
        </p:nvSpPr>
        <p:spPr>
          <a:xfrm>
            <a:off x="822960" y="1920240"/>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bookme_deck/icons/send_white.png">    </p:cNvPr>
          <p:cNvPicPr>
            <a:picLocks noChangeAspect="1"/>
          </p:cNvPicPr>
          <p:nvPr/>
        </p:nvPicPr>
        <p:blipFill>
          <a:blip r:embed="rId1"/>
          <a:stretch>
            <a:fillRect/>
          </a:stretch>
        </p:blipFill>
        <p:spPr>
          <a:xfrm>
            <a:off x="965606" y="2062886"/>
            <a:ext cx="309067" cy="309067"/>
          </a:xfrm>
          <a:prstGeom prst="rect">
            <a:avLst/>
          </a:prstGeom>
        </p:spPr>
      </p:pic>
      <p:sp>
        <p:nvSpPr>
          <p:cNvPr id="6" name="Text 3"/>
          <p:cNvSpPr/>
          <p:nvPr/>
        </p:nvSpPr>
        <p:spPr>
          <a:xfrm>
            <a:off x="1691640" y="1810512"/>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Real SMTP Delivery</a:t>
            </a:r>
            <a:endParaRPr lang="en-US" sz="1600" dirty="0"/>
          </a:p>
        </p:txBody>
      </p:sp>
      <p:sp>
        <p:nvSpPr>
          <p:cNvPr id="7" name="Text 4"/>
          <p:cNvSpPr/>
          <p:nvPr/>
        </p:nvSpPr>
        <p:spPr>
          <a:xfrm>
            <a:off x="1691640" y="2194560"/>
            <a:ext cx="9692640" cy="457200"/>
          </a:xfrm>
          <a:prstGeom prst="rect">
            <a:avLst/>
          </a:prstGeom>
          <a:noFill/>
          <a:ln/>
        </p:spPr>
        <p:txBody>
          <a:bodyPr wrap="square" lIns="0" tIns="0" rIns="0" bIns="0" rtlCol="0" anchor="t"/>
          <a:lstStyle/>
          <a:p>
            <a:pPr indent="0" marL="0">
              <a:lnSpc>
                <a:spcPts val="1600"/>
              </a:lnSpc>
              <a:buNone/>
            </a:pPr>
            <a:r>
              <a:rPr lang="en-US" sz="1300" dirty="0">
                <a:solidFill>
                  <a:srgbClr val="6B7280"/>
                </a:solidFill>
                <a:latin typeface="Calibri" pitchFamily="34" charset="0"/>
                <a:ea typeface="Calibri" pitchFamily="34" charset="-122"/>
                <a:cs typeface="Calibri" pitchFamily="34" charset="-120"/>
              </a:rPr>
              <a:t>Booking confirmation, cancellation, and reminder emails sent via real SMTP.</a:t>
            </a:r>
            <a:endParaRPr lang="en-US" sz="1300" dirty="0"/>
          </a:p>
        </p:txBody>
      </p:sp>
      <p:sp>
        <p:nvSpPr>
          <p:cNvPr id="8" name="Shape 5"/>
          <p:cNvSpPr/>
          <p:nvPr/>
        </p:nvSpPr>
        <p:spPr>
          <a:xfrm>
            <a:off x="548640" y="2907792"/>
            <a:ext cx="11091672" cy="1051560"/>
          </a:xfrm>
          <a:prstGeom prst="roundRect">
            <a:avLst>
              <a:gd name="adj" fmla="val 6957"/>
            </a:avLst>
          </a:prstGeom>
          <a:solidFill>
            <a:srgbClr val="F4F6FB"/>
          </a:solidFill>
          <a:ln w="12700">
            <a:solidFill>
              <a:srgbClr val="E1E6F0"/>
            </a:solidFill>
            <a:prstDash val="solid"/>
          </a:ln>
        </p:spPr>
      </p:sp>
      <p:sp>
        <p:nvSpPr>
          <p:cNvPr id="9" name="Shape 6"/>
          <p:cNvSpPr/>
          <p:nvPr/>
        </p:nvSpPr>
        <p:spPr>
          <a:xfrm>
            <a:off x="822960" y="3136392"/>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0" name="Image 1" descr="/home/claude/bookme_deck/icons/refresh_white.png">    </p:cNvPr>
          <p:cNvPicPr>
            <a:picLocks noChangeAspect="1"/>
          </p:cNvPicPr>
          <p:nvPr/>
        </p:nvPicPr>
        <p:blipFill>
          <a:blip r:embed="rId2"/>
          <a:stretch>
            <a:fillRect/>
          </a:stretch>
        </p:blipFill>
        <p:spPr>
          <a:xfrm>
            <a:off x="965606" y="3279038"/>
            <a:ext cx="309067" cy="309067"/>
          </a:xfrm>
          <a:prstGeom prst="rect">
            <a:avLst/>
          </a:prstGeom>
        </p:spPr>
      </p:pic>
      <p:sp>
        <p:nvSpPr>
          <p:cNvPr id="11" name="Text 7"/>
          <p:cNvSpPr/>
          <p:nvPr/>
        </p:nvSpPr>
        <p:spPr>
          <a:xfrm>
            <a:off x="1691640" y="3026664"/>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Automated Reminder Sweep</a:t>
            </a:r>
            <a:endParaRPr lang="en-US" sz="1600" dirty="0"/>
          </a:p>
        </p:txBody>
      </p:sp>
      <p:sp>
        <p:nvSpPr>
          <p:cNvPr id="12" name="Text 8"/>
          <p:cNvSpPr/>
          <p:nvPr/>
        </p:nvSpPr>
        <p:spPr>
          <a:xfrm>
            <a:off x="1691640" y="3410712"/>
            <a:ext cx="9692640" cy="457200"/>
          </a:xfrm>
          <a:prstGeom prst="rect">
            <a:avLst/>
          </a:prstGeom>
          <a:noFill/>
          <a:ln/>
        </p:spPr>
        <p:txBody>
          <a:bodyPr wrap="square" lIns="0" tIns="0" rIns="0" bIns="0" rtlCol="0" anchor="t"/>
          <a:lstStyle/>
          <a:p>
            <a:pPr indent="0" marL="0">
              <a:lnSpc>
                <a:spcPts val="1600"/>
              </a:lnSpc>
              <a:buNone/>
            </a:pPr>
            <a:r>
              <a:rPr lang="en-US" sz="1300" dirty="0">
                <a:solidFill>
                  <a:srgbClr val="6B7280"/>
                </a:solidFill>
                <a:latin typeface="Calibri" pitchFamily="34" charset="0"/>
                <a:ea typeface="Calibri" pitchFamily="34" charset="-122"/>
                <a:cs typeface="Calibri" pitchFamily="34" charset="-120"/>
              </a:rPr>
              <a:t>Hourly automated reminder sweep — configurable timing, sent exactly once per appointment.</a:t>
            </a:r>
            <a:endParaRPr lang="en-US" sz="1300" dirty="0"/>
          </a:p>
        </p:txBody>
      </p:sp>
      <p:sp>
        <p:nvSpPr>
          <p:cNvPr id="13" name="Shape 9"/>
          <p:cNvSpPr/>
          <p:nvPr/>
        </p:nvSpPr>
        <p:spPr>
          <a:xfrm>
            <a:off x="548640" y="4123944"/>
            <a:ext cx="11091672" cy="1051560"/>
          </a:xfrm>
          <a:prstGeom prst="roundRect">
            <a:avLst>
              <a:gd name="adj" fmla="val 6957"/>
            </a:avLst>
          </a:prstGeom>
          <a:solidFill>
            <a:srgbClr val="F4F6FB"/>
          </a:solidFill>
          <a:ln w="12700">
            <a:solidFill>
              <a:srgbClr val="E1E6F0"/>
            </a:solidFill>
            <a:prstDash val="solid"/>
          </a:ln>
        </p:spPr>
      </p:sp>
      <p:sp>
        <p:nvSpPr>
          <p:cNvPr id="14" name="Shape 10"/>
          <p:cNvSpPr/>
          <p:nvPr/>
        </p:nvSpPr>
        <p:spPr>
          <a:xfrm>
            <a:off x="822960" y="4352544"/>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5" name="Image 2" descr="/home/claude/bookme_deck/icons/mail_white.png">    </p:cNvPr>
          <p:cNvPicPr>
            <a:picLocks noChangeAspect="1"/>
          </p:cNvPicPr>
          <p:nvPr/>
        </p:nvPicPr>
        <p:blipFill>
          <a:blip r:embed="rId3"/>
          <a:stretch>
            <a:fillRect/>
          </a:stretch>
        </p:blipFill>
        <p:spPr>
          <a:xfrm>
            <a:off x="965606" y="4495190"/>
            <a:ext cx="309067" cy="309067"/>
          </a:xfrm>
          <a:prstGeom prst="rect">
            <a:avLst/>
          </a:prstGeom>
        </p:spPr>
      </p:pic>
      <p:sp>
        <p:nvSpPr>
          <p:cNvPr id="16" name="Text 11"/>
          <p:cNvSpPr/>
          <p:nvPr/>
        </p:nvSpPr>
        <p:spPr>
          <a:xfrm>
            <a:off x="1691640" y="4242816"/>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Owner Notifications</a:t>
            </a:r>
            <a:endParaRPr lang="en-US" sz="1600" dirty="0"/>
          </a:p>
        </p:txBody>
      </p:sp>
      <p:sp>
        <p:nvSpPr>
          <p:cNvPr id="17" name="Text 12"/>
          <p:cNvSpPr/>
          <p:nvPr/>
        </p:nvSpPr>
        <p:spPr>
          <a:xfrm>
            <a:off x="1691640" y="4626864"/>
            <a:ext cx="9692640" cy="457200"/>
          </a:xfrm>
          <a:prstGeom prst="rect">
            <a:avLst/>
          </a:prstGeom>
          <a:noFill/>
          <a:ln/>
        </p:spPr>
        <p:txBody>
          <a:bodyPr wrap="square" lIns="0" tIns="0" rIns="0" bIns="0" rtlCol="0" anchor="t"/>
          <a:lstStyle/>
          <a:p>
            <a:pPr indent="0" marL="0">
              <a:lnSpc>
                <a:spcPts val="1600"/>
              </a:lnSpc>
              <a:buNone/>
            </a:pPr>
            <a:r>
              <a:rPr lang="en-US" sz="1300" dirty="0">
                <a:solidFill>
                  <a:srgbClr val="6B7280"/>
                </a:solidFill>
                <a:latin typeface="Calibri" pitchFamily="34" charset="0"/>
                <a:ea typeface="Calibri" pitchFamily="34" charset="-122"/>
                <a:cs typeface="Calibri" pitchFamily="34" charset="-120"/>
              </a:rPr>
              <a:t>Business owner notified by email on new bookings and cancellations too.</a:t>
            </a:r>
            <a:endParaRPr lang="en-US" sz="1300" dirty="0"/>
          </a:p>
        </p:txBody>
      </p:sp>
      <p:sp>
        <p:nvSpPr>
          <p:cNvPr id="18" name="Shape 13"/>
          <p:cNvSpPr/>
          <p:nvPr/>
        </p:nvSpPr>
        <p:spPr>
          <a:xfrm>
            <a:off x="548640" y="5340096"/>
            <a:ext cx="11091672" cy="1051560"/>
          </a:xfrm>
          <a:prstGeom prst="roundRect">
            <a:avLst>
              <a:gd name="adj" fmla="val 6957"/>
            </a:avLst>
          </a:prstGeom>
          <a:solidFill>
            <a:srgbClr val="F4F6FB"/>
          </a:solidFill>
          <a:ln w="12700">
            <a:solidFill>
              <a:srgbClr val="E1E6F0"/>
            </a:solidFill>
            <a:prstDash val="solid"/>
          </a:ln>
        </p:spPr>
      </p:sp>
      <p:sp>
        <p:nvSpPr>
          <p:cNvPr id="19" name="Shape 14"/>
          <p:cNvSpPr/>
          <p:nvPr/>
        </p:nvSpPr>
        <p:spPr>
          <a:xfrm>
            <a:off x="822960" y="5568696"/>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0" name="Image 3" descr="/home/claude/bookme_deck/icons/alertTriangle_white.png">    </p:cNvPr>
          <p:cNvPicPr>
            <a:picLocks noChangeAspect="1"/>
          </p:cNvPicPr>
          <p:nvPr/>
        </p:nvPicPr>
        <p:blipFill>
          <a:blip r:embed="rId4"/>
          <a:stretch>
            <a:fillRect/>
          </a:stretch>
        </p:blipFill>
        <p:spPr>
          <a:xfrm>
            <a:off x="965606" y="5711342"/>
            <a:ext cx="309067" cy="309067"/>
          </a:xfrm>
          <a:prstGeom prst="rect">
            <a:avLst/>
          </a:prstGeom>
        </p:spPr>
      </p:pic>
      <p:sp>
        <p:nvSpPr>
          <p:cNvPr id="21" name="Text 15"/>
          <p:cNvSpPr/>
          <p:nvPr/>
        </p:nvSpPr>
        <p:spPr>
          <a:xfrm>
            <a:off x="1691640" y="5458968"/>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Graceful Fallback</a:t>
            </a:r>
            <a:endParaRPr lang="en-US" sz="1600" dirty="0"/>
          </a:p>
        </p:txBody>
      </p:sp>
      <p:sp>
        <p:nvSpPr>
          <p:cNvPr id="22" name="Text 16"/>
          <p:cNvSpPr/>
          <p:nvPr/>
        </p:nvSpPr>
        <p:spPr>
          <a:xfrm>
            <a:off x="1691640" y="5843016"/>
            <a:ext cx="9692640" cy="457200"/>
          </a:xfrm>
          <a:prstGeom prst="rect">
            <a:avLst/>
          </a:prstGeom>
          <a:noFill/>
          <a:ln/>
        </p:spPr>
        <p:txBody>
          <a:bodyPr wrap="square" lIns="0" tIns="0" rIns="0" bIns="0" rtlCol="0" anchor="t"/>
          <a:lstStyle/>
          <a:p>
            <a:pPr indent="0" marL="0">
              <a:lnSpc>
                <a:spcPts val="1600"/>
              </a:lnSpc>
              <a:buNone/>
            </a:pPr>
            <a:r>
              <a:rPr lang="en-US" sz="1300" dirty="0">
                <a:solidFill>
                  <a:srgbClr val="6B7280"/>
                </a:solidFill>
                <a:latin typeface="Calibri" pitchFamily="34" charset="0"/>
                <a:ea typeface="Calibri" pitchFamily="34" charset="-122"/>
                <a:cs typeface="Calibri" pitchFamily="34" charset="-120"/>
              </a:rPr>
              <a:t>If SMTP isn't configured, bookings still work — email is simply skipped, never a failure.</a:t>
            </a:r>
            <a:endParaRPr lang="en-US" sz="1300" dirty="0"/>
          </a:p>
        </p:txBody>
      </p:sp>
      <p:sp>
        <p:nvSpPr>
          <p:cNvPr id="23" name="Text 17"/>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BOOKME PRO</a:t>
            </a:r>
            <a:endParaRPr lang="en-US" sz="900" dirty="0"/>
          </a:p>
        </p:txBody>
      </p:sp>
      <p:sp>
        <p:nvSpPr>
          <p:cNvPr id="24" name="Text 18"/>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Staff and Customers, Cleanly Separated</a:t>
            </a:r>
            <a:endParaRPr lang="en-US" sz="3200" dirty="0"/>
          </a:p>
        </p:txBody>
      </p:sp>
      <p:sp>
        <p:nvSpPr>
          <p:cNvPr id="3" name="Shape 1"/>
          <p:cNvSpPr/>
          <p:nvPr/>
        </p:nvSpPr>
        <p:spPr>
          <a:xfrm>
            <a:off x="640080" y="1600200"/>
            <a:ext cx="5166360" cy="4480560"/>
          </a:xfrm>
          <a:prstGeom prst="roundRect">
            <a:avLst>
              <a:gd name="adj" fmla="val 2041"/>
            </a:avLst>
          </a:prstGeom>
          <a:solidFill>
            <a:srgbClr val="F4F6FB"/>
          </a:solidFill>
          <a:ln w="12700">
            <a:solidFill>
              <a:srgbClr val="E1E6F0"/>
            </a:solidFill>
            <a:prstDash val="solid"/>
          </a:ln>
        </p:spPr>
      </p:sp>
      <p:sp>
        <p:nvSpPr>
          <p:cNvPr id="4" name="Shape 2"/>
          <p:cNvSpPr/>
          <p:nvPr/>
        </p:nvSpPr>
        <p:spPr>
          <a:xfrm>
            <a:off x="1005840" y="1965960"/>
            <a:ext cx="640080" cy="64008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bookme_deck/icons/userCheck_white.png">    </p:cNvPr>
          <p:cNvPicPr>
            <a:picLocks noChangeAspect="1"/>
          </p:cNvPicPr>
          <p:nvPr/>
        </p:nvPicPr>
        <p:blipFill>
          <a:blip r:embed="rId1"/>
          <a:stretch>
            <a:fillRect/>
          </a:stretch>
        </p:blipFill>
        <p:spPr>
          <a:xfrm>
            <a:off x="1159459" y="2119579"/>
            <a:ext cx="332842" cy="332842"/>
          </a:xfrm>
          <a:prstGeom prst="rect">
            <a:avLst/>
          </a:prstGeom>
        </p:spPr>
      </p:pic>
      <p:sp>
        <p:nvSpPr>
          <p:cNvPr id="6" name="Text 3"/>
          <p:cNvSpPr/>
          <p:nvPr/>
        </p:nvSpPr>
        <p:spPr>
          <a:xfrm>
            <a:off x="1828800" y="2011680"/>
            <a:ext cx="3703320" cy="548640"/>
          </a:xfrm>
          <a:prstGeom prst="rect">
            <a:avLst/>
          </a:prstGeom>
          <a:noFill/>
          <a:ln/>
        </p:spPr>
        <p:txBody>
          <a:bodyPr wrap="square" lIns="0" tIns="0" rIns="0" bIns="0" rtlCol="0" anchor="ctr"/>
          <a:lstStyle/>
          <a:p>
            <a:pPr indent="0" marL="0">
              <a:buNone/>
            </a:pPr>
            <a:r>
              <a:rPr lang="en-US" sz="2000" b="1" dirty="0">
                <a:solidFill>
                  <a:srgbClr val="1B1F2E"/>
                </a:solidFill>
                <a:latin typeface="Cambria" pitchFamily="34" charset="0"/>
                <a:ea typeface="Cambria" pitchFamily="34" charset="-122"/>
                <a:cs typeface="Cambria" pitchFamily="34" charset="-120"/>
              </a:rPr>
              <a:t>Staff / Admin</a:t>
            </a:r>
            <a:endParaRPr lang="en-US" sz="2000" dirty="0"/>
          </a:p>
        </p:txBody>
      </p:sp>
      <p:sp>
        <p:nvSpPr>
          <p:cNvPr id="7" name="Text 4"/>
          <p:cNvSpPr/>
          <p:nvPr/>
        </p:nvSpPr>
        <p:spPr>
          <a:xfrm>
            <a:off x="1005840" y="2834640"/>
            <a:ext cx="4434840" cy="2926080"/>
          </a:xfrm>
          <a:prstGeom prst="rect">
            <a:avLst/>
          </a:prstGeom>
          <a:noFill/>
          <a:ln/>
        </p:spPr>
        <p:txBody>
          <a:bodyPr wrap="square" lIns="0" tIns="0" rIns="0" bIns="0" rtlCol="0" anchor="t"/>
          <a:lstStyle/>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First registration becomes the business owner</a:t>
            </a:r>
            <a:endParaRPr lang="en-US" sz="1500" dirty="0"/>
          </a:p>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Owner creates all further staff accounts</a:t>
            </a:r>
            <a:endParaRPr lang="en-US" sz="1500" dirty="0"/>
          </a:p>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Logs in with a username</a:t>
            </a:r>
            <a:endParaRPr lang="en-US" sz="1500" dirty="0"/>
          </a:p>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Owner can reset any staff member's password</a:t>
            </a:r>
            <a:endParaRPr lang="en-US" sz="1500" dirty="0"/>
          </a:p>
        </p:txBody>
      </p:sp>
      <p:sp>
        <p:nvSpPr>
          <p:cNvPr id="8" name="Shape 5"/>
          <p:cNvSpPr/>
          <p:nvPr/>
        </p:nvSpPr>
        <p:spPr>
          <a:xfrm>
            <a:off x="6355080" y="1600200"/>
            <a:ext cx="5166360" cy="4480560"/>
          </a:xfrm>
          <a:prstGeom prst="roundRect">
            <a:avLst>
              <a:gd name="adj" fmla="val 2041"/>
            </a:avLst>
          </a:prstGeom>
          <a:solidFill>
            <a:srgbClr val="F4F6FB"/>
          </a:solidFill>
          <a:ln w="12700">
            <a:solidFill>
              <a:srgbClr val="E1E6F0"/>
            </a:solidFill>
            <a:prstDash val="solid"/>
          </a:ln>
        </p:spPr>
      </p:sp>
      <p:sp>
        <p:nvSpPr>
          <p:cNvPr id="9" name="Shape 6"/>
          <p:cNvSpPr/>
          <p:nvPr/>
        </p:nvSpPr>
        <p:spPr>
          <a:xfrm>
            <a:off x="6720840" y="1965960"/>
            <a:ext cx="640080" cy="640080"/>
          </a:xfrm>
          <a:prstGeom prst="ellipse">
            <a:avLst/>
          </a:prstGeom>
          <a:solidFill>
            <a:srgbClr val="00C2A8"/>
          </a:solidFill>
          <a:ln/>
          <a:effectLst>
            <a:outerShdw sx="100000" sy="100000" kx="0" ky="0" algn="bl" rotWithShape="0" blurRad="76200" dist="25400" dir="5400000">
              <a:srgbClr val="0A0E2A">
                <a:alpha val="35000"/>
              </a:srgbClr>
            </a:outerShdw>
          </a:effectLst>
        </p:spPr>
      </p:sp>
      <p:pic>
        <p:nvPicPr>
          <p:cNvPr id="10" name="Image 1" descr="/home/claude/bookme_deck/icons/users_white.png">    </p:cNvPr>
          <p:cNvPicPr>
            <a:picLocks noChangeAspect="1"/>
          </p:cNvPicPr>
          <p:nvPr/>
        </p:nvPicPr>
        <p:blipFill>
          <a:blip r:embed="rId2"/>
          <a:stretch>
            <a:fillRect/>
          </a:stretch>
        </p:blipFill>
        <p:spPr>
          <a:xfrm>
            <a:off x="6874459" y="2119579"/>
            <a:ext cx="332842" cy="332842"/>
          </a:xfrm>
          <a:prstGeom prst="rect">
            <a:avLst/>
          </a:prstGeom>
        </p:spPr>
      </p:pic>
      <p:sp>
        <p:nvSpPr>
          <p:cNvPr id="11" name="Text 7"/>
          <p:cNvSpPr/>
          <p:nvPr/>
        </p:nvSpPr>
        <p:spPr>
          <a:xfrm>
            <a:off x="7543800" y="2011680"/>
            <a:ext cx="3703320" cy="548640"/>
          </a:xfrm>
          <a:prstGeom prst="rect">
            <a:avLst/>
          </a:prstGeom>
          <a:noFill/>
          <a:ln/>
        </p:spPr>
        <p:txBody>
          <a:bodyPr wrap="square" lIns="0" tIns="0" rIns="0" bIns="0" rtlCol="0" anchor="ctr"/>
          <a:lstStyle/>
          <a:p>
            <a:pPr indent="0" marL="0">
              <a:buNone/>
            </a:pPr>
            <a:r>
              <a:rPr lang="en-US" sz="2000" b="1" dirty="0">
                <a:solidFill>
                  <a:srgbClr val="1B1F2E"/>
                </a:solidFill>
                <a:latin typeface="Cambria" pitchFamily="34" charset="0"/>
                <a:ea typeface="Cambria" pitchFamily="34" charset="-122"/>
                <a:cs typeface="Cambria" pitchFamily="34" charset="-120"/>
              </a:rPr>
              <a:t>Customer</a:t>
            </a:r>
            <a:endParaRPr lang="en-US" sz="2000" dirty="0"/>
          </a:p>
        </p:txBody>
      </p:sp>
      <p:sp>
        <p:nvSpPr>
          <p:cNvPr id="12" name="Text 8"/>
          <p:cNvSpPr/>
          <p:nvPr/>
        </p:nvSpPr>
        <p:spPr>
          <a:xfrm>
            <a:off x="6720840" y="2834640"/>
            <a:ext cx="4434840" cy="2926080"/>
          </a:xfrm>
          <a:prstGeom prst="rect">
            <a:avLst/>
          </a:prstGeom>
          <a:noFill/>
          <a:ln/>
        </p:spPr>
        <p:txBody>
          <a:bodyPr wrap="square" lIns="0" tIns="0" rIns="0" bIns="0" rtlCol="0" anchor="t"/>
          <a:lstStyle/>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Open self-registration, anytime</a:t>
            </a:r>
            <a:endParaRPr lang="en-US" sz="1500" dirty="0"/>
          </a:p>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Logs in with email</a:t>
            </a:r>
            <a:endParaRPr lang="en-US" sz="1500" dirty="0"/>
          </a:p>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Full self-service “forgot password” with emailed reset token</a:t>
            </a:r>
            <a:endParaRPr lang="en-US" sz="1500" dirty="0"/>
          </a:p>
          <a:p>
            <a:pPr marL="342900" indent="-342900">
              <a:lnSpc>
                <a:spcPts val="2200"/>
              </a:lnSpc>
              <a:spcAft>
                <a:spcPts val="1600"/>
              </a:spcAft>
              <a:buSzPct val="100000"/>
              <a:buChar char="✓"/>
            </a:pPr>
            <a:r>
              <a:rPr lang="en-US" sz="1500" dirty="0">
                <a:solidFill>
                  <a:srgbClr val="1B1F2E"/>
                </a:solidFill>
                <a:latin typeface="Calibri" pitchFamily="34" charset="0"/>
                <a:ea typeface="Calibri" pitchFamily="34" charset="-122"/>
                <a:cs typeface="Calibri" pitchFamily="34" charset="-120"/>
              </a:rPr>
              <a:t>Can only ever see and manage their own bookings</a:t>
            </a:r>
            <a:endParaRPr lang="en-US" sz="1500" dirty="0"/>
          </a:p>
        </p:txBody>
      </p:sp>
      <p:sp>
        <p:nvSpPr>
          <p:cNvPr id="13" name="Text 9"/>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BOOKME PRO</a:t>
            </a:r>
            <a:endParaRPr lang="en-US" sz="900" dirty="0"/>
          </a:p>
        </p:txBody>
      </p:sp>
      <p:sp>
        <p:nvSpPr>
          <p:cNvPr id="14" name="Text 10"/>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Built on a Lean, Production-Ready Stack</a:t>
            </a:r>
            <a:endParaRPr lang="en-US" sz="3200" dirty="0"/>
          </a:p>
        </p:txBody>
      </p:sp>
      <p:sp>
        <p:nvSpPr>
          <p:cNvPr id="3" name="Shape 1"/>
          <p:cNvSpPr/>
          <p:nvPr/>
        </p:nvSpPr>
        <p:spPr>
          <a:xfrm>
            <a:off x="457200" y="1691640"/>
            <a:ext cx="3624072" cy="1965960"/>
          </a:xfrm>
          <a:prstGeom prst="roundRect">
            <a:avLst>
              <a:gd name="adj" fmla="val 4186"/>
            </a:avLst>
          </a:prstGeom>
          <a:solidFill>
            <a:srgbClr val="F4F6FB"/>
          </a:solidFill>
          <a:ln w="12700">
            <a:solidFill>
              <a:srgbClr val="E1E6F0"/>
            </a:solidFill>
            <a:prstDash val="solid"/>
          </a:ln>
        </p:spPr>
      </p:sp>
      <p:sp>
        <p:nvSpPr>
          <p:cNvPr id="4" name="Shape 2"/>
          <p:cNvSpPr/>
          <p:nvPr/>
        </p:nvSpPr>
        <p:spPr>
          <a:xfrm>
            <a:off x="1985772" y="194767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bookme_deck/icons/cpu_white.png">    </p:cNvPr>
          <p:cNvPicPr>
            <a:picLocks noChangeAspect="1"/>
          </p:cNvPicPr>
          <p:nvPr/>
        </p:nvPicPr>
        <p:blipFill>
          <a:blip r:embed="rId1"/>
          <a:stretch>
            <a:fillRect/>
          </a:stretch>
        </p:blipFill>
        <p:spPr>
          <a:xfrm>
            <a:off x="2121835" y="2083735"/>
            <a:ext cx="294803" cy="294803"/>
          </a:xfrm>
          <a:prstGeom prst="rect">
            <a:avLst/>
          </a:prstGeom>
        </p:spPr>
      </p:pic>
      <p:sp>
        <p:nvSpPr>
          <p:cNvPr id="6" name="Text 3"/>
          <p:cNvSpPr/>
          <p:nvPr/>
        </p:nvSpPr>
        <p:spPr>
          <a:xfrm>
            <a:off x="566928" y="2697480"/>
            <a:ext cx="3404616" cy="502920"/>
          </a:xfrm>
          <a:prstGeom prst="rect">
            <a:avLst/>
          </a:prstGeom>
          <a:noFill/>
          <a:ln/>
        </p:spPr>
        <p:txBody>
          <a:bodyPr wrap="square" lIns="0" tIns="0" rIns="0" bIns="0" rtlCol="0" anchor="t"/>
          <a:lstStyle/>
          <a:p>
            <a:pPr algn="ctr" indent="0" marL="0">
              <a:lnSpc>
                <a:spcPts val="1600"/>
              </a:lnSpc>
              <a:buNone/>
            </a:pPr>
            <a:r>
              <a:rPr lang="en-US" sz="1450" b="1" dirty="0">
                <a:solidFill>
                  <a:srgbClr val="1B1F2E"/>
                </a:solidFill>
                <a:latin typeface="Cambria" pitchFamily="34" charset="0"/>
                <a:ea typeface="Cambria" pitchFamily="34" charset="-122"/>
                <a:cs typeface="Cambria" pitchFamily="34" charset="-120"/>
              </a:rPr>
              <a:t>Express (Node.js)</a:t>
            </a:r>
            <a:endParaRPr lang="en-US" sz="1450" dirty="0"/>
          </a:p>
        </p:txBody>
      </p:sp>
      <p:sp>
        <p:nvSpPr>
          <p:cNvPr id="7" name="Text 4"/>
          <p:cNvSpPr/>
          <p:nvPr/>
        </p:nvSpPr>
        <p:spPr>
          <a:xfrm>
            <a:off x="566928" y="3172968"/>
            <a:ext cx="3404616" cy="411480"/>
          </a:xfrm>
          <a:prstGeom prst="rect">
            <a:avLst/>
          </a:prstGeom>
          <a:noFill/>
          <a:ln/>
        </p:spPr>
        <p:txBody>
          <a:bodyPr wrap="square" lIns="0" tIns="0" rIns="0" bIns="0" rtlCol="0" anchor="t"/>
          <a:lstStyle/>
          <a:p>
            <a:pPr algn="ctr" indent="0" marL="0">
              <a:buNone/>
            </a:pPr>
            <a:r>
              <a:rPr lang="en-US" sz="1100" dirty="0">
                <a:solidFill>
                  <a:srgbClr val="6B7280"/>
                </a:solidFill>
                <a:latin typeface="Calibri" pitchFamily="34" charset="0"/>
                <a:ea typeface="Calibri" pitchFamily="34" charset="-122"/>
                <a:cs typeface="Calibri" pitchFamily="34" charset="-120"/>
              </a:rPr>
              <a:t>API &amp; routing</a:t>
            </a:r>
            <a:endParaRPr lang="en-US" sz="1100" dirty="0"/>
          </a:p>
        </p:txBody>
      </p:sp>
      <p:sp>
        <p:nvSpPr>
          <p:cNvPr id="8" name="Shape 5"/>
          <p:cNvSpPr/>
          <p:nvPr/>
        </p:nvSpPr>
        <p:spPr>
          <a:xfrm>
            <a:off x="4282440" y="1691640"/>
            <a:ext cx="3624072" cy="1965960"/>
          </a:xfrm>
          <a:prstGeom prst="roundRect">
            <a:avLst>
              <a:gd name="adj" fmla="val 4186"/>
            </a:avLst>
          </a:prstGeom>
          <a:solidFill>
            <a:srgbClr val="F4F6FB"/>
          </a:solidFill>
          <a:ln w="12700">
            <a:solidFill>
              <a:srgbClr val="E1E6F0"/>
            </a:solidFill>
            <a:prstDash val="solid"/>
          </a:ln>
        </p:spPr>
      </p:sp>
      <p:sp>
        <p:nvSpPr>
          <p:cNvPr id="9" name="Shape 6"/>
          <p:cNvSpPr/>
          <p:nvPr/>
        </p:nvSpPr>
        <p:spPr>
          <a:xfrm>
            <a:off x="5811012" y="194767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0" name="Image 1" descr="/home/claude/bookme_deck/icons/database_white.png">    </p:cNvPr>
          <p:cNvPicPr>
            <a:picLocks noChangeAspect="1"/>
          </p:cNvPicPr>
          <p:nvPr/>
        </p:nvPicPr>
        <p:blipFill>
          <a:blip r:embed="rId2"/>
          <a:stretch>
            <a:fillRect/>
          </a:stretch>
        </p:blipFill>
        <p:spPr>
          <a:xfrm>
            <a:off x="5947075" y="2083735"/>
            <a:ext cx="294803" cy="294803"/>
          </a:xfrm>
          <a:prstGeom prst="rect">
            <a:avLst/>
          </a:prstGeom>
        </p:spPr>
      </p:pic>
      <p:sp>
        <p:nvSpPr>
          <p:cNvPr id="11" name="Text 7"/>
          <p:cNvSpPr/>
          <p:nvPr/>
        </p:nvSpPr>
        <p:spPr>
          <a:xfrm>
            <a:off x="4392168" y="2697480"/>
            <a:ext cx="3404616" cy="502920"/>
          </a:xfrm>
          <a:prstGeom prst="rect">
            <a:avLst/>
          </a:prstGeom>
          <a:noFill/>
          <a:ln/>
        </p:spPr>
        <p:txBody>
          <a:bodyPr wrap="square" lIns="0" tIns="0" rIns="0" bIns="0" rtlCol="0" anchor="t"/>
          <a:lstStyle/>
          <a:p>
            <a:pPr algn="ctr" indent="0" marL="0">
              <a:lnSpc>
                <a:spcPts val="1600"/>
              </a:lnSpc>
              <a:buNone/>
            </a:pPr>
            <a:r>
              <a:rPr lang="en-US" sz="1450" b="1" dirty="0">
                <a:solidFill>
                  <a:srgbClr val="1B1F2E"/>
                </a:solidFill>
                <a:latin typeface="Cambria" pitchFamily="34" charset="0"/>
                <a:ea typeface="Cambria" pitchFamily="34" charset="-122"/>
                <a:cs typeface="Cambria" pitchFamily="34" charset="-120"/>
              </a:rPr>
              <a:t>node:sqlite</a:t>
            </a:r>
            <a:endParaRPr lang="en-US" sz="1450" dirty="0"/>
          </a:p>
        </p:txBody>
      </p:sp>
      <p:sp>
        <p:nvSpPr>
          <p:cNvPr id="12" name="Text 8"/>
          <p:cNvSpPr/>
          <p:nvPr/>
        </p:nvSpPr>
        <p:spPr>
          <a:xfrm>
            <a:off x="4392168" y="3172968"/>
            <a:ext cx="3404616" cy="411480"/>
          </a:xfrm>
          <a:prstGeom prst="rect">
            <a:avLst/>
          </a:prstGeom>
          <a:noFill/>
          <a:ln/>
        </p:spPr>
        <p:txBody>
          <a:bodyPr wrap="square" lIns="0" tIns="0" rIns="0" bIns="0" rtlCol="0" anchor="t"/>
          <a:lstStyle/>
          <a:p>
            <a:pPr algn="ctr" indent="0" marL="0">
              <a:buNone/>
            </a:pPr>
            <a:r>
              <a:rPr lang="en-US" sz="1100" dirty="0">
                <a:solidFill>
                  <a:srgbClr val="6B7280"/>
                </a:solidFill>
                <a:latin typeface="Calibri" pitchFamily="34" charset="0"/>
                <a:ea typeface="Calibri" pitchFamily="34" charset="-122"/>
                <a:cs typeface="Calibri" pitchFamily="34" charset="-120"/>
              </a:rPr>
              <a:t>Real on-disk database</a:t>
            </a:r>
            <a:endParaRPr lang="en-US" sz="1100" dirty="0"/>
          </a:p>
        </p:txBody>
      </p:sp>
      <p:sp>
        <p:nvSpPr>
          <p:cNvPr id="13" name="Shape 9"/>
          <p:cNvSpPr/>
          <p:nvPr/>
        </p:nvSpPr>
        <p:spPr>
          <a:xfrm>
            <a:off x="8107680" y="1691640"/>
            <a:ext cx="3624072" cy="1965960"/>
          </a:xfrm>
          <a:prstGeom prst="roundRect">
            <a:avLst>
              <a:gd name="adj" fmla="val 4186"/>
            </a:avLst>
          </a:prstGeom>
          <a:solidFill>
            <a:srgbClr val="F4F6FB"/>
          </a:solidFill>
          <a:ln w="12700">
            <a:solidFill>
              <a:srgbClr val="E1E6F0"/>
            </a:solidFill>
            <a:prstDash val="solid"/>
          </a:ln>
        </p:spPr>
      </p:sp>
      <p:sp>
        <p:nvSpPr>
          <p:cNvPr id="14" name="Shape 10"/>
          <p:cNvSpPr/>
          <p:nvPr/>
        </p:nvSpPr>
        <p:spPr>
          <a:xfrm>
            <a:off x="9636252" y="1947672"/>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5" name="Image 2" descr="/home/claude/bookme_deck/icons/lock_white.png">    </p:cNvPr>
          <p:cNvPicPr>
            <a:picLocks noChangeAspect="1"/>
          </p:cNvPicPr>
          <p:nvPr/>
        </p:nvPicPr>
        <p:blipFill>
          <a:blip r:embed="rId3"/>
          <a:stretch>
            <a:fillRect/>
          </a:stretch>
        </p:blipFill>
        <p:spPr>
          <a:xfrm>
            <a:off x="9772315" y="2083735"/>
            <a:ext cx="294803" cy="294803"/>
          </a:xfrm>
          <a:prstGeom prst="rect">
            <a:avLst/>
          </a:prstGeom>
        </p:spPr>
      </p:pic>
      <p:sp>
        <p:nvSpPr>
          <p:cNvPr id="16" name="Text 11"/>
          <p:cNvSpPr/>
          <p:nvPr/>
        </p:nvSpPr>
        <p:spPr>
          <a:xfrm>
            <a:off x="8217408" y="2697480"/>
            <a:ext cx="3404616" cy="502920"/>
          </a:xfrm>
          <a:prstGeom prst="rect">
            <a:avLst/>
          </a:prstGeom>
          <a:noFill/>
          <a:ln/>
        </p:spPr>
        <p:txBody>
          <a:bodyPr wrap="square" lIns="0" tIns="0" rIns="0" bIns="0" rtlCol="0" anchor="t"/>
          <a:lstStyle/>
          <a:p>
            <a:pPr algn="ctr" indent="0" marL="0">
              <a:lnSpc>
                <a:spcPts val="1600"/>
              </a:lnSpc>
              <a:buNone/>
            </a:pPr>
            <a:r>
              <a:rPr lang="en-US" sz="1450" b="1" dirty="0">
                <a:solidFill>
                  <a:srgbClr val="1B1F2E"/>
                </a:solidFill>
                <a:latin typeface="Cambria" pitchFamily="34" charset="0"/>
                <a:ea typeface="Cambria" pitchFamily="34" charset="-122"/>
                <a:cs typeface="Cambria" pitchFamily="34" charset="-120"/>
              </a:rPr>
              <a:t>bcryptjs</a:t>
            </a:r>
            <a:endParaRPr lang="en-US" sz="1450" dirty="0"/>
          </a:p>
        </p:txBody>
      </p:sp>
      <p:sp>
        <p:nvSpPr>
          <p:cNvPr id="17" name="Text 12"/>
          <p:cNvSpPr/>
          <p:nvPr/>
        </p:nvSpPr>
        <p:spPr>
          <a:xfrm>
            <a:off x="8217408" y="3172968"/>
            <a:ext cx="3404616" cy="411480"/>
          </a:xfrm>
          <a:prstGeom prst="rect">
            <a:avLst/>
          </a:prstGeom>
          <a:noFill/>
          <a:ln/>
        </p:spPr>
        <p:txBody>
          <a:bodyPr wrap="square" lIns="0" tIns="0" rIns="0" bIns="0" rtlCol="0" anchor="t"/>
          <a:lstStyle/>
          <a:p>
            <a:pPr algn="ctr" indent="0" marL="0">
              <a:buNone/>
            </a:pPr>
            <a:r>
              <a:rPr lang="en-US" sz="1100" dirty="0">
                <a:solidFill>
                  <a:srgbClr val="6B7280"/>
                </a:solidFill>
                <a:latin typeface="Calibri" pitchFamily="34" charset="0"/>
                <a:ea typeface="Calibri" pitchFamily="34" charset="-122"/>
                <a:cs typeface="Calibri" pitchFamily="34" charset="-120"/>
              </a:rPr>
              <a:t>Password hashing</a:t>
            </a:r>
            <a:endParaRPr lang="en-US" sz="1100" dirty="0"/>
          </a:p>
        </p:txBody>
      </p:sp>
      <p:sp>
        <p:nvSpPr>
          <p:cNvPr id="18" name="Shape 13"/>
          <p:cNvSpPr/>
          <p:nvPr/>
        </p:nvSpPr>
        <p:spPr>
          <a:xfrm>
            <a:off x="457200" y="3858768"/>
            <a:ext cx="3624072" cy="1965960"/>
          </a:xfrm>
          <a:prstGeom prst="roundRect">
            <a:avLst>
              <a:gd name="adj" fmla="val 4186"/>
            </a:avLst>
          </a:prstGeom>
          <a:solidFill>
            <a:srgbClr val="F4F6FB"/>
          </a:solidFill>
          <a:ln w="12700">
            <a:solidFill>
              <a:srgbClr val="E1E6F0"/>
            </a:solidFill>
            <a:prstDash val="solid"/>
          </a:ln>
        </p:spPr>
      </p:sp>
      <p:sp>
        <p:nvSpPr>
          <p:cNvPr id="19" name="Shape 14"/>
          <p:cNvSpPr/>
          <p:nvPr/>
        </p:nvSpPr>
        <p:spPr>
          <a:xfrm>
            <a:off x="1985772" y="4114800"/>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0" name="Image 3" descr="/home/claude/bookme_deck/icons/shield_white.png">    </p:cNvPr>
          <p:cNvPicPr>
            <a:picLocks noChangeAspect="1"/>
          </p:cNvPicPr>
          <p:nvPr/>
        </p:nvPicPr>
        <p:blipFill>
          <a:blip r:embed="rId4"/>
          <a:stretch>
            <a:fillRect/>
          </a:stretch>
        </p:blipFill>
        <p:spPr>
          <a:xfrm>
            <a:off x="2121835" y="4250863"/>
            <a:ext cx="294803" cy="294803"/>
          </a:xfrm>
          <a:prstGeom prst="rect">
            <a:avLst/>
          </a:prstGeom>
        </p:spPr>
      </p:pic>
      <p:sp>
        <p:nvSpPr>
          <p:cNvPr id="21" name="Text 15"/>
          <p:cNvSpPr/>
          <p:nvPr/>
        </p:nvSpPr>
        <p:spPr>
          <a:xfrm>
            <a:off x="566928" y="4864608"/>
            <a:ext cx="3404616" cy="502920"/>
          </a:xfrm>
          <a:prstGeom prst="rect">
            <a:avLst/>
          </a:prstGeom>
          <a:noFill/>
          <a:ln/>
        </p:spPr>
        <p:txBody>
          <a:bodyPr wrap="square" lIns="0" tIns="0" rIns="0" bIns="0" rtlCol="0" anchor="t"/>
          <a:lstStyle/>
          <a:p>
            <a:pPr algn="ctr" indent="0" marL="0">
              <a:lnSpc>
                <a:spcPts val="1600"/>
              </a:lnSpc>
              <a:buNone/>
            </a:pPr>
            <a:r>
              <a:rPr lang="en-US" sz="1450" b="1" dirty="0">
                <a:solidFill>
                  <a:srgbClr val="1B1F2E"/>
                </a:solidFill>
                <a:latin typeface="Cambria" pitchFamily="34" charset="0"/>
                <a:ea typeface="Cambria" pitchFamily="34" charset="-122"/>
                <a:cs typeface="Cambria" pitchFamily="34" charset="-120"/>
              </a:rPr>
              <a:t>express-session</a:t>
            </a:r>
            <a:endParaRPr lang="en-US" sz="1450" dirty="0"/>
          </a:p>
        </p:txBody>
      </p:sp>
      <p:sp>
        <p:nvSpPr>
          <p:cNvPr id="22" name="Text 16"/>
          <p:cNvSpPr/>
          <p:nvPr/>
        </p:nvSpPr>
        <p:spPr>
          <a:xfrm>
            <a:off x="566928" y="5340096"/>
            <a:ext cx="3404616" cy="411480"/>
          </a:xfrm>
          <a:prstGeom prst="rect">
            <a:avLst/>
          </a:prstGeom>
          <a:noFill/>
          <a:ln/>
        </p:spPr>
        <p:txBody>
          <a:bodyPr wrap="square" lIns="0" tIns="0" rIns="0" bIns="0" rtlCol="0" anchor="t"/>
          <a:lstStyle/>
          <a:p>
            <a:pPr algn="ctr" indent="0" marL="0">
              <a:buNone/>
            </a:pPr>
            <a:r>
              <a:rPr lang="en-US" sz="1100" dirty="0">
                <a:solidFill>
                  <a:srgbClr val="6B7280"/>
                </a:solidFill>
                <a:latin typeface="Calibri" pitchFamily="34" charset="0"/>
                <a:ea typeface="Calibri" pitchFamily="34" charset="-122"/>
                <a:cs typeface="Calibri" pitchFamily="34" charset="-120"/>
              </a:rPr>
              <a:t>Persistent, SQLite-backed</a:t>
            </a:r>
            <a:endParaRPr lang="en-US" sz="1100" dirty="0"/>
          </a:p>
        </p:txBody>
      </p:sp>
      <p:sp>
        <p:nvSpPr>
          <p:cNvPr id="23" name="Shape 17"/>
          <p:cNvSpPr/>
          <p:nvPr/>
        </p:nvSpPr>
        <p:spPr>
          <a:xfrm>
            <a:off x="4282440" y="3858768"/>
            <a:ext cx="3624072" cy="1965960"/>
          </a:xfrm>
          <a:prstGeom prst="roundRect">
            <a:avLst>
              <a:gd name="adj" fmla="val 4186"/>
            </a:avLst>
          </a:prstGeom>
          <a:solidFill>
            <a:srgbClr val="F4F6FB"/>
          </a:solidFill>
          <a:ln w="12700">
            <a:solidFill>
              <a:srgbClr val="E1E6F0"/>
            </a:solidFill>
            <a:prstDash val="solid"/>
          </a:ln>
        </p:spPr>
      </p:sp>
      <p:sp>
        <p:nvSpPr>
          <p:cNvPr id="24" name="Shape 18"/>
          <p:cNvSpPr/>
          <p:nvPr/>
        </p:nvSpPr>
        <p:spPr>
          <a:xfrm>
            <a:off x="5811012" y="4114800"/>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5" name="Image 4" descr="/home/claude/bookme_deck/icons/refresh_white.png">    </p:cNvPr>
          <p:cNvPicPr>
            <a:picLocks noChangeAspect="1"/>
          </p:cNvPicPr>
          <p:nvPr/>
        </p:nvPicPr>
        <p:blipFill>
          <a:blip r:embed="rId5"/>
          <a:stretch>
            <a:fillRect/>
          </a:stretch>
        </p:blipFill>
        <p:spPr>
          <a:xfrm>
            <a:off x="5947075" y="4250863"/>
            <a:ext cx="294803" cy="294803"/>
          </a:xfrm>
          <a:prstGeom prst="rect">
            <a:avLst/>
          </a:prstGeom>
        </p:spPr>
      </p:pic>
      <p:sp>
        <p:nvSpPr>
          <p:cNvPr id="26" name="Text 19"/>
          <p:cNvSpPr/>
          <p:nvPr/>
        </p:nvSpPr>
        <p:spPr>
          <a:xfrm>
            <a:off x="4392168" y="4864608"/>
            <a:ext cx="3404616" cy="502920"/>
          </a:xfrm>
          <a:prstGeom prst="rect">
            <a:avLst/>
          </a:prstGeom>
          <a:noFill/>
          <a:ln/>
        </p:spPr>
        <p:txBody>
          <a:bodyPr wrap="square" lIns="0" tIns="0" rIns="0" bIns="0" rtlCol="0" anchor="t"/>
          <a:lstStyle/>
          <a:p>
            <a:pPr algn="ctr" indent="0" marL="0">
              <a:lnSpc>
                <a:spcPts val="1600"/>
              </a:lnSpc>
              <a:buNone/>
            </a:pPr>
            <a:r>
              <a:rPr lang="en-US" sz="1450" b="1" dirty="0">
                <a:solidFill>
                  <a:srgbClr val="1B1F2E"/>
                </a:solidFill>
                <a:latin typeface="Cambria" pitchFamily="34" charset="0"/>
                <a:ea typeface="Cambria" pitchFamily="34" charset="-122"/>
                <a:cs typeface="Cambria" pitchFamily="34" charset="-120"/>
              </a:rPr>
              <a:t>node-cron</a:t>
            </a:r>
            <a:endParaRPr lang="en-US" sz="1450" dirty="0"/>
          </a:p>
        </p:txBody>
      </p:sp>
      <p:sp>
        <p:nvSpPr>
          <p:cNvPr id="27" name="Text 20"/>
          <p:cNvSpPr/>
          <p:nvPr/>
        </p:nvSpPr>
        <p:spPr>
          <a:xfrm>
            <a:off x="4392168" y="5340096"/>
            <a:ext cx="3404616" cy="411480"/>
          </a:xfrm>
          <a:prstGeom prst="rect">
            <a:avLst/>
          </a:prstGeom>
          <a:noFill/>
          <a:ln/>
        </p:spPr>
        <p:txBody>
          <a:bodyPr wrap="square" lIns="0" tIns="0" rIns="0" bIns="0" rtlCol="0" anchor="t"/>
          <a:lstStyle/>
          <a:p>
            <a:pPr algn="ctr" indent="0" marL="0">
              <a:buNone/>
            </a:pPr>
            <a:r>
              <a:rPr lang="en-US" sz="1100" dirty="0">
                <a:solidFill>
                  <a:srgbClr val="6B7280"/>
                </a:solidFill>
                <a:latin typeface="Calibri" pitchFamily="34" charset="0"/>
                <a:ea typeface="Calibri" pitchFamily="34" charset="-122"/>
                <a:cs typeface="Calibri" pitchFamily="34" charset="-120"/>
              </a:rPr>
              <a:t>Hourly reminders</a:t>
            </a:r>
            <a:endParaRPr lang="en-US" sz="1100" dirty="0"/>
          </a:p>
        </p:txBody>
      </p:sp>
      <p:sp>
        <p:nvSpPr>
          <p:cNvPr id="28" name="Shape 21"/>
          <p:cNvSpPr/>
          <p:nvPr/>
        </p:nvSpPr>
        <p:spPr>
          <a:xfrm>
            <a:off x="8107680" y="3858768"/>
            <a:ext cx="3624072" cy="1965960"/>
          </a:xfrm>
          <a:prstGeom prst="roundRect">
            <a:avLst>
              <a:gd name="adj" fmla="val 4186"/>
            </a:avLst>
          </a:prstGeom>
          <a:solidFill>
            <a:srgbClr val="F4F6FB"/>
          </a:solidFill>
          <a:ln w="12700">
            <a:solidFill>
              <a:srgbClr val="E1E6F0"/>
            </a:solidFill>
            <a:prstDash val="solid"/>
          </a:ln>
        </p:spPr>
      </p:sp>
      <p:sp>
        <p:nvSpPr>
          <p:cNvPr id="29" name="Shape 22"/>
          <p:cNvSpPr/>
          <p:nvPr/>
        </p:nvSpPr>
        <p:spPr>
          <a:xfrm>
            <a:off x="9636252" y="4114800"/>
            <a:ext cx="566928" cy="566928"/>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30" name="Image 5" descr="/home/claude/bookme_deck/icons/send_white.png">    </p:cNvPr>
          <p:cNvPicPr>
            <a:picLocks noChangeAspect="1"/>
          </p:cNvPicPr>
          <p:nvPr/>
        </p:nvPicPr>
        <p:blipFill>
          <a:blip r:embed="rId6"/>
          <a:stretch>
            <a:fillRect/>
          </a:stretch>
        </p:blipFill>
        <p:spPr>
          <a:xfrm>
            <a:off x="9772315" y="4250863"/>
            <a:ext cx="294803" cy="294803"/>
          </a:xfrm>
          <a:prstGeom prst="rect">
            <a:avLst/>
          </a:prstGeom>
        </p:spPr>
      </p:pic>
      <p:sp>
        <p:nvSpPr>
          <p:cNvPr id="31" name="Text 23"/>
          <p:cNvSpPr/>
          <p:nvPr/>
        </p:nvSpPr>
        <p:spPr>
          <a:xfrm>
            <a:off x="8217408" y="4864608"/>
            <a:ext cx="3404616" cy="502920"/>
          </a:xfrm>
          <a:prstGeom prst="rect">
            <a:avLst/>
          </a:prstGeom>
          <a:noFill/>
          <a:ln/>
        </p:spPr>
        <p:txBody>
          <a:bodyPr wrap="square" lIns="0" tIns="0" rIns="0" bIns="0" rtlCol="0" anchor="t"/>
          <a:lstStyle/>
          <a:p>
            <a:pPr algn="ctr" indent="0" marL="0">
              <a:lnSpc>
                <a:spcPts val="1600"/>
              </a:lnSpc>
              <a:buNone/>
            </a:pPr>
            <a:r>
              <a:rPr lang="en-US" sz="1450" b="1" dirty="0">
                <a:solidFill>
                  <a:srgbClr val="1B1F2E"/>
                </a:solidFill>
                <a:latin typeface="Cambria" pitchFamily="34" charset="0"/>
                <a:ea typeface="Cambria" pitchFamily="34" charset="-122"/>
                <a:cs typeface="Cambria" pitchFamily="34" charset="-120"/>
              </a:rPr>
              <a:t>Nodemailer</a:t>
            </a:r>
            <a:endParaRPr lang="en-US" sz="1450" dirty="0"/>
          </a:p>
        </p:txBody>
      </p:sp>
      <p:sp>
        <p:nvSpPr>
          <p:cNvPr id="32" name="Text 24"/>
          <p:cNvSpPr/>
          <p:nvPr/>
        </p:nvSpPr>
        <p:spPr>
          <a:xfrm>
            <a:off x="8217408" y="5340096"/>
            <a:ext cx="3404616" cy="411480"/>
          </a:xfrm>
          <a:prstGeom prst="rect">
            <a:avLst/>
          </a:prstGeom>
          <a:noFill/>
          <a:ln/>
        </p:spPr>
        <p:txBody>
          <a:bodyPr wrap="square" lIns="0" tIns="0" rIns="0" bIns="0" rtlCol="0" anchor="t"/>
          <a:lstStyle/>
          <a:p>
            <a:pPr algn="ctr" indent="0" marL="0">
              <a:buNone/>
            </a:pPr>
            <a:r>
              <a:rPr lang="en-US" sz="1100" dirty="0">
                <a:solidFill>
                  <a:srgbClr val="6B7280"/>
                </a:solidFill>
                <a:latin typeface="Calibri" pitchFamily="34" charset="0"/>
                <a:ea typeface="Calibri" pitchFamily="34" charset="-122"/>
                <a:cs typeface="Calibri" pitchFamily="34" charset="-120"/>
              </a:rPr>
              <a:t>SMTP email delivery</a:t>
            </a:r>
            <a:endParaRPr lang="en-US" sz="1100" dirty="0"/>
          </a:p>
        </p:txBody>
      </p:sp>
      <p:sp>
        <p:nvSpPr>
          <p:cNvPr id="33" name="Text 25"/>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BOOKME PRO</a:t>
            </a:r>
            <a:endParaRPr lang="en-US" sz="900" dirty="0"/>
          </a:p>
        </p:txBody>
      </p:sp>
      <p:sp>
        <p:nvSpPr>
          <p:cNvPr id="34" name="Text 26"/>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457200"/>
            <a:ext cx="11247120" cy="822960"/>
          </a:xfrm>
          <a:prstGeom prst="rect">
            <a:avLst/>
          </a:prstGeom>
          <a:noFill/>
          <a:ln/>
        </p:spPr>
        <p:txBody>
          <a:bodyPr wrap="square" lIns="0" tIns="0" rIns="0" bIns="0" rtlCol="0" anchor="t"/>
          <a:lstStyle/>
          <a:p>
            <a:pPr algn="l" indent="0" marL="0">
              <a:buNone/>
            </a:pPr>
            <a:r>
              <a:rPr lang="en-US" sz="3200" b="1" dirty="0">
                <a:solidFill>
                  <a:srgbClr val="1B1F2E"/>
                </a:solidFill>
                <a:latin typeface="Cambria" pitchFamily="34" charset="0"/>
                <a:ea typeface="Cambria" pitchFamily="34" charset="-122"/>
                <a:cs typeface="Cambria" pitchFamily="34" charset="-120"/>
              </a:rPr>
              <a:t>Built Carefully — And Honest About the Edges</a:t>
            </a:r>
            <a:endParaRPr lang="en-US" sz="3200" dirty="0"/>
          </a:p>
        </p:txBody>
      </p:sp>
      <p:sp>
        <p:nvSpPr>
          <p:cNvPr id="3" name="Shape 1"/>
          <p:cNvSpPr/>
          <p:nvPr/>
        </p:nvSpPr>
        <p:spPr>
          <a:xfrm>
            <a:off x="548640" y="1691640"/>
            <a:ext cx="11091672" cy="1051560"/>
          </a:xfrm>
          <a:prstGeom prst="roundRect">
            <a:avLst>
              <a:gd name="adj" fmla="val 6957"/>
            </a:avLst>
          </a:prstGeom>
          <a:solidFill>
            <a:srgbClr val="F4F6FB"/>
          </a:solidFill>
          <a:ln w="12700">
            <a:solidFill>
              <a:srgbClr val="E1E6F0"/>
            </a:solidFill>
            <a:prstDash val="solid"/>
          </a:ln>
        </p:spPr>
      </p:sp>
      <p:sp>
        <p:nvSpPr>
          <p:cNvPr id="4" name="Shape 2"/>
          <p:cNvSpPr/>
          <p:nvPr/>
        </p:nvSpPr>
        <p:spPr>
          <a:xfrm>
            <a:off x="822960" y="1920240"/>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5" name="Image 0" descr="/home/claude/bookme_deck/icons/repeat_white.png">    </p:cNvPr>
          <p:cNvPicPr>
            <a:picLocks noChangeAspect="1"/>
          </p:cNvPicPr>
          <p:nvPr/>
        </p:nvPicPr>
        <p:blipFill>
          <a:blip r:embed="rId1"/>
          <a:stretch>
            <a:fillRect/>
          </a:stretch>
        </p:blipFill>
        <p:spPr>
          <a:xfrm>
            <a:off x="965606" y="2062886"/>
            <a:ext cx="309067" cy="309067"/>
          </a:xfrm>
          <a:prstGeom prst="rect">
            <a:avLst/>
          </a:prstGeom>
        </p:spPr>
      </p:pic>
      <p:sp>
        <p:nvSpPr>
          <p:cNvPr id="6" name="Text 3"/>
          <p:cNvSpPr/>
          <p:nvPr/>
        </p:nvSpPr>
        <p:spPr>
          <a:xfrm>
            <a:off x="1691640" y="1810512"/>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Restart-Safe by Verification</a:t>
            </a:r>
            <a:endParaRPr lang="en-US" sz="1600" dirty="0"/>
          </a:p>
        </p:txBody>
      </p:sp>
      <p:sp>
        <p:nvSpPr>
          <p:cNvPr id="7" name="Text 4"/>
          <p:cNvSpPr/>
          <p:nvPr/>
        </p:nvSpPr>
        <p:spPr>
          <a:xfrm>
            <a:off x="1691640" y="2194560"/>
            <a:ext cx="9692640" cy="457200"/>
          </a:xfrm>
          <a:prstGeom prst="rect">
            <a:avLst/>
          </a:prstGeom>
          <a:noFill/>
          <a:ln/>
        </p:spPr>
        <p:txBody>
          <a:bodyPr wrap="square" lIns="0" tIns="0" rIns="0" bIns="0" rtlCol="0" anchor="t"/>
          <a:lstStyle/>
          <a:p>
            <a:pPr indent="0" marL="0">
              <a:lnSpc>
                <a:spcPts val="1500"/>
              </a:lnSpc>
              <a:buNone/>
            </a:pPr>
            <a:r>
              <a:rPr lang="en-US" sz="1250" dirty="0">
                <a:solidFill>
                  <a:srgbClr val="6B7280"/>
                </a:solidFill>
                <a:latin typeface="Calibri" pitchFamily="34" charset="0"/>
                <a:ea typeface="Calibri" pitchFamily="34" charset="-122"/>
                <a:cs typeface="Calibri" pitchFamily="34" charset="-120"/>
              </a:rPr>
              <a:t>Persistent sessions and account lockout state both survive a server restart — verified directly, not just assumed.</a:t>
            </a:r>
            <a:endParaRPr lang="en-US" sz="1250" dirty="0"/>
          </a:p>
        </p:txBody>
      </p:sp>
      <p:sp>
        <p:nvSpPr>
          <p:cNvPr id="8" name="Shape 5"/>
          <p:cNvSpPr/>
          <p:nvPr/>
        </p:nvSpPr>
        <p:spPr>
          <a:xfrm>
            <a:off x="548640" y="2907792"/>
            <a:ext cx="11091672" cy="1051560"/>
          </a:xfrm>
          <a:prstGeom prst="roundRect">
            <a:avLst>
              <a:gd name="adj" fmla="val 6957"/>
            </a:avLst>
          </a:prstGeom>
          <a:solidFill>
            <a:srgbClr val="F4F6FB"/>
          </a:solidFill>
          <a:ln w="12700">
            <a:solidFill>
              <a:srgbClr val="E1E6F0"/>
            </a:solidFill>
            <a:prstDash val="solid"/>
          </a:ln>
        </p:spPr>
      </p:sp>
      <p:sp>
        <p:nvSpPr>
          <p:cNvPr id="9" name="Shape 6"/>
          <p:cNvSpPr/>
          <p:nvPr/>
        </p:nvSpPr>
        <p:spPr>
          <a:xfrm>
            <a:off x="822960" y="3136392"/>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0" name="Image 1" descr="/home/claude/bookme_deck/icons/shield_white.png">    </p:cNvPr>
          <p:cNvPicPr>
            <a:picLocks noChangeAspect="1"/>
          </p:cNvPicPr>
          <p:nvPr/>
        </p:nvPicPr>
        <p:blipFill>
          <a:blip r:embed="rId2"/>
          <a:stretch>
            <a:fillRect/>
          </a:stretch>
        </p:blipFill>
        <p:spPr>
          <a:xfrm>
            <a:off x="965606" y="3279038"/>
            <a:ext cx="309067" cy="309067"/>
          </a:xfrm>
          <a:prstGeom prst="rect">
            <a:avLst/>
          </a:prstGeom>
        </p:spPr>
      </p:pic>
      <p:sp>
        <p:nvSpPr>
          <p:cNvPr id="11" name="Text 7"/>
          <p:cNvSpPr/>
          <p:nvPr/>
        </p:nvSpPr>
        <p:spPr>
          <a:xfrm>
            <a:off x="1691640" y="3026664"/>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Server-Side Authorization, Always</a:t>
            </a:r>
            <a:endParaRPr lang="en-US" sz="1600" dirty="0"/>
          </a:p>
        </p:txBody>
      </p:sp>
      <p:sp>
        <p:nvSpPr>
          <p:cNvPr id="12" name="Text 8"/>
          <p:cNvSpPr/>
          <p:nvPr/>
        </p:nvSpPr>
        <p:spPr>
          <a:xfrm>
            <a:off x="1691640" y="3410712"/>
            <a:ext cx="9692640" cy="457200"/>
          </a:xfrm>
          <a:prstGeom prst="rect">
            <a:avLst/>
          </a:prstGeom>
          <a:noFill/>
          <a:ln/>
        </p:spPr>
        <p:txBody>
          <a:bodyPr wrap="square" lIns="0" tIns="0" rIns="0" bIns="0" rtlCol="0" anchor="t"/>
          <a:lstStyle/>
          <a:p>
            <a:pPr indent="0" marL="0">
              <a:lnSpc>
                <a:spcPts val="1500"/>
              </a:lnSpc>
              <a:buNone/>
            </a:pPr>
            <a:r>
              <a:rPr lang="en-US" sz="1250" dirty="0">
                <a:solidFill>
                  <a:srgbClr val="6B7280"/>
                </a:solidFill>
                <a:latin typeface="Calibri" pitchFamily="34" charset="0"/>
                <a:ea typeface="Calibri" pitchFamily="34" charset="-122"/>
                <a:cs typeface="Calibri" pitchFamily="34" charset="-120"/>
              </a:rPr>
              <a:t>Every mutation endpoint re-checks authorization server-side — verified with two separate simulated browsers, not just hidden in the UI.</a:t>
            </a:r>
            <a:endParaRPr lang="en-US" sz="1250" dirty="0"/>
          </a:p>
        </p:txBody>
      </p:sp>
      <p:sp>
        <p:nvSpPr>
          <p:cNvPr id="13" name="Shape 9"/>
          <p:cNvSpPr/>
          <p:nvPr/>
        </p:nvSpPr>
        <p:spPr>
          <a:xfrm>
            <a:off x="548640" y="4123944"/>
            <a:ext cx="11091672" cy="1051560"/>
          </a:xfrm>
          <a:prstGeom prst="roundRect">
            <a:avLst>
              <a:gd name="adj" fmla="val 6957"/>
            </a:avLst>
          </a:prstGeom>
          <a:solidFill>
            <a:srgbClr val="F4F6FB"/>
          </a:solidFill>
          <a:ln w="12700">
            <a:solidFill>
              <a:srgbClr val="E1E6F0"/>
            </a:solidFill>
            <a:prstDash val="solid"/>
          </a:ln>
        </p:spPr>
      </p:sp>
      <p:sp>
        <p:nvSpPr>
          <p:cNvPr id="14" name="Shape 10"/>
          <p:cNvSpPr/>
          <p:nvPr/>
        </p:nvSpPr>
        <p:spPr>
          <a:xfrm>
            <a:off x="822960" y="4352544"/>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15" name="Image 2" descr="/home/claude/bookme_deck/icons/alertTriangle_white.png">    </p:cNvPr>
          <p:cNvPicPr>
            <a:picLocks noChangeAspect="1"/>
          </p:cNvPicPr>
          <p:nvPr/>
        </p:nvPicPr>
        <p:blipFill>
          <a:blip r:embed="rId3"/>
          <a:stretch>
            <a:fillRect/>
          </a:stretch>
        </p:blipFill>
        <p:spPr>
          <a:xfrm>
            <a:off x="965606" y="4495190"/>
            <a:ext cx="309067" cy="309067"/>
          </a:xfrm>
          <a:prstGeom prst="rect">
            <a:avLst/>
          </a:prstGeom>
        </p:spPr>
      </p:pic>
      <p:sp>
        <p:nvSpPr>
          <p:cNvPr id="16" name="Text 11"/>
          <p:cNvSpPr/>
          <p:nvPr/>
        </p:nvSpPr>
        <p:spPr>
          <a:xfrm>
            <a:off x="1691640" y="4242816"/>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Known Tradeoff: Sole-Owner Recovery</a:t>
            </a:r>
            <a:endParaRPr lang="en-US" sz="1600" dirty="0"/>
          </a:p>
        </p:txBody>
      </p:sp>
      <p:sp>
        <p:nvSpPr>
          <p:cNvPr id="17" name="Text 12"/>
          <p:cNvSpPr/>
          <p:nvPr/>
        </p:nvSpPr>
        <p:spPr>
          <a:xfrm>
            <a:off x="1691640" y="4626864"/>
            <a:ext cx="9692640" cy="457200"/>
          </a:xfrm>
          <a:prstGeom prst="rect">
            <a:avLst/>
          </a:prstGeom>
          <a:noFill/>
          <a:ln/>
        </p:spPr>
        <p:txBody>
          <a:bodyPr wrap="square" lIns="0" tIns="0" rIns="0" bIns="0" rtlCol="0" anchor="t"/>
          <a:lstStyle/>
          <a:p>
            <a:pPr indent="0" marL="0">
              <a:lnSpc>
                <a:spcPts val="1500"/>
              </a:lnSpc>
              <a:buNone/>
            </a:pPr>
            <a:r>
              <a:rPr lang="en-US" sz="1250" dirty="0">
                <a:solidFill>
                  <a:srgbClr val="6B7280"/>
                </a:solidFill>
                <a:latin typeface="Calibri" pitchFamily="34" charset="0"/>
                <a:ea typeface="Calibri" pitchFamily="34" charset="-122"/>
                <a:cs typeface="Calibri" pitchFamily="34" charset="-120"/>
              </a:rPr>
              <a:t>A sole owner with no other staff account has no self-service password recovery yet — a deliberate scope decision.</a:t>
            </a:r>
            <a:endParaRPr lang="en-US" sz="1250" dirty="0"/>
          </a:p>
        </p:txBody>
      </p:sp>
      <p:sp>
        <p:nvSpPr>
          <p:cNvPr id="18" name="Shape 13"/>
          <p:cNvSpPr/>
          <p:nvPr/>
        </p:nvSpPr>
        <p:spPr>
          <a:xfrm>
            <a:off x="548640" y="5340096"/>
            <a:ext cx="11091672" cy="1051560"/>
          </a:xfrm>
          <a:prstGeom prst="roundRect">
            <a:avLst>
              <a:gd name="adj" fmla="val 6957"/>
            </a:avLst>
          </a:prstGeom>
          <a:solidFill>
            <a:srgbClr val="F4F6FB"/>
          </a:solidFill>
          <a:ln w="12700">
            <a:solidFill>
              <a:srgbClr val="E1E6F0"/>
            </a:solidFill>
            <a:prstDash val="solid"/>
          </a:ln>
        </p:spPr>
      </p:sp>
      <p:sp>
        <p:nvSpPr>
          <p:cNvPr id="19" name="Shape 14"/>
          <p:cNvSpPr/>
          <p:nvPr/>
        </p:nvSpPr>
        <p:spPr>
          <a:xfrm>
            <a:off x="822960" y="5568696"/>
            <a:ext cx="594360" cy="594360"/>
          </a:xfrm>
          <a:prstGeom prst="ellipse">
            <a:avLst/>
          </a:prstGeom>
          <a:solidFill>
            <a:srgbClr val="1E2761"/>
          </a:solidFill>
          <a:ln/>
          <a:effectLst>
            <a:outerShdw sx="100000" sy="100000" kx="0" ky="0" algn="bl" rotWithShape="0" blurRad="76200" dist="25400" dir="5400000">
              <a:srgbClr val="0A0E2A">
                <a:alpha val="35000"/>
              </a:srgbClr>
            </a:outerShdw>
          </a:effectLst>
        </p:spPr>
      </p:sp>
      <p:pic>
        <p:nvPicPr>
          <p:cNvPr id="20" name="Image 3" descr="/home/claude/bookme_deck/icons/briefcase_white.png">    </p:cNvPr>
          <p:cNvPicPr>
            <a:picLocks noChangeAspect="1"/>
          </p:cNvPicPr>
          <p:nvPr/>
        </p:nvPicPr>
        <p:blipFill>
          <a:blip r:embed="rId4"/>
          <a:stretch>
            <a:fillRect/>
          </a:stretch>
        </p:blipFill>
        <p:spPr>
          <a:xfrm>
            <a:off x="965606" y="5711342"/>
            <a:ext cx="309067" cy="309067"/>
          </a:xfrm>
          <a:prstGeom prst="rect">
            <a:avLst/>
          </a:prstGeom>
        </p:spPr>
      </p:pic>
      <p:sp>
        <p:nvSpPr>
          <p:cNvPr id="21" name="Text 15"/>
          <p:cNvSpPr/>
          <p:nvPr/>
        </p:nvSpPr>
        <p:spPr>
          <a:xfrm>
            <a:off x="1691640" y="5458968"/>
            <a:ext cx="9692640" cy="384048"/>
          </a:xfrm>
          <a:prstGeom prst="rect">
            <a:avLst/>
          </a:prstGeom>
          <a:noFill/>
          <a:ln/>
        </p:spPr>
        <p:txBody>
          <a:bodyPr wrap="square" lIns="0" tIns="0" rIns="0" bIns="0" rtlCol="0" anchor="ctr"/>
          <a:lstStyle/>
          <a:p>
            <a:pPr indent="0" marL="0">
              <a:buNone/>
            </a:pPr>
            <a:r>
              <a:rPr lang="en-US" sz="1600" b="1" dirty="0">
                <a:solidFill>
                  <a:srgbClr val="1B1F2E"/>
                </a:solidFill>
                <a:latin typeface="Cambria" pitchFamily="34" charset="0"/>
                <a:ea typeface="Cambria" pitchFamily="34" charset="-122"/>
                <a:cs typeface="Cambria" pitchFamily="34" charset="-120"/>
              </a:rPr>
              <a:t>Known Tradeoff: CSRF &amp; Directory Scope</a:t>
            </a:r>
            <a:endParaRPr lang="en-US" sz="1600" dirty="0"/>
          </a:p>
        </p:txBody>
      </p:sp>
      <p:sp>
        <p:nvSpPr>
          <p:cNvPr id="22" name="Text 16"/>
          <p:cNvSpPr/>
          <p:nvPr/>
        </p:nvSpPr>
        <p:spPr>
          <a:xfrm>
            <a:off x="1691640" y="5843016"/>
            <a:ext cx="9692640" cy="457200"/>
          </a:xfrm>
          <a:prstGeom prst="rect">
            <a:avLst/>
          </a:prstGeom>
          <a:noFill/>
          <a:ln/>
        </p:spPr>
        <p:txBody>
          <a:bodyPr wrap="square" lIns="0" tIns="0" rIns="0" bIns="0" rtlCol="0" anchor="t"/>
          <a:lstStyle/>
          <a:p>
            <a:pPr indent="0" marL="0">
              <a:lnSpc>
                <a:spcPts val="1500"/>
              </a:lnSpc>
              <a:buNone/>
            </a:pPr>
            <a:r>
              <a:rPr lang="en-US" sz="1250" dirty="0">
                <a:solidFill>
                  <a:srgbClr val="6B7280"/>
                </a:solidFill>
                <a:latin typeface="Calibri" pitchFamily="34" charset="0"/>
                <a:ea typeface="Calibri" pitchFamily="34" charset="-122"/>
                <a:cs typeface="Calibri" pitchFamily="34" charset="-120"/>
              </a:rPr>
              <a:t>CSRF protection relies on sameSite cookies today; a dedicated customer-directory screen is a natural next addition.</a:t>
            </a:r>
            <a:endParaRPr lang="en-US" sz="1250" dirty="0"/>
          </a:p>
        </p:txBody>
      </p:sp>
      <p:sp>
        <p:nvSpPr>
          <p:cNvPr id="23" name="Text 17"/>
          <p:cNvSpPr/>
          <p:nvPr/>
        </p:nvSpPr>
        <p:spPr>
          <a:xfrm>
            <a:off x="457200" y="6528816"/>
            <a:ext cx="3657600" cy="274320"/>
          </a:xfrm>
          <a:prstGeom prst="rect">
            <a:avLst/>
          </a:prstGeom>
          <a:noFill/>
          <a:ln/>
        </p:spPr>
        <p:txBody>
          <a:bodyPr wrap="square" lIns="0" tIns="0" rIns="0" bIns="0" rtlCol="0" anchor="ctr"/>
          <a:lstStyle/>
          <a:p>
            <a:pPr algn="l" indent="0" marL="0">
              <a:buNone/>
            </a:pPr>
            <a:r>
              <a:rPr lang="en-US" sz="900" dirty="0">
                <a:solidFill>
                  <a:srgbClr val="9AA3B8"/>
                </a:solidFill>
                <a:latin typeface="Calibri" pitchFamily="34" charset="0"/>
                <a:ea typeface="Calibri" pitchFamily="34" charset="-122"/>
                <a:cs typeface="Calibri" pitchFamily="34" charset="-120"/>
              </a:rPr>
              <a:t>BOOKME PRO</a:t>
            </a:r>
            <a:endParaRPr lang="en-US" sz="900" dirty="0"/>
          </a:p>
        </p:txBody>
      </p:sp>
      <p:sp>
        <p:nvSpPr>
          <p:cNvPr id="24" name="Text 18"/>
          <p:cNvSpPr/>
          <p:nvPr/>
        </p:nvSpPr>
        <p:spPr>
          <a:xfrm>
            <a:off x="11247120" y="6528816"/>
            <a:ext cx="457200" cy="274320"/>
          </a:xfrm>
          <a:prstGeom prst="rect">
            <a:avLst/>
          </a:prstGeom>
          <a:noFill/>
          <a:ln/>
        </p:spPr>
        <p:txBody>
          <a:bodyPr wrap="square" lIns="0" tIns="0" rIns="0" bIns="0" rtlCol="0" anchor="ctr"/>
          <a:lstStyle/>
          <a:p>
            <a:pPr algn="r" indent="0" marL="0">
              <a:buNone/>
            </a:pPr>
            <a:r>
              <a:rPr lang="en-US" sz="900" dirty="0">
                <a:solidFill>
                  <a:srgbClr val="9AA3B8"/>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PolyApps 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BookMe Pro Overview</dc:title>
  <dc:subject>PptxGenJS Presentation</dc:subject>
  <dc:creator>PolyApps AI</dc:creator>
  <cp:lastModifiedBy>PolyApps AI</cp:lastModifiedBy>
  <cp:revision>1</cp:revision>
  <dcterms:created xsi:type="dcterms:W3CDTF">2026-08-16T10:35:06Z</dcterms:created>
  <dcterms:modified xsi:type="dcterms:W3CDTF">2026-08-16T10:35:06Z</dcterms:modified>
</cp:coreProperties>
</file>