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Bond Trading App, from PolyApps AI. This is an institutional-grade fixed income trading terminal that brings live execution, portfolio risk, market intelligence, and compliance together in a single professional workspace. Let's take a look at what it can 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Alongside credit and volatility, the app tracks 5-year and 10-year breakeven inflation and the real 10-year yield — the rate that actually matters for valuing everything else — sourced transparently from FRED and live market data feeds.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Analytics tab puts real bond math at your fingertips: a YAS and duration calculator, Z-spread to the full Treasury curve, a parallel yield-shock scenario ladder, municipal tax-equivalent yield, key-rate durations, and roll-down return — the functions a real fixed income desk actually uses every 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AI Assistant generates a one-click market briefing grounded entirely in your live data snapshot, plus a follow-up chat for questions about the curve, credit, or your watchlist. It has zero access to orders, accounts, or trade execution — that's enforced in the code, not just the prompt — and it's built to describe markets, never to recommend or place a trade.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this connects to a real brokerage account, security isn't optional. Registration locks down to a single account per deployment, repeated failed logins trigger an automatic lockout, and every session is enforced server-side — never trusted to the browser. Every login attempt, successful or not, is recorded in the audit trail.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Bond Trading App connects to the Interactive Brokers gateway you already run, with configurable, transparent market data sources. A private, trusted-operator mode is also available for a fully self-hosted, single-user setup — you decide exactly where and how it runs.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Bond Trading App is built for traders who want a real terminal, not a patchwork of tools. To learn more and to purchase, visit www dot polyapps dash a i dot com. That's www.polyapps-ai.com. Thanks for watching.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Bond desks and serious individual traders face the same problem: pricing lives in one tool, execution in another, and risk gets calculated after the fact in a spreadsheet. Yield curve, credit, and inflation signals are tracked by hand, and compliance is often an afterthought instead of built in from the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Bond Trading App replaces that patchwork with one terminal. Live execution through a real Interactive Brokers connection, real-time portfolio risk, deep professional bond analytics, and grounded AI market intelligence — all in one secure workspace, with compliance built in rather than bolted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Dashboard opens with a live snapshot of markets and your portfolio: a composite market stress score that blends curve, credit, and volatility signals into one number, the top statistically-detected anomalies, and a yield curve snapshot — all before you click a single tab.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Watchlist lets you add any Treasury, corporate, or municipal instrument you're tracking, while the Portfolio tab gives you a live view of your actual holdings — positions, marks, and profit and loss — without ever switching to a separate pricing terminal.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Orders tab is where this becomes a real trading tool, not a demo. It connects directly to Interactive Brokers and submits real, live orders to your actual brokerage account. It supports relative-value and multi-leg tickets for spread and curve trades, stages every order for review before it goes live, and keeps a complete order history.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Risk and Reporting tab quantifies your exposure with one-day, ninety-five percent parametric Value at Risk, a portfolio scenario ladder for instant parallel yield shocks, and concentration analysis so you can see where exposure is stacking up. Configurable risk limits are enforced before trades execute, not just reported after.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Compliance isn't bolted on afterward — the Audit Log captures every login, every order, every risk rejection, and every AI query, timestamped and structured for internal or external review. It's built to give a real answer when someone asks what happened and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Indicators tab tracks the U.S. Treasury yield curve continuously, watches classic inversion warning signals like 2s10s, 3-month 10-year, and 2s30s, and runs a recession probability model. Credit spreads and the MOVE volatility index round out a real macro risk picture.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ARK">
    <p:bg>
      <p:bgPr>
        <a:solidFill>
          <a:srgbClr val="0B1526"/>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slideLayout" Target="../slideLayouts/slideLayout2.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2.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2.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2.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2.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2.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2.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2.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2.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2.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2.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2.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2.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flipV="1">
            <a:off x="6309360" y="3227832"/>
            <a:ext cx="647395" cy="715061"/>
          </a:xfrm>
          <a:prstGeom prst="line">
            <a:avLst/>
          </a:prstGeom>
          <a:noFill/>
          <a:ln w="25400">
            <a:solidFill>
              <a:srgbClr val="3B82F6">
                <a:alpha val="24000"/>
              </a:srgbClr>
            </a:solidFill>
            <a:prstDash val="solid"/>
          </a:ln>
        </p:spPr>
      </p:sp>
      <p:sp>
        <p:nvSpPr>
          <p:cNvPr id="3" name="Shape 1"/>
          <p:cNvSpPr/>
          <p:nvPr/>
        </p:nvSpPr>
        <p:spPr>
          <a:xfrm>
            <a:off x="6956755" y="3227832"/>
            <a:ext cx="647395" cy="210312"/>
          </a:xfrm>
          <a:prstGeom prst="line">
            <a:avLst/>
          </a:prstGeom>
          <a:noFill/>
          <a:ln w="25400">
            <a:solidFill>
              <a:srgbClr val="3B82F6">
                <a:alpha val="24000"/>
              </a:srgbClr>
            </a:solidFill>
            <a:prstDash val="solid"/>
          </a:ln>
        </p:spPr>
      </p:sp>
      <p:sp>
        <p:nvSpPr>
          <p:cNvPr id="4" name="Shape 2"/>
          <p:cNvSpPr/>
          <p:nvPr/>
        </p:nvSpPr>
        <p:spPr>
          <a:xfrm flipV="1">
            <a:off x="7604150" y="2596896"/>
            <a:ext cx="647395" cy="841248"/>
          </a:xfrm>
          <a:prstGeom prst="line">
            <a:avLst/>
          </a:prstGeom>
          <a:noFill/>
          <a:ln w="25400">
            <a:solidFill>
              <a:srgbClr val="3B82F6">
                <a:alpha val="24000"/>
              </a:srgbClr>
            </a:solidFill>
            <a:prstDash val="solid"/>
          </a:ln>
        </p:spPr>
      </p:sp>
      <p:sp>
        <p:nvSpPr>
          <p:cNvPr id="5" name="Shape 3"/>
          <p:cNvSpPr/>
          <p:nvPr/>
        </p:nvSpPr>
        <p:spPr>
          <a:xfrm>
            <a:off x="8251546" y="2596896"/>
            <a:ext cx="647395" cy="252374"/>
          </a:xfrm>
          <a:prstGeom prst="line">
            <a:avLst/>
          </a:prstGeom>
          <a:noFill/>
          <a:ln w="25400">
            <a:solidFill>
              <a:srgbClr val="3B82F6">
                <a:alpha val="24000"/>
              </a:srgbClr>
            </a:solidFill>
            <a:prstDash val="solid"/>
          </a:ln>
        </p:spPr>
      </p:sp>
      <p:sp>
        <p:nvSpPr>
          <p:cNvPr id="6" name="Shape 4"/>
          <p:cNvSpPr/>
          <p:nvPr/>
        </p:nvSpPr>
        <p:spPr>
          <a:xfrm flipV="1">
            <a:off x="8898941" y="1839773"/>
            <a:ext cx="647395" cy="1009498"/>
          </a:xfrm>
          <a:prstGeom prst="line">
            <a:avLst/>
          </a:prstGeom>
          <a:noFill/>
          <a:ln w="25400">
            <a:solidFill>
              <a:srgbClr val="3B82F6">
                <a:alpha val="24000"/>
              </a:srgbClr>
            </a:solidFill>
            <a:prstDash val="solid"/>
          </a:ln>
        </p:spPr>
      </p:sp>
      <p:sp>
        <p:nvSpPr>
          <p:cNvPr id="7" name="Shape 5"/>
          <p:cNvSpPr/>
          <p:nvPr/>
        </p:nvSpPr>
        <p:spPr>
          <a:xfrm>
            <a:off x="9546336" y="1839773"/>
            <a:ext cx="647395" cy="336499"/>
          </a:xfrm>
          <a:prstGeom prst="line">
            <a:avLst/>
          </a:prstGeom>
          <a:noFill/>
          <a:ln w="25400">
            <a:solidFill>
              <a:srgbClr val="3B82F6">
                <a:alpha val="24000"/>
              </a:srgbClr>
            </a:solidFill>
            <a:prstDash val="solid"/>
          </a:ln>
        </p:spPr>
      </p:sp>
      <p:sp>
        <p:nvSpPr>
          <p:cNvPr id="8" name="Shape 6"/>
          <p:cNvSpPr/>
          <p:nvPr/>
        </p:nvSpPr>
        <p:spPr>
          <a:xfrm flipV="1">
            <a:off x="10193731" y="1335024"/>
            <a:ext cx="647395" cy="841248"/>
          </a:xfrm>
          <a:prstGeom prst="line">
            <a:avLst/>
          </a:prstGeom>
          <a:noFill/>
          <a:ln w="25400">
            <a:solidFill>
              <a:srgbClr val="3B82F6">
                <a:alpha val="24000"/>
              </a:srgbClr>
            </a:solidFill>
            <a:prstDash val="solid"/>
          </a:ln>
        </p:spPr>
      </p:sp>
      <p:sp>
        <p:nvSpPr>
          <p:cNvPr id="9" name="Shape 7"/>
          <p:cNvSpPr/>
          <p:nvPr/>
        </p:nvSpPr>
        <p:spPr>
          <a:xfrm>
            <a:off x="10841126" y="1335024"/>
            <a:ext cx="863194" cy="336499"/>
          </a:xfrm>
          <a:prstGeom prst="line">
            <a:avLst/>
          </a:prstGeom>
          <a:noFill/>
          <a:ln w="25400">
            <a:solidFill>
              <a:srgbClr val="3B82F6">
                <a:alpha val="24000"/>
              </a:srgbClr>
            </a:solidFill>
            <a:prstDash val="solid"/>
          </a:ln>
        </p:spPr>
      </p:sp>
      <p:sp>
        <p:nvSpPr>
          <p:cNvPr id="10" name="Shape 8"/>
          <p:cNvSpPr/>
          <p:nvPr/>
        </p:nvSpPr>
        <p:spPr>
          <a:xfrm>
            <a:off x="6277356" y="3910889"/>
            <a:ext cx="64008" cy="64008"/>
          </a:xfrm>
          <a:prstGeom prst="ellipse">
            <a:avLst/>
          </a:prstGeom>
          <a:solidFill>
            <a:srgbClr val="3B82F6">
              <a:alpha val="55000"/>
            </a:srgbClr>
          </a:solidFill>
          <a:ln/>
        </p:spPr>
      </p:sp>
      <p:sp>
        <p:nvSpPr>
          <p:cNvPr id="11" name="Shape 9"/>
          <p:cNvSpPr/>
          <p:nvPr/>
        </p:nvSpPr>
        <p:spPr>
          <a:xfrm>
            <a:off x="6924751" y="3195828"/>
            <a:ext cx="64008" cy="64008"/>
          </a:xfrm>
          <a:prstGeom prst="ellipse">
            <a:avLst/>
          </a:prstGeom>
          <a:solidFill>
            <a:srgbClr val="3B82F6">
              <a:alpha val="55000"/>
            </a:srgbClr>
          </a:solidFill>
          <a:ln/>
        </p:spPr>
      </p:sp>
      <p:sp>
        <p:nvSpPr>
          <p:cNvPr id="12" name="Shape 10"/>
          <p:cNvSpPr/>
          <p:nvPr/>
        </p:nvSpPr>
        <p:spPr>
          <a:xfrm>
            <a:off x="7572146" y="3406140"/>
            <a:ext cx="64008" cy="64008"/>
          </a:xfrm>
          <a:prstGeom prst="ellipse">
            <a:avLst/>
          </a:prstGeom>
          <a:solidFill>
            <a:srgbClr val="3B82F6">
              <a:alpha val="55000"/>
            </a:srgbClr>
          </a:solidFill>
          <a:ln/>
        </p:spPr>
      </p:sp>
      <p:sp>
        <p:nvSpPr>
          <p:cNvPr id="13" name="Shape 11"/>
          <p:cNvSpPr/>
          <p:nvPr/>
        </p:nvSpPr>
        <p:spPr>
          <a:xfrm>
            <a:off x="8219542" y="2564892"/>
            <a:ext cx="64008" cy="64008"/>
          </a:xfrm>
          <a:prstGeom prst="ellipse">
            <a:avLst/>
          </a:prstGeom>
          <a:solidFill>
            <a:srgbClr val="3B82F6">
              <a:alpha val="55000"/>
            </a:srgbClr>
          </a:solidFill>
          <a:ln/>
        </p:spPr>
      </p:sp>
      <p:sp>
        <p:nvSpPr>
          <p:cNvPr id="14" name="Shape 12"/>
          <p:cNvSpPr/>
          <p:nvPr/>
        </p:nvSpPr>
        <p:spPr>
          <a:xfrm>
            <a:off x="8866937" y="2817266"/>
            <a:ext cx="64008" cy="64008"/>
          </a:xfrm>
          <a:prstGeom prst="ellipse">
            <a:avLst/>
          </a:prstGeom>
          <a:solidFill>
            <a:srgbClr val="3B82F6">
              <a:alpha val="55000"/>
            </a:srgbClr>
          </a:solidFill>
          <a:ln/>
        </p:spPr>
      </p:sp>
      <p:sp>
        <p:nvSpPr>
          <p:cNvPr id="15" name="Shape 13"/>
          <p:cNvSpPr/>
          <p:nvPr/>
        </p:nvSpPr>
        <p:spPr>
          <a:xfrm>
            <a:off x="9514332" y="1807769"/>
            <a:ext cx="64008" cy="64008"/>
          </a:xfrm>
          <a:prstGeom prst="ellipse">
            <a:avLst/>
          </a:prstGeom>
          <a:solidFill>
            <a:srgbClr val="3B82F6">
              <a:alpha val="55000"/>
            </a:srgbClr>
          </a:solidFill>
          <a:ln/>
        </p:spPr>
      </p:sp>
      <p:sp>
        <p:nvSpPr>
          <p:cNvPr id="16" name="Shape 14"/>
          <p:cNvSpPr/>
          <p:nvPr/>
        </p:nvSpPr>
        <p:spPr>
          <a:xfrm>
            <a:off x="10161727" y="2144268"/>
            <a:ext cx="64008" cy="64008"/>
          </a:xfrm>
          <a:prstGeom prst="ellipse">
            <a:avLst/>
          </a:prstGeom>
          <a:solidFill>
            <a:srgbClr val="3B82F6">
              <a:alpha val="55000"/>
            </a:srgbClr>
          </a:solidFill>
          <a:ln/>
        </p:spPr>
      </p:sp>
      <p:sp>
        <p:nvSpPr>
          <p:cNvPr id="17" name="Shape 15"/>
          <p:cNvSpPr/>
          <p:nvPr/>
        </p:nvSpPr>
        <p:spPr>
          <a:xfrm>
            <a:off x="10809122" y="1303020"/>
            <a:ext cx="64008" cy="64008"/>
          </a:xfrm>
          <a:prstGeom prst="ellipse">
            <a:avLst/>
          </a:prstGeom>
          <a:solidFill>
            <a:srgbClr val="3B82F6">
              <a:alpha val="55000"/>
            </a:srgbClr>
          </a:solidFill>
          <a:ln/>
        </p:spPr>
      </p:sp>
      <p:sp>
        <p:nvSpPr>
          <p:cNvPr id="18" name="Shape 16"/>
          <p:cNvSpPr/>
          <p:nvPr/>
        </p:nvSpPr>
        <p:spPr>
          <a:xfrm>
            <a:off x="11672316" y="1639519"/>
            <a:ext cx="64008" cy="64008"/>
          </a:xfrm>
          <a:prstGeom prst="ellipse">
            <a:avLst/>
          </a:prstGeom>
          <a:solidFill>
            <a:srgbClr val="3B82F6">
              <a:alpha val="55000"/>
            </a:srgbClr>
          </a:solidFill>
          <a:ln/>
        </p:spPr>
      </p:sp>
      <p:sp>
        <p:nvSpPr>
          <p:cNvPr id="19" name="Text 17"/>
          <p:cNvSpPr/>
          <p:nvPr/>
        </p:nvSpPr>
        <p:spPr>
          <a:xfrm>
            <a:off x="822960" y="1965960"/>
            <a:ext cx="54864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PRODUCT OVERVIEW</a:t>
            </a:r>
            <a:endParaRPr lang="en-US" sz="1200" dirty="0"/>
          </a:p>
        </p:txBody>
      </p:sp>
      <p:sp>
        <p:nvSpPr>
          <p:cNvPr id="20" name="Text 18"/>
          <p:cNvSpPr/>
          <p:nvPr/>
        </p:nvSpPr>
        <p:spPr>
          <a:xfrm>
            <a:off x="822960" y="2331720"/>
            <a:ext cx="7863840" cy="1554480"/>
          </a:xfrm>
          <a:prstGeom prst="rect">
            <a:avLst/>
          </a:prstGeom>
          <a:noFill/>
          <a:ln/>
        </p:spPr>
        <p:txBody>
          <a:bodyPr wrap="square" rtlCol="0" anchor="ctr"/>
          <a:lstStyle/>
          <a:p>
            <a:pPr algn="l" indent="0" marL="0">
              <a:lnSpc>
                <a:spcPct val="102000"/>
              </a:lnSpc>
              <a:buNone/>
            </a:pPr>
            <a:r>
              <a:rPr lang="en-US" sz="5400" b="1" dirty="0">
                <a:solidFill>
                  <a:srgbClr val="FFFFFF"/>
                </a:solidFill>
                <a:latin typeface="Calibri" pitchFamily="34" charset="0"/>
                <a:ea typeface="Calibri" pitchFamily="34" charset="-122"/>
                <a:cs typeface="Calibri" pitchFamily="34" charset="-120"/>
              </a:rPr>
              <a:t>Bond Trading App</a:t>
            </a:r>
            <a:endParaRPr lang="en-US" sz="5400" dirty="0"/>
          </a:p>
        </p:txBody>
      </p:sp>
      <p:sp>
        <p:nvSpPr>
          <p:cNvPr id="21" name="Text 19"/>
          <p:cNvSpPr/>
          <p:nvPr/>
        </p:nvSpPr>
        <p:spPr>
          <a:xfrm>
            <a:off x="822960" y="3794760"/>
            <a:ext cx="7498080" cy="640080"/>
          </a:xfrm>
          <a:prstGeom prst="rect">
            <a:avLst/>
          </a:prstGeom>
          <a:noFill/>
          <a:ln/>
        </p:spPr>
        <p:txBody>
          <a:bodyPr wrap="square" rtlCol="0" anchor="ctr"/>
          <a:lstStyle/>
          <a:p>
            <a:pPr algn="l" indent="0" marL="0">
              <a:buNone/>
            </a:pPr>
            <a:r>
              <a:rPr lang="en-US" sz="2000" dirty="0">
                <a:solidFill>
                  <a:srgbClr val="94A3B8"/>
                </a:solidFill>
                <a:latin typeface="Calibri" pitchFamily="34" charset="0"/>
                <a:ea typeface="Calibri" pitchFamily="34" charset="-122"/>
                <a:cs typeface="Calibri" pitchFamily="34" charset="-120"/>
              </a:rPr>
              <a:t>Institutional-Grade Fixed Income Trading Terminal</a:t>
            </a:r>
            <a:endParaRPr lang="en-US" sz="2000" dirty="0"/>
          </a:p>
        </p:txBody>
      </p:sp>
      <p:sp>
        <p:nvSpPr>
          <p:cNvPr id="22" name="Shape 20"/>
          <p:cNvSpPr/>
          <p:nvPr/>
        </p:nvSpPr>
        <p:spPr>
          <a:xfrm>
            <a:off x="822960" y="4617720"/>
            <a:ext cx="2651760" cy="502920"/>
          </a:xfrm>
          <a:prstGeom prst="roundRect">
            <a:avLst>
              <a:gd name="adj" fmla="val 21818"/>
            </a:avLst>
          </a:prstGeom>
          <a:solidFill>
            <a:srgbClr val="131F36"/>
          </a:solidFill>
          <a:ln w="12700">
            <a:solidFill>
              <a:srgbClr val="1E2C47"/>
            </a:solidFill>
            <a:prstDash val="solid"/>
          </a:ln>
        </p:spPr>
      </p:sp>
      <p:sp>
        <p:nvSpPr>
          <p:cNvPr id="23" name="Text 21"/>
          <p:cNvSpPr/>
          <p:nvPr/>
        </p:nvSpPr>
        <p:spPr>
          <a:xfrm>
            <a:off x="822960" y="4617720"/>
            <a:ext cx="2651760" cy="502920"/>
          </a:xfrm>
          <a:prstGeom prst="rect">
            <a:avLst/>
          </a:prstGeom>
          <a:noFill/>
          <a:ln/>
        </p:spPr>
        <p:txBody>
          <a:bodyPr wrap="square" rtlCol="0" anchor="ctr"/>
          <a:lstStyle/>
          <a:p>
            <a:pPr algn="ctr" indent="0" marL="0">
              <a:buNone/>
            </a:pPr>
            <a:r>
              <a:rPr lang="en-US" sz="1300" dirty="0">
                <a:solidFill>
                  <a:srgbClr val="94A3B8"/>
                </a:solidFill>
                <a:latin typeface="Calibri" pitchFamily="34" charset="0"/>
                <a:ea typeface="Calibri" pitchFamily="34" charset="-122"/>
                <a:cs typeface="Calibri" pitchFamily="34" charset="-120"/>
              </a:rPr>
              <a:t>By  </a:t>
            </a:r>
            <a:pPr algn="ctr" indent="0" marL="0">
              <a:buNone/>
            </a:pPr>
            <a:r>
              <a:rPr lang="en-US" sz="1300" b="1" dirty="0">
                <a:solidFill>
                  <a:srgbClr val="E8ECF4"/>
                </a:solidFill>
                <a:latin typeface="Calibri" pitchFamily="34" charset="0"/>
                <a:ea typeface="Calibri" pitchFamily="34" charset="-122"/>
                <a:cs typeface="Calibri" pitchFamily="34" charset="-120"/>
              </a:rPr>
              <a:t>PolyApps AI</a:t>
            </a:r>
            <a:endParaRPr lang="en-US" sz="1300" dirty="0"/>
          </a:p>
        </p:txBody>
      </p:sp>
      <p:sp>
        <p:nvSpPr>
          <p:cNvPr id="24" name="Text 22"/>
          <p:cNvSpPr/>
          <p:nvPr/>
        </p:nvSpPr>
        <p:spPr>
          <a:xfrm>
            <a:off x="822960" y="5989320"/>
            <a:ext cx="8229600" cy="365760"/>
          </a:xfrm>
          <a:prstGeom prst="rect">
            <a:avLst/>
          </a:prstGeom>
          <a:noFill/>
          <a:ln/>
        </p:spPr>
        <p:txBody>
          <a:bodyPr wrap="square" rtlCol="0" anchor="ctr"/>
          <a:lstStyle/>
          <a:p>
            <a:pPr indent="0" marL="0">
              <a:buNone/>
            </a:pPr>
            <a:r>
              <a:rPr lang="en-US" sz="1100" spc="150" kern="0" dirty="0">
                <a:solidFill>
                  <a:srgbClr val="94A3B8"/>
                </a:solidFill>
                <a:latin typeface="Calibri" pitchFamily="34" charset="0"/>
                <a:ea typeface="Calibri" pitchFamily="34" charset="-122"/>
                <a:cs typeface="Calibri" pitchFamily="34" charset="-120"/>
              </a:rPr>
              <a:t>LIVE EXECUTION   ·   REAL-TIME RISK   ·   AI MARKET INTELLIGENCE</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131F36"/>
          </a:solidFill>
          <a:ln/>
        </p:spPr>
      </p:sp>
      <p:sp>
        <p:nvSpPr>
          <p:cNvPr id="3" name="Text 1"/>
          <p:cNvSpPr/>
          <p:nvPr/>
        </p:nvSpPr>
        <p:spPr>
          <a:xfrm>
            <a:off x="548640" y="685800"/>
            <a:ext cx="329184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INFLATION &amp; REAL RATES</a:t>
            </a:r>
            <a:endParaRPr lang="en-US" sz="1200" dirty="0"/>
          </a:p>
        </p:txBody>
      </p:sp>
      <p:sp>
        <p:nvSpPr>
          <p:cNvPr id="4" name="Text 2"/>
          <p:cNvSpPr/>
          <p:nvPr/>
        </p:nvSpPr>
        <p:spPr>
          <a:xfrm>
            <a:off x="548640" y="1051560"/>
            <a:ext cx="3108960" cy="2011680"/>
          </a:xfrm>
          <a:prstGeom prst="rect">
            <a:avLst/>
          </a:prstGeom>
          <a:noFill/>
          <a:ln/>
        </p:spPr>
        <p:txBody>
          <a:bodyPr wrap="square" rtlCol="0" anchor="t"/>
          <a:lstStyle/>
          <a:p>
            <a:pPr indent="0" marL="0">
              <a:lnSpc>
                <a:spcPct val="108000"/>
              </a:lnSpc>
              <a:buNone/>
            </a:pPr>
            <a:r>
              <a:rPr lang="en-US" sz="2700" b="1" dirty="0">
                <a:solidFill>
                  <a:srgbClr val="FFFFFF"/>
                </a:solidFill>
                <a:latin typeface="Calibri" pitchFamily="34" charset="0"/>
                <a:ea typeface="Calibri" pitchFamily="34" charset="-122"/>
                <a:cs typeface="Calibri" pitchFamily="34" charset="-120"/>
              </a:rPr>
              <a:t>Breakeven inflation and real yields, tracked live</a:t>
            </a:r>
            <a:endParaRPr lang="en-US" sz="2700" dirty="0"/>
          </a:p>
        </p:txBody>
      </p:sp>
      <p:sp>
        <p:nvSpPr>
          <p:cNvPr id="5" name="Shape 3"/>
          <p:cNvSpPr/>
          <p:nvPr/>
        </p:nvSpPr>
        <p:spPr>
          <a:xfrm>
            <a:off x="4617720" y="1234440"/>
            <a:ext cx="7025335" cy="1328928"/>
          </a:xfrm>
          <a:prstGeom prst="roundRect">
            <a:avLst>
              <a:gd name="adj" fmla="val 6193"/>
            </a:avLst>
          </a:prstGeom>
          <a:solidFill>
            <a:srgbClr val="101B30"/>
          </a:solidFill>
          <a:ln w="12700">
            <a:solidFill>
              <a:srgbClr val="1E2C47"/>
            </a:solidFill>
            <a:prstDash val="solid"/>
          </a:ln>
        </p:spPr>
      </p:sp>
      <p:sp>
        <p:nvSpPr>
          <p:cNvPr id="6" name="Shape 4"/>
          <p:cNvSpPr/>
          <p:nvPr/>
        </p:nvSpPr>
        <p:spPr>
          <a:xfrm>
            <a:off x="4910328" y="1542288"/>
            <a:ext cx="713232" cy="713232"/>
          </a:xfrm>
          <a:prstGeom prst="ellipse">
            <a:avLst/>
          </a:prstGeom>
          <a:solidFill>
            <a:srgbClr val="3B82F6"/>
          </a:solidFill>
          <a:ln/>
        </p:spPr>
      </p:sp>
      <p:pic>
        <p:nvPicPr>
          <p:cNvPr id="7" name="Image 0" descr="/tmp/work/deck/icons/coins.png">    </p:cNvPr>
          <p:cNvPicPr>
            <a:picLocks noChangeAspect="1"/>
          </p:cNvPicPr>
          <p:nvPr/>
        </p:nvPicPr>
        <p:blipFill>
          <a:blip r:embed="rId1"/>
          <a:stretch>
            <a:fillRect/>
          </a:stretch>
        </p:blipFill>
        <p:spPr>
          <a:xfrm>
            <a:off x="5095768" y="1727728"/>
            <a:ext cx="342351" cy="342351"/>
          </a:xfrm>
          <a:prstGeom prst="rect">
            <a:avLst/>
          </a:prstGeom>
        </p:spPr>
      </p:pic>
      <p:sp>
        <p:nvSpPr>
          <p:cNvPr id="8" name="Text 5"/>
          <p:cNvSpPr/>
          <p:nvPr/>
        </p:nvSpPr>
        <p:spPr>
          <a:xfrm>
            <a:off x="5897880" y="1380744"/>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5-year &amp; 10-year breakevens</a:t>
            </a:r>
            <a:endParaRPr lang="en-US" sz="1650" dirty="0"/>
          </a:p>
        </p:txBody>
      </p:sp>
      <p:sp>
        <p:nvSpPr>
          <p:cNvPr id="9" name="Text 6"/>
          <p:cNvSpPr/>
          <p:nvPr/>
        </p:nvSpPr>
        <p:spPr>
          <a:xfrm>
            <a:off x="5897880" y="1872325"/>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What the market is pricing for inflation</a:t>
            </a:r>
            <a:endParaRPr lang="en-US" sz="1250" dirty="0"/>
          </a:p>
        </p:txBody>
      </p:sp>
      <p:sp>
        <p:nvSpPr>
          <p:cNvPr id="10" name="Shape 7"/>
          <p:cNvSpPr/>
          <p:nvPr/>
        </p:nvSpPr>
        <p:spPr>
          <a:xfrm>
            <a:off x="4617720" y="2855976"/>
            <a:ext cx="7025335" cy="1328928"/>
          </a:xfrm>
          <a:prstGeom prst="roundRect">
            <a:avLst>
              <a:gd name="adj" fmla="val 6193"/>
            </a:avLst>
          </a:prstGeom>
          <a:solidFill>
            <a:srgbClr val="101B30"/>
          </a:solidFill>
          <a:ln w="12700">
            <a:solidFill>
              <a:srgbClr val="1E2C47"/>
            </a:solidFill>
            <a:prstDash val="solid"/>
          </a:ln>
        </p:spPr>
      </p:sp>
      <p:sp>
        <p:nvSpPr>
          <p:cNvPr id="11" name="Shape 8"/>
          <p:cNvSpPr/>
          <p:nvPr/>
        </p:nvSpPr>
        <p:spPr>
          <a:xfrm>
            <a:off x="4910328" y="3163824"/>
            <a:ext cx="713232" cy="713232"/>
          </a:xfrm>
          <a:prstGeom prst="ellipse">
            <a:avLst/>
          </a:prstGeom>
          <a:solidFill>
            <a:srgbClr val="3B82F6"/>
          </a:solidFill>
          <a:ln/>
        </p:spPr>
      </p:sp>
      <p:pic>
        <p:nvPicPr>
          <p:cNvPr id="12" name="Image 1" descr="/tmp/work/deck/icons/trendup.png">    </p:cNvPr>
          <p:cNvPicPr>
            <a:picLocks noChangeAspect="1"/>
          </p:cNvPicPr>
          <p:nvPr/>
        </p:nvPicPr>
        <p:blipFill>
          <a:blip r:embed="rId2"/>
          <a:stretch>
            <a:fillRect/>
          </a:stretch>
        </p:blipFill>
        <p:spPr>
          <a:xfrm>
            <a:off x="5095768" y="3349264"/>
            <a:ext cx="342351" cy="342351"/>
          </a:xfrm>
          <a:prstGeom prst="rect">
            <a:avLst/>
          </a:prstGeom>
        </p:spPr>
      </p:pic>
      <p:sp>
        <p:nvSpPr>
          <p:cNvPr id="13" name="Text 9"/>
          <p:cNvSpPr/>
          <p:nvPr/>
        </p:nvSpPr>
        <p:spPr>
          <a:xfrm>
            <a:off x="5897880" y="3002280"/>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Real 10-year yield</a:t>
            </a:r>
            <a:endParaRPr lang="en-US" sz="1650" dirty="0"/>
          </a:p>
        </p:txBody>
      </p:sp>
      <p:sp>
        <p:nvSpPr>
          <p:cNvPr id="14" name="Text 10"/>
          <p:cNvSpPr/>
          <p:nvPr/>
        </p:nvSpPr>
        <p:spPr>
          <a:xfrm>
            <a:off x="5897880" y="3493861"/>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The rate that actually matters for valuation</a:t>
            </a:r>
            <a:endParaRPr lang="en-US" sz="1250" dirty="0"/>
          </a:p>
        </p:txBody>
      </p:sp>
      <p:sp>
        <p:nvSpPr>
          <p:cNvPr id="15" name="Shape 11"/>
          <p:cNvSpPr/>
          <p:nvPr/>
        </p:nvSpPr>
        <p:spPr>
          <a:xfrm>
            <a:off x="4617720" y="4477512"/>
            <a:ext cx="7025335" cy="1328928"/>
          </a:xfrm>
          <a:prstGeom prst="roundRect">
            <a:avLst>
              <a:gd name="adj" fmla="val 6193"/>
            </a:avLst>
          </a:prstGeom>
          <a:solidFill>
            <a:srgbClr val="101B30"/>
          </a:solidFill>
          <a:ln w="12700">
            <a:solidFill>
              <a:srgbClr val="1E2C47"/>
            </a:solidFill>
            <a:prstDash val="solid"/>
          </a:ln>
        </p:spPr>
      </p:sp>
      <p:sp>
        <p:nvSpPr>
          <p:cNvPr id="16" name="Shape 12"/>
          <p:cNvSpPr/>
          <p:nvPr/>
        </p:nvSpPr>
        <p:spPr>
          <a:xfrm>
            <a:off x="4910328" y="4785360"/>
            <a:ext cx="713232" cy="713232"/>
          </a:xfrm>
          <a:prstGeom prst="ellipse">
            <a:avLst/>
          </a:prstGeom>
          <a:solidFill>
            <a:srgbClr val="3B82F6"/>
          </a:solidFill>
          <a:ln/>
        </p:spPr>
      </p:sp>
      <p:pic>
        <p:nvPicPr>
          <p:cNvPr id="17" name="Image 2" descr="/tmp/work/deck/icons/database.png">    </p:cNvPr>
          <p:cNvPicPr>
            <a:picLocks noChangeAspect="1"/>
          </p:cNvPicPr>
          <p:nvPr/>
        </p:nvPicPr>
        <p:blipFill>
          <a:blip r:embed="rId3"/>
          <a:stretch>
            <a:fillRect/>
          </a:stretch>
        </p:blipFill>
        <p:spPr>
          <a:xfrm>
            <a:off x="5095768" y="4970800"/>
            <a:ext cx="342351" cy="342351"/>
          </a:xfrm>
          <a:prstGeom prst="rect">
            <a:avLst/>
          </a:prstGeom>
        </p:spPr>
      </p:pic>
      <p:sp>
        <p:nvSpPr>
          <p:cNvPr id="18" name="Text 13"/>
          <p:cNvSpPr/>
          <p:nvPr/>
        </p:nvSpPr>
        <p:spPr>
          <a:xfrm>
            <a:off x="5897880" y="4623816"/>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Sourced from FRED &amp; market data</a:t>
            </a:r>
            <a:endParaRPr lang="en-US" sz="1650" dirty="0"/>
          </a:p>
        </p:txBody>
      </p:sp>
      <p:sp>
        <p:nvSpPr>
          <p:cNvPr id="19" name="Text 14"/>
          <p:cNvSpPr/>
          <p:nvPr/>
        </p:nvSpPr>
        <p:spPr>
          <a:xfrm>
            <a:off x="5897880" y="5115397"/>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Transparent, citable data sources</a:t>
            </a:r>
            <a:endParaRPr lang="en-US" sz="1250" dirty="0"/>
          </a:p>
        </p:txBody>
      </p:sp>
      <p:sp>
        <p:nvSpPr>
          <p:cNvPr id="20" name="Text 15"/>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1" name="Text 16"/>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10 / 15</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BOND ANALYTICS</a:t>
            </a:r>
            <a:endParaRPr lang="en-US" sz="1200" dirty="0"/>
          </a:p>
        </p:txBody>
      </p:sp>
      <p:sp>
        <p:nvSpPr>
          <p:cNvPr id="3" name="Text 1"/>
          <p:cNvSpPr/>
          <p:nvPr/>
        </p:nvSpPr>
        <p:spPr>
          <a:xfrm>
            <a:off x="640080" y="795528"/>
            <a:ext cx="10881360" cy="868680"/>
          </a:xfrm>
          <a:prstGeom prst="rect">
            <a:avLst/>
          </a:prstGeom>
          <a:noFill/>
          <a:ln/>
        </p:spPr>
        <p:txBody>
          <a:bodyPr wrap="square" rtlCol="0" anchor="ctr"/>
          <a:lstStyle/>
          <a:p>
            <a:pPr indent="0" marL="0">
              <a:lnSpc>
                <a:spcPct val="103000"/>
              </a:lnSpc>
              <a:buNone/>
            </a:pPr>
            <a:r>
              <a:rPr lang="en-US" sz="2800" b="1" dirty="0">
                <a:solidFill>
                  <a:srgbClr val="FFFFFF"/>
                </a:solidFill>
                <a:latin typeface="Calibri" pitchFamily="34" charset="0"/>
                <a:ea typeface="Calibri" pitchFamily="34" charset="-122"/>
                <a:cs typeface="Calibri" pitchFamily="34" charset="-120"/>
              </a:rPr>
              <a:t>Professional bond math, built in</a:t>
            </a:r>
            <a:endParaRPr lang="en-US" sz="2800" dirty="0"/>
          </a:p>
        </p:txBody>
      </p:sp>
      <p:sp>
        <p:nvSpPr>
          <p:cNvPr id="4" name="Shape 2"/>
          <p:cNvSpPr/>
          <p:nvPr/>
        </p:nvSpPr>
        <p:spPr>
          <a:xfrm>
            <a:off x="640080" y="1965960"/>
            <a:ext cx="5318608" cy="1965960"/>
          </a:xfrm>
          <a:prstGeom prst="roundRect">
            <a:avLst>
              <a:gd name="adj" fmla="val 4186"/>
            </a:avLst>
          </a:prstGeom>
          <a:solidFill>
            <a:srgbClr val="101B30"/>
          </a:solidFill>
          <a:ln w="12700">
            <a:solidFill>
              <a:srgbClr val="1E2C47"/>
            </a:solidFill>
            <a:prstDash val="solid"/>
          </a:ln>
        </p:spPr>
      </p:sp>
      <p:sp>
        <p:nvSpPr>
          <p:cNvPr id="5" name="Shape 3"/>
          <p:cNvSpPr/>
          <p:nvPr/>
        </p:nvSpPr>
        <p:spPr>
          <a:xfrm>
            <a:off x="932688" y="2638044"/>
            <a:ext cx="621792" cy="621792"/>
          </a:xfrm>
          <a:prstGeom prst="ellipse">
            <a:avLst/>
          </a:prstGeom>
          <a:solidFill>
            <a:srgbClr val="3B82F6"/>
          </a:solidFill>
          <a:ln/>
        </p:spPr>
      </p:sp>
      <p:pic>
        <p:nvPicPr>
          <p:cNvPr id="6" name="Image 0" descr="/tmp/work/deck/icons/calculator.png">    </p:cNvPr>
          <p:cNvPicPr>
            <a:picLocks noChangeAspect="1"/>
          </p:cNvPicPr>
          <p:nvPr/>
        </p:nvPicPr>
        <p:blipFill>
          <a:blip r:embed="rId1"/>
          <a:stretch>
            <a:fillRect/>
          </a:stretch>
        </p:blipFill>
        <p:spPr>
          <a:xfrm>
            <a:off x="1094354" y="2799710"/>
            <a:ext cx="298460" cy="298460"/>
          </a:xfrm>
          <a:prstGeom prst="rect">
            <a:avLst/>
          </a:prstGeom>
        </p:spPr>
      </p:pic>
      <p:sp>
        <p:nvSpPr>
          <p:cNvPr id="7" name="Text 4"/>
          <p:cNvSpPr/>
          <p:nvPr/>
        </p:nvSpPr>
        <p:spPr>
          <a:xfrm>
            <a:off x="1719072"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YAS / DUR calculator</a:t>
            </a:r>
            <a:endParaRPr lang="en-US" sz="1600" dirty="0"/>
          </a:p>
        </p:txBody>
      </p:sp>
      <p:sp>
        <p:nvSpPr>
          <p:cNvPr id="8" name="Text 5"/>
          <p:cNvSpPr/>
          <p:nvPr/>
        </p:nvSpPr>
        <p:spPr>
          <a:xfrm>
            <a:off x="1719072"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Price, yield, and risk in one place</a:t>
            </a:r>
            <a:endParaRPr lang="en-US" sz="1250" dirty="0"/>
          </a:p>
        </p:txBody>
      </p:sp>
      <p:sp>
        <p:nvSpPr>
          <p:cNvPr id="9" name="Shape 6"/>
          <p:cNvSpPr/>
          <p:nvPr/>
        </p:nvSpPr>
        <p:spPr>
          <a:xfrm>
            <a:off x="6233008" y="1965960"/>
            <a:ext cx="5318608" cy="1965960"/>
          </a:xfrm>
          <a:prstGeom prst="roundRect">
            <a:avLst>
              <a:gd name="adj" fmla="val 4186"/>
            </a:avLst>
          </a:prstGeom>
          <a:solidFill>
            <a:srgbClr val="101B30"/>
          </a:solidFill>
          <a:ln w="12700">
            <a:solidFill>
              <a:srgbClr val="1E2C47"/>
            </a:solidFill>
            <a:prstDash val="solid"/>
          </a:ln>
        </p:spPr>
      </p:sp>
      <p:sp>
        <p:nvSpPr>
          <p:cNvPr id="10" name="Shape 7"/>
          <p:cNvSpPr/>
          <p:nvPr/>
        </p:nvSpPr>
        <p:spPr>
          <a:xfrm>
            <a:off x="6525616" y="2638044"/>
            <a:ext cx="621792" cy="621792"/>
          </a:xfrm>
          <a:prstGeom prst="ellipse">
            <a:avLst/>
          </a:prstGeom>
          <a:solidFill>
            <a:srgbClr val="3B82F6"/>
          </a:solidFill>
          <a:ln/>
        </p:spPr>
      </p:sp>
      <p:pic>
        <p:nvPicPr>
          <p:cNvPr id="11" name="Image 1" descr="/tmp/work/deck/icons/ruler.png">    </p:cNvPr>
          <p:cNvPicPr>
            <a:picLocks noChangeAspect="1"/>
          </p:cNvPicPr>
          <p:nvPr/>
        </p:nvPicPr>
        <p:blipFill>
          <a:blip r:embed="rId2"/>
          <a:stretch>
            <a:fillRect/>
          </a:stretch>
        </p:blipFill>
        <p:spPr>
          <a:xfrm>
            <a:off x="6687282" y="2799710"/>
            <a:ext cx="298460" cy="298460"/>
          </a:xfrm>
          <a:prstGeom prst="rect">
            <a:avLst/>
          </a:prstGeom>
        </p:spPr>
      </p:pic>
      <p:sp>
        <p:nvSpPr>
          <p:cNvPr id="12" name="Text 8"/>
          <p:cNvSpPr/>
          <p:nvPr/>
        </p:nvSpPr>
        <p:spPr>
          <a:xfrm>
            <a:off x="7312000"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Z-spread</a:t>
            </a:r>
            <a:endParaRPr lang="en-US" sz="1600" dirty="0"/>
          </a:p>
        </p:txBody>
      </p:sp>
      <p:sp>
        <p:nvSpPr>
          <p:cNvPr id="13" name="Text 9"/>
          <p:cNvSpPr/>
          <p:nvPr/>
        </p:nvSpPr>
        <p:spPr>
          <a:xfrm>
            <a:off x="7312000"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Spread to the full Treasury curve</a:t>
            </a:r>
            <a:endParaRPr lang="en-US" sz="1250" dirty="0"/>
          </a:p>
        </p:txBody>
      </p:sp>
      <p:sp>
        <p:nvSpPr>
          <p:cNvPr id="14" name="Shape 10"/>
          <p:cNvSpPr/>
          <p:nvPr/>
        </p:nvSpPr>
        <p:spPr>
          <a:xfrm>
            <a:off x="640080" y="4206240"/>
            <a:ext cx="5318608" cy="1965960"/>
          </a:xfrm>
          <a:prstGeom prst="roundRect">
            <a:avLst>
              <a:gd name="adj" fmla="val 4186"/>
            </a:avLst>
          </a:prstGeom>
          <a:solidFill>
            <a:srgbClr val="101B30"/>
          </a:solidFill>
          <a:ln w="12700">
            <a:solidFill>
              <a:srgbClr val="1E2C47"/>
            </a:solidFill>
            <a:prstDash val="solid"/>
          </a:ln>
        </p:spPr>
      </p:sp>
      <p:sp>
        <p:nvSpPr>
          <p:cNvPr id="15" name="Shape 11"/>
          <p:cNvSpPr/>
          <p:nvPr/>
        </p:nvSpPr>
        <p:spPr>
          <a:xfrm>
            <a:off x="932688" y="4878324"/>
            <a:ext cx="621792" cy="621792"/>
          </a:xfrm>
          <a:prstGeom prst="ellipse">
            <a:avLst/>
          </a:prstGeom>
          <a:solidFill>
            <a:srgbClr val="3B82F6"/>
          </a:solidFill>
          <a:ln/>
        </p:spPr>
      </p:sp>
      <p:pic>
        <p:nvPicPr>
          <p:cNvPr id="16" name="Image 2" descr="/tmp/work/deck/icons/layers.png">    </p:cNvPr>
          <p:cNvPicPr>
            <a:picLocks noChangeAspect="1"/>
          </p:cNvPicPr>
          <p:nvPr/>
        </p:nvPicPr>
        <p:blipFill>
          <a:blip r:embed="rId3"/>
          <a:stretch>
            <a:fillRect/>
          </a:stretch>
        </p:blipFill>
        <p:spPr>
          <a:xfrm>
            <a:off x="1094354" y="5039990"/>
            <a:ext cx="298460" cy="298460"/>
          </a:xfrm>
          <a:prstGeom prst="rect">
            <a:avLst/>
          </a:prstGeom>
        </p:spPr>
      </p:pic>
      <p:sp>
        <p:nvSpPr>
          <p:cNvPr id="17" name="Text 12"/>
          <p:cNvSpPr/>
          <p:nvPr/>
        </p:nvSpPr>
        <p:spPr>
          <a:xfrm>
            <a:off x="1719072"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Scenario / what-if ladder</a:t>
            </a:r>
            <a:endParaRPr lang="en-US" sz="1600" dirty="0"/>
          </a:p>
        </p:txBody>
      </p:sp>
      <p:sp>
        <p:nvSpPr>
          <p:cNvPr id="18" name="Text 13"/>
          <p:cNvSpPr/>
          <p:nvPr/>
        </p:nvSpPr>
        <p:spPr>
          <a:xfrm>
            <a:off x="1719072"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Parallel yield shocks, instantly</a:t>
            </a:r>
            <a:endParaRPr lang="en-US" sz="1250" dirty="0"/>
          </a:p>
        </p:txBody>
      </p:sp>
      <p:sp>
        <p:nvSpPr>
          <p:cNvPr id="19" name="Shape 14"/>
          <p:cNvSpPr/>
          <p:nvPr/>
        </p:nvSpPr>
        <p:spPr>
          <a:xfrm>
            <a:off x="6233008" y="4206240"/>
            <a:ext cx="5318608" cy="1965960"/>
          </a:xfrm>
          <a:prstGeom prst="roundRect">
            <a:avLst>
              <a:gd name="adj" fmla="val 4186"/>
            </a:avLst>
          </a:prstGeom>
          <a:solidFill>
            <a:srgbClr val="101B30"/>
          </a:solidFill>
          <a:ln w="12700">
            <a:solidFill>
              <a:srgbClr val="1E2C47"/>
            </a:solidFill>
            <a:prstDash val="solid"/>
          </a:ln>
        </p:spPr>
      </p:sp>
      <p:sp>
        <p:nvSpPr>
          <p:cNvPr id="20" name="Shape 15"/>
          <p:cNvSpPr/>
          <p:nvPr/>
        </p:nvSpPr>
        <p:spPr>
          <a:xfrm>
            <a:off x="6525616" y="4878324"/>
            <a:ext cx="621792" cy="621792"/>
          </a:xfrm>
          <a:prstGeom prst="ellipse">
            <a:avLst/>
          </a:prstGeom>
          <a:solidFill>
            <a:srgbClr val="3B82F6"/>
          </a:solidFill>
          <a:ln/>
        </p:spPr>
      </p:sp>
      <p:pic>
        <p:nvPicPr>
          <p:cNvPr id="21" name="Image 3" descr="/tmp/work/deck/icons/percent.png">    </p:cNvPr>
          <p:cNvPicPr>
            <a:picLocks noChangeAspect="1"/>
          </p:cNvPicPr>
          <p:nvPr/>
        </p:nvPicPr>
        <p:blipFill>
          <a:blip r:embed="rId4"/>
          <a:stretch>
            <a:fillRect/>
          </a:stretch>
        </p:blipFill>
        <p:spPr>
          <a:xfrm>
            <a:off x="6687282" y="5039990"/>
            <a:ext cx="298460" cy="298460"/>
          </a:xfrm>
          <a:prstGeom prst="rect">
            <a:avLst/>
          </a:prstGeom>
        </p:spPr>
      </p:pic>
      <p:sp>
        <p:nvSpPr>
          <p:cNvPr id="22" name="Text 16"/>
          <p:cNvSpPr/>
          <p:nvPr/>
        </p:nvSpPr>
        <p:spPr>
          <a:xfrm>
            <a:off x="7312000"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Muni yield, key-rate duration &amp; roll-down</a:t>
            </a:r>
            <a:endParaRPr lang="en-US" sz="1600" dirty="0"/>
          </a:p>
        </p:txBody>
      </p:sp>
      <p:sp>
        <p:nvSpPr>
          <p:cNvPr id="23" name="Text 17"/>
          <p:cNvSpPr/>
          <p:nvPr/>
        </p:nvSpPr>
        <p:spPr>
          <a:xfrm>
            <a:off x="7312000"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The functions a real fixed income desk actually uses</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11 / 15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AI MARKET ASSISTANT</a:t>
            </a:r>
            <a:endParaRPr lang="en-US" sz="1200" dirty="0"/>
          </a:p>
        </p:txBody>
      </p:sp>
      <p:sp>
        <p:nvSpPr>
          <p:cNvPr id="3" name="Text 1"/>
          <p:cNvSpPr/>
          <p:nvPr/>
        </p:nvSpPr>
        <p:spPr>
          <a:xfrm>
            <a:off x="640080" y="795528"/>
            <a:ext cx="10881360" cy="868680"/>
          </a:xfrm>
          <a:prstGeom prst="rect">
            <a:avLst/>
          </a:prstGeom>
          <a:noFill/>
          <a:ln/>
        </p:spPr>
        <p:txBody>
          <a:bodyPr wrap="square" rtlCol="0" anchor="ctr"/>
          <a:lstStyle/>
          <a:p>
            <a:pPr indent="0" marL="0">
              <a:lnSpc>
                <a:spcPct val="103000"/>
              </a:lnSpc>
              <a:buNone/>
            </a:pPr>
            <a:r>
              <a:rPr lang="en-US" sz="2800" b="1" dirty="0">
                <a:solidFill>
                  <a:srgbClr val="FFFFFF"/>
                </a:solidFill>
                <a:latin typeface="Calibri" pitchFamily="34" charset="0"/>
                <a:ea typeface="Calibri" pitchFamily="34" charset="-122"/>
                <a:cs typeface="Calibri" pitchFamily="34" charset="-120"/>
              </a:rPr>
              <a:t>Grounded AI analysis, with hard guardrails</a:t>
            </a:r>
            <a:endParaRPr lang="en-US" sz="2800" dirty="0"/>
          </a:p>
        </p:txBody>
      </p:sp>
      <p:sp>
        <p:nvSpPr>
          <p:cNvPr id="4" name="Shape 2"/>
          <p:cNvSpPr/>
          <p:nvPr/>
        </p:nvSpPr>
        <p:spPr>
          <a:xfrm>
            <a:off x="640080" y="1965960"/>
            <a:ext cx="5318608" cy="1965960"/>
          </a:xfrm>
          <a:prstGeom prst="roundRect">
            <a:avLst>
              <a:gd name="adj" fmla="val 4186"/>
            </a:avLst>
          </a:prstGeom>
          <a:solidFill>
            <a:srgbClr val="101B30"/>
          </a:solidFill>
          <a:ln w="12700">
            <a:solidFill>
              <a:srgbClr val="1E2C47"/>
            </a:solidFill>
            <a:prstDash val="solid"/>
          </a:ln>
        </p:spPr>
      </p:sp>
      <p:sp>
        <p:nvSpPr>
          <p:cNvPr id="5" name="Shape 3"/>
          <p:cNvSpPr/>
          <p:nvPr/>
        </p:nvSpPr>
        <p:spPr>
          <a:xfrm>
            <a:off x="932688" y="2638044"/>
            <a:ext cx="621792" cy="621792"/>
          </a:xfrm>
          <a:prstGeom prst="ellipse">
            <a:avLst/>
          </a:prstGeom>
          <a:solidFill>
            <a:srgbClr val="3B82F6"/>
          </a:solidFill>
          <a:ln/>
        </p:spPr>
      </p:sp>
      <p:pic>
        <p:nvPicPr>
          <p:cNvPr id="6" name="Image 0" descr="/tmp/work/deck/icons/robot.png">    </p:cNvPr>
          <p:cNvPicPr>
            <a:picLocks noChangeAspect="1"/>
          </p:cNvPicPr>
          <p:nvPr/>
        </p:nvPicPr>
        <p:blipFill>
          <a:blip r:embed="rId1"/>
          <a:stretch>
            <a:fillRect/>
          </a:stretch>
        </p:blipFill>
        <p:spPr>
          <a:xfrm>
            <a:off x="1094354" y="2799710"/>
            <a:ext cx="298460" cy="298460"/>
          </a:xfrm>
          <a:prstGeom prst="rect">
            <a:avLst/>
          </a:prstGeom>
        </p:spPr>
      </p:pic>
      <p:sp>
        <p:nvSpPr>
          <p:cNvPr id="7" name="Text 4"/>
          <p:cNvSpPr/>
          <p:nvPr/>
        </p:nvSpPr>
        <p:spPr>
          <a:xfrm>
            <a:off x="1719072"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One-click market briefing</a:t>
            </a:r>
            <a:endParaRPr lang="en-US" sz="1600" dirty="0"/>
          </a:p>
        </p:txBody>
      </p:sp>
      <p:sp>
        <p:nvSpPr>
          <p:cNvPr id="8" name="Text 5"/>
          <p:cNvSpPr/>
          <p:nvPr/>
        </p:nvSpPr>
        <p:spPr>
          <a:xfrm>
            <a:off x="1719072"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A narrative generated from your live data snapshot</a:t>
            </a:r>
            <a:endParaRPr lang="en-US" sz="1250" dirty="0"/>
          </a:p>
        </p:txBody>
      </p:sp>
      <p:sp>
        <p:nvSpPr>
          <p:cNvPr id="9" name="Shape 6"/>
          <p:cNvSpPr/>
          <p:nvPr/>
        </p:nvSpPr>
        <p:spPr>
          <a:xfrm>
            <a:off x="6233008" y="1965960"/>
            <a:ext cx="5318608" cy="1965960"/>
          </a:xfrm>
          <a:prstGeom prst="roundRect">
            <a:avLst>
              <a:gd name="adj" fmla="val 4186"/>
            </a:avLst>
          </a:prstGeom>
          <a:solidFill>
            <a:srgbClr val="101B30"/>
          </a:solidFill>
          <a:ln w="12700">
            <a:solidFill>
              <a:srgbClr val="1E2C47"/>
            </a:solidFill>
            <a:prstDash val="solid"/>
          </a:ln>
        </p:spPr>
      </p:sp>
      <p:sp>
        <p:nvSpPr>
          <p:cNvPr id="10" name="Shape 7"/>
          <p:cNvSpPr/>
          <p:nvPr/>
        </p:nvSpPr>
        <p:spPr>
          <a:xfrm>
            <a:off x="6525616" y="2638044"/>
            <a:ext cx="621792" cy="621792"/>
          </a:xfrm>
          <a:prstGeom prst="ellipse">
            <a:avLst/>
          </a:prstGeom>
          <a:solidFill>
            <a:srgbClr val="3B82F6"/>
          </a:solidFill>
          <a:ln/>
        </p:spPr>
      </p:sp>
      <p:pic>
        <p:nvPicPr>
          <p:cNvPr id="11" name="Image 1" descr="/tmp/work/deck/icons/comments.png">    </p:cNvPr>
          <p:cNvPicPr>
            <a:picLocks noChangeAspect="1"/>
          </p:cNvPicPr>
          <p:nvPr/>
        </p:nvPicPr>
        <p:blipFill>
          <a:blip r:embed="rId2"/>
          <a:stretch>
            <a:fillRect/>
          </a:stretch>
        </p:blipFill>
        <p:spPr>
          <a:xfrm>
            <a:off x="6687282" y="2799710"/>
            <a:ext cx="298460" cy="298460"/>
          </a:xfrm>
          <a:prstGeom prst="rect">
            <a:avLst/>
          </a:prstGeom>
        </p:spPr>
      </p:pic>
      <p:sp>
        <p:nvSpPr>
          <p:cNvPr id="12" name="Text 8"/>
          <p:cNvSpPr/>
          <p:nvPr/>
        </p:nvSpPr>
        <p:spPr>
          <a:xfrm>
            <a:off x="7312000"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Grounded follow-up chat</a:t>
            </a:r>
            <a:endParaRPr lang="en-US" sz="1600" dirty="0"/>
          </a:p>
        </p:txBody>
      </p:sp>
      <p:sp>
        <p:nvSpPr>
          <p:cNvPr id="13" name="Text 9"/>
          <p:cNvSpPr/>
          <p:nvPr/>
        </p:nvSpPr>
        <p:spPr>
          <a:xfrm>
            <a:off x="7312000"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Ask questions about the curve, credit, or your watchlist</a:t>
            </a:r>
            <a:endParaRPr lang="en-US" sz="1250" dirty="0"/>
          </a:p>
        </p:txBody>
      </p:sp>
      <p:sp>
        <p:nvSpPr>
          <p:cNvPr id="14" name="Shape 10"/>
          <p:cNvSpPr/>
          <p:nvPr/>
        </p:nvSpPr>
        <p:spPr>
          <a:xfrm>
            <a:off x="640080" y="4206240"/>
            <a:ext cx="5318608" cy="1965960"/>
          </a:xfrm>
          <a:prstGeom prst="roundRect">
            <a:avLst>
              <a:gd name="adj" fmla="val 4186"/>
            </a:avLst>
          </a:prstGeom>
          <a:solidFill>
            <a:srgbClr val="101B30"/>
          </a:solidFill>
          <a:ln w="12700">
            <a:solidFill>
              <a:srgbClr val="1E2C47"/>
            </a:solidFill>
            <a:prstDash val="solid"/>
          </a:ln>
        </p:spPr>
      </p:sp>
      <p:sp>
        <p:nvSpPr>
          <p:cNvPr id="15" name="Shape 11"/>
          <p:cNvSpPr/>
          <p:nvPr/>
        </p:nvSpPr>
        <p:spPr>
          <a:xfrm>
            <a:off x="932688" y="4878324"/>
            <a:ext cx="621792" cy="621792"/>
          </a:xfrm>
          <a:prstGeom prst="ellipse">
            <a:avLst/>
          </a:prstGeom>
          <a:solidFill>
            <a:srgbClr val="3B82F6"/>
          </a:solidFill>
          <a:ln/>
        </p:spPr>
      </p:sp>
      <p:pic>
        <p:nvPicPr>
          <p:cNvPr id="16" name="Image 2" descr="/tmp/work/deck/icons/ban.png">    </p:cNvPr>
          <p:cNvPicPr>
            <a:picLocks noChangeAspect="1"/>
          </p:cNvPicPr>
          <p:nvPr/>
        </p:nvPicPr>
        <p:blipFill>
          <a:blip r:embed="rId3"/>
          <a:stretch>
            <a:fillRect/>
          </a:stretch>
        </p:blipFill>
        <p:spPr>
          <a:xfrm>
            <a:off x="1094354" y="5039990"/>
            <a:ext cx="298460" cy="298460"/>
          </a:xfrm>
          <a:prstGeom prst="rect">
            <a:avLst/>
          </a:prstGeom>
        </p:spPr>
      </p:pic>
      <p:sp>
        <p:nvSpPr>
          <p:cNvPr id="17" name="Text 12"/>
          <p:cNvSpPr/>
          <p:nvPr/>
        </p:nvSpPr>
        <p:spPr>
          <a:xfrm>
            <a:off x="1719072"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Never trades for you</a:t>
            </a:r>
            <a:endParaRPr lang="en-US" sz="1600" dirty="0"/>
          </a:p>
        </p:txBody>
      </p:sp>
      <p:sp>
        <p:nvSpPr>
          <p:cNvPr id="18" name="Text 13"/>
          <p:cNvSpPr/>
          <p:nvPr/>
        </p:nvSpPr>
        <p:spPr>
          <a:xfrm>
            <a:off x="1719072"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No order access — by design, not just by prompt</a:t>
            </a:r>
            <a:endParaRPr lang="en-US" sz="1250" dirty="0"/>
          </a:p>
        </p:txBody>
      </p:sp>
      <p:sp>
        <p:nvSpPr>
          <p:cNvPr id="19" name="Shape 14"/>
          <p:cNvSpPr/>
          <p:nvPr/>
        </p:nvSpPr>
        <p:spPr>
          <a:xfrm>
            <a:off x="6233008" y="4206240"/>
            <a:ext cx="5318608" cy="1965960"/>
          </a:xfrm>
          <a:prstGeom prst="roundRect">
            <a:avLst>
              <a:gd name="adj" fmla="val 4186"/>
            </a:avLst>
          </a:prstGeom>
          <a:solidFill>
            <a:srgbClr val="101B30"/>
          </a:solidFill>
          <a:ln w="12700">
            <a:solidFill>
              <a:srgbClr val="1E2C47"/>
            </a:solidFill>
            <a:prstDash val="solid"/>
          </a:ln>
        </p:spPr>
      </p:sp>
      <p:sp>
        <p:nvSpPr>
          <p:cNvPr id="20" name="Shape 15"/>
          <p:cNvSpPr/>
          <p:nvPr/>
        </p:nvSpPr>
        <p:spPr>
          <a:xfrm>
            <a:off x="6525616" y="4878324"/>
            <a:ext cx="621792" cy="621792"/>
          </a:xfrm>
          <a:prstGeom prst="ellipse">
            <a:avLst/>
          </a:prstGeom>
          <a:solidFill>
            <a:srgbClr val="3B82F6"/>
          </a:solidFill>
          <a:ln/>
        </p:spPr>
      </p:sp>
      <p:pic>
        <p:nvPicPr>
          <p:cNvPr id="21" name="Image 3" descr="/tmp/work/deck/icons/info.png">    </p:cNvPr>
          <p:cNvPicPr>
            <a:picLocks noChangeAspect="1"/>
          </p:cNvPicPr>
          <p:nvPr/>
        </p:nvPicPr>
        <p:blipFill>
          <a:blip r:embed="rId4"/>
          <a:stretch>
            <a:fillRect/>
          </a:stretch>
        </p:blipFill>
        <p:spPr>
          <a:xfrm>
            <a:off x="6687282" y="5039990"/>
            <a:ext cx="298460" cy="298460"/>
          </a:xfrm>
          <a:prstGeom prst="rect">
            <a:avLst/>
          </a:prstGeom>
        </p:spPr>
      </p:pic>
      <p:sp>
        <p:nvSpPr>
          <p:cNvPr id="22" name="Text 16"/>
          <p:cNvSpPr/>
          <p:nvPr/>
        </p:nvSpPr>
        <p:spPr>
          <a:xfrm>
            <a:off x="7312000"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Descriptive, not advice</a:t>
            </a:r>
            <a:endParaRPr lang="en-US" sz="1600" dirty="0"/>
          </a:p>
        </p:txBody>
      </p:sp>
      <p:sp>
        <p:nvSpPr>
          <p:cNvPr id="23" name="Text 17"/>
          <p:cNvSpPr/>
          <p:nvPr/>
        </p:nvSpPr>
        <p:spPr>
          <a:xfrm>
            <a:off x="7312000"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Clearly framed as analysis, never a recommendation</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12 / 15</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SECURITY</a:t>
            </a:r>
            <a:endParaRPr lang="en-US" sz="1200" dirty="0"/>
          </a:p>
        </p:txBody>
      </p:sp>
      <p:sp>
        <p:nvSpPr>
          <p:cNvPr id="3" name="Text 1"/>
          <p:cNvSpPr/>
          <p:nvPr/>
        </p:nvSpPr>
        <p:spPr>
          <a:xfrm>
            <a:off x="640080" y="795528"/>
            <a:ext cx="10881360" cy="868680"/>
          </a:xfrm>
          <a:prstGeom prst="rect">
            <a:avLst/>
          </a:prstGeom>
          <a:noFill/>
          <a:ln/>
        </p:spPr>
        <p:txBody>
          <a:bodyPr wrap="square" rtlCol="0" anchor="ctr"/>
          <a:lstStyle/>
          <a:p>
            <a:pPr indent="0" marL="0">
              <a:lnSpc>
                <a:spcPct val="103000"/>
              </a:lnSpc>
              <a:buNone/>
            </a:pPr>
            <a:r>
              <a:rPr lang="en-US" sz="2800" b="1" dirty="0">
                <a:solidFill>
                  <a:srgbClr val="FFFFFF"/>
                </a:solidFill>
                <a:latin typeface="Calibri" pitchFamily="34" charset="0"/>
                <a:ea typeface="Calibri" pitchFamily="34" charset="-122"/>
                <a:cs typeface="Calibri" pitchFamily="34" charset="-120"/>
              </a:rPr>
              <a:t>Built like it protects real money — because it does</a:t>
            </a:r>
            <a:endParaRPr lang="en-US" sz="2800" dirty="0"/>
          </a:p>
        </p:txBody>
      </p:sp>
      <p:sp>
        <p:nvSpPr>
          <p:cNvPr id="4" name="Shape 2"/>
          <p:cNvSpPr/>
          <p:nvPr/>
        </p:nvSpPr>
        <p:spPr>
          <a:xfrm>
            <a:off x="640080" y="1965960"/>
            <a:ext cx="5318608" cy="1965960"/>
          </a:xfrm>
          <a:prstGeom prst="roundRect">
            <a:avLst>
              <a:gd name="adj" fmla="val 4186"/>
            </a:avLst>
          </a:prstGeom>
          <a:solidFill>
            <a:srgbClr val="101B30"/>
          </a:solidFill>
          <a:ln w="12700">
            <a:solidFill>
              <a:srgbClr val="1E2C47"/>
            </a:solidFill>
            <a:prstDash val="solid"/>
          </a:ln>
        </p:spPr>
      </p:sp>
      <p:sp>
        <p:nvSpPr>
          <p:cNvPr id="5" name="Shape 3"/>
          <p:cNvSpPr/>
          <p:nvPr/>
        </p:nvSpPr>
        <p:spPr>
          <a:xfrm>
            <a:off x="932688" y="2638044"/>
            <a:ext cx="621792" cy="621792"/>
          </a:xfrm>
          <a:prstGeom prst="ellipse">
            <a:avLst/>
          </a:prstGeom>
          <a:solidFill>
            <a:srgbClr val="3B82F6"/>
          </a:solidFill>
          <a:ln/>
        </p:spPr>
      </p:sp>
      <p:pic>
        <p:nvPicPr>
          <p:cNvPr id="6" name="Image 0" descr="/tmp/work/deck/icons/userlock.png">    </p:cNvPr>
          <p:cNvPicPr>
            <a:picLocks noChangeAspect="1"/>
          </p:cNvPicPr>
          <p:nvPr/>
        </p:nvPicPr>
        <p:blipFill>
          <a:blip r:embed="rId1"/>
          <a:stretch>
            <a:fillRect/>
          </a:stretch>
        </p:blipFill>
        <p:spPr>
          <a:xfrm>
            <a:off x="1094354" y="2799710"/>
            <a:ext cx="298460" cy="298460"/>
          </a:xfrm>
          <a:prstGeom prst="rect">
            <a:avLst/>
          </a:prstGeom>
        </p:spPr>
      </p:pic>
      <p:sp>
        <p:nvSpPr>
          <p:cNvPr id="7" name="Text 4"/>
          <p:cNvSpPr/>
          <p:nvPr/>
        </p:nvSpPr>
        <p:spPr>
          <a:xfrm>
            <a:off x="1719072"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Single-account lockdown</a:t>
            </a:r>
            <a:endParaRPr lang="en-US" sz="1600" dirty="0"/>
          </a:p>
        </p:txBody>
      </p:sp>
      <p:sp>
        <p:nvSpPr>
          <p:cNvPr id="8" name="Text 5"/>
          <p:cNvSpPr/>
          <p:nvPr/>
        </p:nvSpPr>
        <p:spPr>
          <a:xfrm>
            <a:off x="1719072"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One deployment, one account, no open signup</a:t>
            </a:r>
            <a:endParaRPr lang="en-US" sz="1250" dirty="0"/>
          </a:p>
        </p:txBody>
      </p:sp>
      <p:sp>
        <p:nvSpPr>
          <p:cNvPr id="9" name="Shape 6"/>
          <p:cNvSpPr/>
          <p:nvPr/>
        </p:nvSpPr>
        <p:spPr>
          <a:xfrm>
            <a:off x="6233008" y="1965960"/>
            <a:ext cx="5318608" cy="1965960"/>
          </a:xfrm>
          <a:prstGeom prst="roundRect">
            <a:avLst>
              <a:gd name="adj" fmla="val 4186"/>
            </a:avLst>
          </a:prstGeom>
          <a:solidFill>
            <a:srgbClr val="101B30"/>
          </a:solidFill>
          <a:ln w="12700">
            <a:solidFill>
              <a:srgbClr val="1E2C47"/>
            </a:solidFill>
            <a:prstDash val="solid"/>
          </a:ln>
        </p:spPr>
      </p:sp>
      <p:sp>
        <p:nvSpPr>
          <p:cNvPr id="10" name="Shape 7"/>
          <p:cNvSpPr/>
          <p:nvPr/>
        </p:nvSpPr>
        <p:spPr>
          <a:xfrm>
            <a:off x="6525616" y="2638044"/>
            <a:ext cx="621792" cy="621792"/>
          </a:xfrm>
          <a:prstGeom prst="ellipse">
            <a:avLst/>
          </a:prstGeom>
          <a:solidFill>
            <a:srgbClr val="3B82F6"/>
          </a:solidFill>
          <a:ln/>
        </p:spPr>
      </p:sp>
      <p:pic>
        <p:nvPicPr>
          <p:cNvPr id="11" name="Image 1" descr="/tmp/work/deck/icons/lock.png">    </p:cNvPr>
          <p:cNvPicPr>
            <a:picLocks noChangeAspect="1"/>
          </p:cNvPicPr>
          <p:nvPr/>
        </p:nvPicPr>
        <p:blipFill>
          <a:blip r:embed="rId2"/>
          <a:stretch>
            <a:fillRect/>
          </a:stretch>
        </p:blipFill>
        <p:spPr>
          <a:xfrm>
            <a:off x="6687282" y="2799710"/>
            <a:ext cx="298460" cy="298460"/>
          </a:xfrm>
          <a:prstGeom prst="rect">
            <a:avLst/>
          </a:prstGeom>
        </p:spPr>
      </p:pic>
      <p:sp>
        <p:nvSpPr>
          <p:cNvPr id="12" name="Text 8"/>
          <p:cNvSpPr/>
          <p:nvPr/>
        </p:nvSpPr>
        <p:spPr>
          <a:xfrm>
            <a:off x="7312000"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Brute-force lockout</a:t>
            </a:r>
            <a:endParaRPr lang="en-US" sz="1600" dirty="0"/>
          </a:p>
        </p:txBody>
      </p:sp>
      <p:sp>
        <p:nvSpPr>
          <p:cNvPr id="13" name="Text 9"/>
          <p:cNvSpPr/>
          <p:nvPr/>
        </p:nvSpPr>
        <p:spPr>
          <a:xfrm>
            <a:off x="7312000"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Automatic lockout after repeated failed logins</a:t>
            </a:r>
            <a:endParaRPr lang="en-US" sz="1250" dirty="0"/>
          </a:p>
        </p:txBody>
      </p:sp>
      <p:sp>
        <p:nvSpPr>
          <p:cNvPr id="14" name="Shape 10"/>
          <p:cNvSpPr/>
          <p:nvPr/>
        </p:nvSpPr>
        <p:spPr>
          <a:xfrm>
            <a:off x="640080" y="4206240"/>
            <a:ext cx="5318608" cy="1965960"/>
          </a:xfrm>
          <a:prstGeom prst="roundRect">
            <a:avLst>
              <a:gd name="adj" fmla="val 4186"/>
            </a:avLst>
          </a:prstGeom>
          <a:solidFill>
            <a:srgbClr val="101B30"/>
          </a:solidFill>
          <a:ln w="12700">
            <a:solidFill>
              <a:srgbClr val="1E2C47"/>
            </a:solidFill>
            <a:prstDash val="solid"/>
          </a:ln>
        </p:spPr>
      </p:sp>
      <p:sp>
        <p:nvSpPr>
          <p:cNvPr id="15" name="Shape 11"/>
          <p:cNvSpPr/>
          <p:nvPr/>
        </p:nvSpPr>
        <p:spPr>
          <a:xfrm>
            <a:off x="932688" y="4878324"/>
            <a:ext cx="621792" cy="621792"/>
          </a:xfrm>
          <a:prstGeom prst="ellipse">
            <a:avLst/>
          </a:prstGeom>
          <a:solidFill>
            <a:srgbClr val="3B82F6"/>
          </a:solidFill>
          <a:ln/>
        </p:spPr>
      </p:sp>
      <p:pic>
        <p:nvPicPr>
          <p:cNvPr id="16" name="Image 2" descr="/tmp/work/deck/icons/key.png">    </p:cNvPr>
          <p:cNvPicPr>
            <a:picLocks noChangeAspect="1"/>
          </p:cNvPicPr>
          <p:nvPr/>
        </p:nvPicPr>
        <p:blipFill>
          <a:blip r:embed="rId3"/>
          <a:stretch>
            <a:fillRect/>
          </a:stretch>
        </p:blipFill>
        <p:spPr>
          <a:xfrm>
            <a:off x="1094354" y="5039990"/>
            <a:ext cx="298460" cy="298460"/>
          </a:xfrm>
          <a:prstGeom prst="rect">
            <a:avLst/>
          </a:prstGeom>
        </p:spPr>
      </p:pic>
      <p:sp>
        <p:nvSpPr>
          <p:cNvPr id="17" name="Text 12"/>
          <p:cNvSpPr/>
          <p:nvPr/>
        </p:nvSpPr>
        <p:spPr>
          <a:xfrm>
            <a:off x="1719072"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Session-based auth</a:t>
            </a:r>
            <a:endParaRPr lang="en-US" sz="1600" dirty="0"/>
          </a:p>
        </p:txBody>
      </p:sp>
      <p:sp>
        <p:nvSpPr>
          <p:cNvPr id="18" name="Text 13"/>
          <p:cNvSpPr/>
          <p:nvPr/>
        </p:nvSpPr>
        <p:spPr>
          <a:xfrm>
            <a:off x="1719072"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Encrypted, server-enforced, never client-side trust</a:t>
            </a:r>
            <a:endParaRPr lang="en-US" sz="1250" dirty="0"/>
          </a:p>
        </p:txBody>
      </p:sp>
      <p:sp>
        <p:nvSpPr>
          <p:cNvPr id="19" name="Shape 14"/>
          <p:cNvSpPr/>
          <p:nvPr/>
        </p:nvSpPr>
        <p:spPr>
          <a:xfrm>
            <a:off x="6233008" y="4206240"/>
            <a:ext cx="5318608" cy="1965960"/>
          </a:xfrm>
          <a:prstGeom prst="roundRect">
            <a:avLst>
              <a:gd name="adj" fmla="val 4186"/>
            </a:avLst>
          </a:prstGeom>
          <a:solidFill>
            <a:srgbClr val="101B30"/>
          </a:solidFill>
          <a:ln w="12700">
            <a:solidFill>
              <a:srgbClr val="1E2C47"/>
            </a:solidFill>
            <a:prstDash val="solid"/>
          </a:ln>
        </p:spPr>
      </p:sp>
      <p:sp>
        <p:nvSpPr>
          <p:cNvPr id="20" name="Shape 15"/>
          <p:cNvSpPr/>
          <p:nvPr/>
        </p:nvSpPr>
        <p:spPr>
          <a:xfrm>
            <a:off x="6525616" y="4878324"/>
            <a:ext cx="621792" cy="621792"/>
          </a:xfrm>
          <a:prstGeom prst="ellipse">
            <a:avLst/>
          </a:prstGeom>
          <a:solidFill>
            <a:srgbClr val="3B82F6"/>
          </a:solidFill>
          <a:ln/>
        </p:spPr>
      </p:sp>
      <p:pic>
        <p:nvPicPr>
          <p:cNvPr id="21" name="Image 3" descr="/tmp/work/deck/icons/clipboard.png">    </p:cNvPr>
          <p:cNvPicPr>
            <a:picLocks noChangeAspect="1"/>
          </p:cNvPicPr>
          <p:nvPr/>
        </p:nvPicPr>
        <p:blipFill>
          <a:blip r:embed="rId4"/>
          <a:stretch>
            <a:fillRect/>
          </a:stretch>
        </p:blipFill>
        <p:spPr>
          <a:xfrm>
            <a:off x="6687282" y="5039990"/>
            <a:ext cx="298460" cy="298460"/>
          </a:xfrm>
          <a:prstGeom prst="rect">
            <a:avLst/>
          </a:prstGeom>
        </p:spPr>
      </p:pic>
      <p:sp>
        <p:nvSpPr>
          <p:cNvPr id="22" name="Text 16"/>
          <p:cNvSpPr/>
          <p:nvPr/>
        </p:nvSpPr>
        <p:spPr>
          <a:xfrm>
            <a:off x="7312000"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Full audit trail</a:t>
            </a:r>
            <a:endParaRPr lang="en-US" sz="1600" dirty="0"/>
          </a:p>
        </p:txBody>
      </p:sp>
      <p:sp>
        <p:nvSpPr>
          <p:cNvPr id="23" name="Text 17"/>
          <p:cNvSpPr/>
          <p:nvPr/>
        </p:nvSpPr>
        <p:spPr>
          <a:xfrm>
            <a:off x="7312000"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Every login attempt, success or failure, recorded</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13 / 15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131F36"/>
          </a:solidFill>
          <a:ln/>
        </p:spPr>
      </p:sp>
      <p:sp>
        <p:nvSpPr>
          <p:cNvPr id="3" name="Text 1"/>
          <p:cNvSpPr/>
          <p:nvPr/>
        </p:nvSpPr>
        <p:spPr>
          <a:xfrm>
            <a:off x="548640" y="685800"/>
            <a:ext cx="329184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DEPLOYMENT</a:t>
            </a:r>
            <a:endParaRPr lang="en-US" sz="1200" dirty="0"/>
          </a:p>
        </p:txBody>
      </p:sp>
      <p:sp>
        <p:nvSpPr>
          <p:cNvPr id="4" name="Text 2"/>
          <p:cNvSpPr/>
          <p:nvPr/>
        </p:nvSpPr>
        <p:spPr>
          <a:xfrm>
            <a:off x="548640" y="1051560"/>
            <a:ext cx="3108960" cy="2011680"/>
          </a:xfrm>
          <a:prstGeom prst="rect">
            <a:avLst/>
          </a:prstGeom>
          <a:noFill/>
          <a:ln/>
        </p:spPr>
        <p:txBody>
          <a:bodyPr wrap="square" rtlCol="0" anchor="t"/>
          <a:lstStyle/>
          <a:p>
            <a:pPr indent="0" marL="0">
              <a:lnSpc>
                <a:spcPct val="108000"/>
              </a:lnSpc>
              <a:buNone/>
            </a:pPr>
            <a:r>
              <a:rPr lang="en-US" sz="2700" b="1" dirty="0">
                <a:solidFill>
                  <a:srgbClr val="FFFFFF"/>
                </a:solidFill>
                <a:latin typeface="Calibri" pitchFamily="34" charset="0"/>
                <a:ea typeface="Calibri" pitchFamily="34" charset="-122"/>
                <a:cs typeface="Calibri" pitchFamily="34" charset="-120"/>
              </a:rPr>
              <a:t>Runs where you want it to</a:t>
            </a:r>
            <a:endParaRPr lang="en-US" sz="2700" dirty="0"/>
          </a:p>
        </p:txBody>
      </p:sp>
      <p:sp>
        <p:nvSpPr>
          <p:cNvPr id="5" name="Shape 3"/>
          <p:cNvSpPr/>
          <p:nvPr/>
        </p:nvSpPr>
        <p:spPr>
          <a:xfrm>
            <a:off x="4617720" y="1234440"/>
            <a:ext cx="7025335" cy="1328928"/>
          </a:xfrm>
          <a:prstGeom prst="roundRect">
            <a:avLst>
              <a:gd name="adj" fmla="val 6193"/>
            </a:avLst>
          </a:prstGeom>
          <a:solidFill>
            <a:srgbClr val="101B30"/>
          </a:solidFill>
          <a:ln w="12700">
            <a:solidFill>
              <a:srgbClr val="1E2C47"/>
            </a:solidFill>
            <a:prstDash val="solid"/>
          </a:ln>
        </p:spPr>
      </p:sp>
      <p:sp>
        <p:nvSpPr>
          <p:cNvPr id="6" name="Shape 4"/>
          <p:cNvSpPr/>
          <p:nvPr/>
        </p:nvSpPr>
        <p:spPr>
          <a:xfrm>
            <a:off x="4910328" y="1542288"/>
            <a:ext cx="713232" cy="713232"/>
          </a:xfrm>
          <a:prstGeom prst="ellipse">
            <a:avLst/>
          </a:prstGeom>
          <a:solidFill>
            <a:srgbClr val="3B82F6"/>
          </a:solidFill>
          <a:ln/>
        </p:spPr>
      </p:sp>
      <p:pic>
        <p:nvPicPr>
          <p:cNvPr id="7" name="Image 0" descr="/tmp/work/deck/icons/plug.png">    </p:cNvPr>
          <p:cNvPicPr>
            <a:picLocks noChangeAspect="1"/>
          </p:cNvPicPr>
          <p:nvPr/>
        </p:nvPicPr>
        <p:blipFill>
          <a:blip r:embed="rId1"/>
          <a:stretch>
            <a:fillRect/>
          </a:stretch>
        </p:blipFill>
        <p:spPr>
          <a:xfrm>
            <a:off x="5095768" y="1727728"/>
            <a:ext cx="342351" cy="342351"/>
          </a:xfrm>
          <a:prstGeom prst="rect">
            <a:avLst/>
          </a:prstGeom>
        </p:spPr>
      </p:pic>
      <p:sp>
        <p:nvSpPr>
          <p:cNvPr id="8" name="Text 5"/>
          <p:cNvSpPr/>
          <p:nvPr/>
        </p:nvSpPr>
        <p:spPr>
          <a:xfrm>
            <a:off x="5897880" y="1380744"/>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Bring your own IBKR gateway</a:t>
            </a:r>
            <a:endParaRPr lang="en-US" sz="1650" dirty="0"/>
          </a:p>
        </p:txBody>
      </p:sp>
      <p:sp>
        <p:nvSpPr>
          <p:cNvPr id="9" name="Text 6"/>
          <p:cNvSpPr/>
          <p:nvPr/>
        </p:nvSpPr>
        <p:spPr>
          <a:xfrm>
            <a:off x="5897880" y="1872325"/>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Connect the brokerage account you already use</a:t>
            </a:r>
            <a:endParaRPr lang="en-US" sz="1250" dirty="0"/>
          </a:p>
        </p:txBody>
      </p:sp>
      <p:sp>
        <p:nvSpPr>
          <p:cNvPr id="10" name="Shape 7"/>
          <p:cNvSpPr/>
          <p:nvPr/>
        </p:nvSpPr>
        <p:spPr>
          <a:xfrm>
            <a:off x="4617720" y="2855976"/>
            <a:ext cx="7025335" cy="1328928"/>
          </a:xfrm>
          <a:prstGeom prst="roundRect">
            <a:avLst>
              <a:gd name="adj" fmla="val 6193"/>
            </a:avLst>
          </a:prstGeom>
          <a:solidFill>
            <a:srgbClr val="101B30"/>
          </a:solidFill>
          <a:ln w="12700">
            <a:solidFill>
              <a:srgbClr val="1E2C47"/>
            </a:solidFill>
            <a:prstDash val="solid"/>
          </a:ln>
        </p:spPr>
      </p:sp>
      <p:sp>
        <p:nvSpPr>
          <p:cNvPr id="11" name="Shape 8"/>
          <p:cNvSpPr/>
          <p:nvPr/>
        </p:nvSpPr>
        <p:spPr>
          <a:xfrm>
            <a:off x="4910328" y="3163824"/>
            <a:ext cx="713232" cy="713232"/>
          </a:xfrm>
          <a:prstGeom prst="ellipse">
            <a:avLst/>
          </a:prstGeom>
          <a:solidFill>
            <a:srgbClr val="3B82F6"/>
          </a:solidFill>
          <a:ln/>
        </p:spPr>
      </p:sp>
      <p:pic>
        <p:nvPicPr>
          <p:cNvPr id="12" name="Image 1" descr="/tmp/work/deck/icons/database.png">    </p:cNvPr>
          <p:cNvPicPr>
            <a:picLocks noChangeAspect="1"/>
          </p:cNvPicPr>
          <p:nvPr/>
        </p:nvPicPr>
        <p:blipFill>
          <a:blip r:embed="rId2"/>
          <a:stretch>
            <a:fillRect/>
          </a:stretch>
        </p:blipFill>
        <p:spPr>
          <a:xfrm>
            <a:off x="5095768" y="3349264"/>
            <a:ext cx="342351" cy="342351"/>
          </a:xfrm>
          <a:prstGeom prst="rect">
            <a:avLst/>
          </a:prstGeom>
        </p:spPr>
      </p:pic>
      <p:sp>
        <p:nvSpPr>
          <p:cNvPr id="13" name="Text 9"/>
          <p:cNvSpPr/>
          <p:nvPr/>
        </p:nvSpPr>
        <p:spPr>
          <a:xfrm>
            <a:off x="5897880" y="3002280"/>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Configurable data sources</a:t>
            </a:r>
            <a:endParaRPr lang="en-US" sz="1650" dirty="0"/>
          </a:p>
        </p:txBody>
      </p:sp>
      <p:sp>
        <p:nvSpPr>
          <p:cNvPr id="14" name="Text 10"/>
          <p:cNvSpPr/>
          <p:nvPr/>
        </p:nvSpPr>
        <p:spPr>
          <a:xfrm>
            <a:off x="5897880" y="3493861"/>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Market and indicator data, sourced transparently</a:t>
            </a:r>
            <a:endParaRPr lang="en-US" sz="1250" dirty="0"/>
          </a:p>
        </p:txBody>
      </p:sp>
      <p:sp>
        <p:nvSpPr>
          <p:cNvPr id="15" name="Shape 11"/>
          <p:cNvSpPr/>
          <p:nvPr/>
        </p:nvSpPr>
        <p:spPr>
          <a:xfrm>
            <a:off x="4617720" y="4477512"/>
            <a:ext cx="7025335" cy="1328928"/>
          </a:xfrm>
          <a:prstGeom prst="roundRect">
            <a:avLst>
              <a:gd name="adj" fmla="val 6193"/>
            </a:avLst>
          </a:prstGeom>
          <a:solidFill>
            <a:srgbClr val="101B30"/>
          </a:solidFill>
          <a:ln w="12700">
            <a:solidFill>
              <a:srgbClr val="1E2C47"/>
            </a:solidFill>
            <a:prstDash val="solid"/>
          </a:ln>
        </p:spPr>
      </p:sp>
      <p:sp>
        <p:nvSpPr>
          <p:cNvPr id="16" name="Shape 12"/>
          <p:cNvSpPr/>
          <p:nvPr/>
        </p:nvSpPr>
        <p:spPr>
          <a:xfrm>
            <a:off x="4910328" y="4785360"/>
            <a:ext cx="713232" cy="713232"/>
          </a:xfrm>
          <a:prstGeom prst="ellipse">
            <a:avLst/>
          </a:prstGeom>
          <a:solidFill>
            <a:srgbClr val="3B82F6"/>
          </a:solidFill>
          <a:ln/>
        </p:spPr>
      </p:sp>
      <p:pic>
        <p:nvPicPr>
          <p:cNvPr id="17" name="Image 2" descr="/tmp/work/deck/icons/server.png">    </p:cNvPr>
          <p:cNvPicPr>
            <a:picLocks noChangeAspect="1"/>
          </p:cNvPicPr>
          <p:nvPr/>
        </p:nvPicPr>
        <p:blipFill>
          <a:blip r:embed="rId3"/>
          <a:stretch>
            <a:fillRect/>
          </a:stretch>
        </p:blipFill>
        <p:spPr>
          <a:xfrm>
            <a:off x="5095768" y="4970800"/>
            <a:ext cx="342351" cy="342351"/>
          </a:xfrm>
          <a:prstGeom prst="rect">
            <a:avLst/>
          </a:prstGeom>
        </p:spPr>
      </p:pic>
      <p:sp>
        <p:nvSpPr>
          <p:cNvPr id="18" name="Text 13"/>
          <p:cNvSpPr/>
          <p:nvPr/>
        </p:nvSpPr>
        <p:spPr>
          <a:xfrm>
            <a:off x="5897880" y="4623816"/>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Private, trusted-operator mode available</a:t>
            </a:r>
            <a:endParaRPr lang="en-US" sz="1650" dirty="0"/>
          </a:p>
        </p:txBody>
      </p:sp>
      <p:sp>
        <p:nvSpPr>
          <p:cNvPr id="19" name="Text 14"/>
          <p:cNvSpPr/>
          <p:nvPr/>
        </p:nvSpPr>
        <p:spPr>
          <a:xfrm>
            <a:off x="5897880" y="5115397"/>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For a fully self-hosted, single-operator setup</a:t>
            </a:r>
            <a:endParaRPr lang="en-US" sz="1250" dirty="0"/>
          </a:p>
        </p:txBody>
      </p:sp>
      <p:sp>
        <p:nvSpPr>
          <p:cNvPr id="20" name="Text 15"/>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1" name="Text 16"/>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14 / 15</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flipV="1">
            <a:off x="-548640" y="3063240"/>
            <a:ext cx="680314" cy="777240"/>
          </a:xfrm>
          <a:prstGeom prst="line">
            <a:avLst/>
          </a:prstGeom>
          <a:noFill/>
          <a:ln w="25400">
            <a:solidFill>
              <a:srgbClr val="3B82F6">
                <a:alpha val="16000"/>
              </a:srgbClr>
            </a:solidFill>
            <a:prstDash val="solid"/>
          </a:ln>
        </p:spPr>
      </p:sp>
      <p:sp>
        <p:nvSpPr>
          <p:cNvPr id="3" name="Shape 1"/>
          <p:cNvSpPr/>
          <p:nvPr/>
        </p:nvSpPr>
        <p:spPr>
          <a:xfrm>
            <a:off x="131674" y="3063240"/>
            <a:ext cx="680314" cy="228600"/>
          </a:xfrm>
          <a:prstGeom prst="line">
            <a:avLst/>
          </a:prstGeom>
          <a:noFill/>
          <a:ln w="25400">
            <a:solidFill>
              <a:srgbClr val="3B82F6">
                <a:alpha val="16000"/>
              </a:srgbClr>
            </a:solidFill>
            <a:prstDash val="solid"/>
          </a:ln>
        </p:spPr>
      </p:sp>
      <p:sp>
        <p:nvSpPr>
          <p:cNvPr id="4" name="Shape 2"/>
          <p:cNvSpPr/>
          <p:nvPr/>
        </p:nvSpPr>
        <p:spPr>
          <a:xfrm flipV="1">
            <a:off x="811987" y="2377440"/>
            <a:ext cx="680314" cy="914400"/>
          </a:xfrm>
          <a:prstGeom prst="line">
            <a:avLst/>
          </a:prstGeom>
          <a:noFill/>
          <a:ln w="25400">
            <a:solidFill>
              <a:srgbClr val="3B82F6">
                <a:alpha val="16000"/>
              </a:srgbClr>
            </a:solidFill>
            <a:prstDash val="solid"/>
          </a:ln>
        </p:spPr>
      </p:sp>
      <p:sp>
        <p:nvSpPr>
          <p:cNvPr id="5" name="Shape 3"/>
          <p:cNvSpPr/>
          <p:nvPr/>
        </p:nvSpPr>
        <p:spPr>
          <a:xfrm>
            <a:off x="1492301" y="2377440"/>
            <a:ext cx="680314" cy="274320"/>
          </a:xfrm>
          <a:prstGeom prst="line">
            <a:avLst/>
          </a:prstGeom>
          <a:noFill/>
          <a:ln w="25400">
            <a:solidFill>
              <a:srgbClr val="3B82F6">
                <a:alpha val="16000"/>
              </a:srgbClr>
            </a:solidFill>
            <a:prstDash val="solid"/>
          </a:ln>
        </p:spPr>
      </p:sp>
      <p:sp>
        <p:nvSpPr>
          <p:cNvPr id="6" name="Shape 4"/>
          <p:cNvSpPr/>
          <p:nvPr/>
        </p:nvSpPr>
        <p:spPr>
          <a:xfrm flipV="1">
            <a:off x="2172614" y="1554480"/>
            <a:ext cx="680314" cy="1097280"/>
          </a:xfrm>
          <a:prstGeom prst="line">
            <a:avLst/>
          </a:prstGeom>
          <a:noFill/>
          <a:ln w="25400">
            <a:solidFill>
              <a:srgbClr val="3B82F6">
                <a:alpha val="16000"/>
              </a:srgbClr>
            </a:solidFill>
            <a:prstDash val="solid"/>
          </a:ln>
        </p:spPr>
      </p:sp>
      <p:sp>
        <p:nvSpPr>
          <p:cNvPr id="7" name="Shape 5"/>
          <p:cNvSpPr/>
          <p:nvPr/>
        </p:nvSpPr>
        <p:spPr>
          <a:xfrm>
            <a:off x="2852928" y="1554480"/>
            <a:ext cx="680314" cy="365760"/>
          </a:xfrm>
          <a:prstGeom prst="line">
            <a:avLst/>
          </a:prstGeom>
          <a:noFill/>
          <a:ln w="25400">
            <a:solidFill>
              <a:srgbClr val="3B82F6">
                <a:alpha val="16000"/>
              </a:srgbClr>
            </a:solidFill>
            <a:prstDash val="solid"/>
          </a:ln>
        </p:spPr>
      </p:sp>
      <p:sp>
        <p:nvSpPr>
          <p:cNvPr id="8" name="Shape 6"/>
          <p:cNvSpPr/>
          <p:nvPr/>
        </p:nvSpPr>
        <p:spPr>
          <a:xfrm flipV="1">
            <a:off x="3533242" y="1005840"/>
            <a:ext cx="680314" cy="914400"/>
          </a:xfrm>
          <a:prstGeom prst="line">
            <a:avLst/>
          </a:prstGeom>
          <a:noFill/>
          <a:ln w="25400">
            <a:solidFill>
              <a:srgbClr val="3B82F6">
                <a:alpha val="16000"/>
              </a:srgbClr>
            </a:solidFill>
            <a:prstDash val="solid"/>
          </a:ln>
        </p:spPr>
      </p:sp>
      <p:sp>
        <p:nvSpPr>
          <p:cNvPr id="9" name="Shape 7"/>
          <p:cNvSpPr/>
          <p:nvPr/>
        </p:nvSpPr>
        <p:spPr>
          <a:xfrm>
            <a:off x="4213555" y="1005840"/>
            <a:ext cx="907085" cy="365760"/>
          </a:xfrm>
          <a:prstGeom prst="line">
            <a:avLst/>
          </a:prstGeom>
          <a:noFill/>
          <a:ln w="25400">
            <a:solidFill>
              <a:srgbClr val="3B82F6">
                <a:alpha val="16000"/>
              </a:srgbClr>
            </a:solidFill>
            <a:prstDash val="solid"/>
          </a:ln>
        </p:spPr>
      </p:sp>
      <p:sp>
        <p:nvSpPr>
          <p:cNvPr id="10" name="Shape 8"/>
          <p:cNvSpPr/>
          <p:nvPr/>
        </p:nvSpPr>
        <p:spPr>
          <a:xfrm>
            <a:off x="-580644" y="3808476"/>
            <a:ext cx="64008" cy="64008"/>
          </a:xfrm>
          <a:prstGeom prst="ellipse">
            <a:avLst/>
          </a:prstGeom>
          <a:solidFill>
            <a:srgbClr val="3B82F6">
              <a:alpha val="30000"/>
            </a:srgbClr>
          </a:solidFill>
          <a:ln/>
        </p:spPr>
      </p:sp>
      <p:sp>
        <p:nvSpPr>
          <p:cNvPr id="11" name="Shape 9"/>
          <p:cNvSpPr/>
          <p:nvPr/>
        </p:nvSpPr>
        <p:spPr>
          <a:xfrm>
            <a:off x="99670" y="3031236"/>
            <a:ext cx="64008" cy="64008"/>
          </a:xfrm>
          <a:prstGeom prst="ellipse">
            <a:avLst/>
          </a:prstGeom>
          <a:solidFill>
            <a:srgbClr val="3B82F6">
              <a:alpha val="30000"/>
            </a:srgbClr>
          </a:solidFill>
          <a:ln/>
        </p:spPr>
      </p:sp>
      <p:sp>
        <p:nvSpPr>
          <p:cNvPr id="12" name="Shape 10"/>
          <p:cNvSpPr/>
          <p:nvPr/>
        </p:nvSpPr>
        <p:spPr>
          <a:xfrm>
            <a:off x="779983" y="3259836"/>
            <a:ext cx="64008" cy="64008"/>
          </a:xfrm>
          <a:prstGeom prst="ellipse">
            <a:avLst/>
          </a:prstGeom>
          <a:solidFill>
            <a:srgbClr val="3B82F6">
              <a:alpha val="30000"/>
            </a:srgbClr>
          </a:solidFill>
          <a:ln/>
        </p:spPr>
      </p:sp>
      <p:sp>
        <p:nvSpPr>
          <p:cNvPr id="13" name="Shape 11"/>
          <p:cNvSpPr/>
          <p:nvPr/>
        </p:nvSpPr>
        <p:spPr>
          <a:xfrm>
            <a:off x="1460297" y="2345436"/>
            <a:ext cx="64008" cy="64008"/>
          </a:xfrm>
          <a:prstGeom prst="ellipse">
            <a:avLst/>
          </a:prstGeom>
          <a:solidFill>
            <a:srgbClr val="3B82F6">
              <a:alpha val="30000"/>
            </a:srgbClr>
          </a:solidFill>
          <a:ln/>
        </p:spPr>
      </p:sp>
      <p:sp>
        <p:nvSpPr>
          <p:cNvPr id="14" name="Shape 12"/>
          <p:cNvSpPr/>
          <p:nvPr/>
        </p:nvSpPr>
        <p:spPr>
          <a:xfrm>
            <a:off x="2140610" y="2619756"/>
            <a:ext cx="64008" cy="64008"/>
          </a:xfrm>
          <a:prstGeom prst="ellipse">
            <a:avLst/>
          </a:prstGeom>
          <a:solidFill>
            <a:srgbClr val="3B82F6">
              <a:alpha val="30000"/>
            </a:srgbClr>
          </a:solidFill>
          <a:ln/>
        </p:spPr>
      </p:sp>
      <p:sp>
        <p:nvSpPr>
          <p:cNvPr id="15" name="Shape 13"/>
          <p:cNvSpPr/>
          <p:nvPr/>
        </p:nvSpPr>
        <p:spPr>
          <a:xfrm>
            <a:off x="2820924" y="1522476"/>
            <a:ext cx="64008" cy="64008"/>
          </a:xfrm>
          <a:prstGeom prst="ellipse">
            <a:avLst/>
          </a:prstGeom>
          <a:solidFill>
            <a:srgbClr val="3B82F6">
              <a:alpha val="30000"/>
            </a:srgbClr>
          </a:solidFill>
          <a:ln/>
        </p:spPr>
      </p:sp>
      <p:sp>
        <p:nvSpPr>
          <p:cNvPr id="16" name="Shape 14"/>
          <p:cNvSpPr/>
          <p:nvPr/>
        </p:nvSpPr>
        <p:spPr>
          <a:xfrm>
            <a:off x="3501238" y="1888236"/>
            <a:ext cx="64008" cy="64008"/>
          </a:xfrm>
          <a:prstGeom prst="ellipse">
            <a:avLst/>
          </a:prstGeom>
          <a:solidFill>
            <a:srgbClr val="3B82F6">
              <a:alpha val="30000"/>
            </a:srgbClr>
          </a:solidFill>
          <a:ln/>
        </p:spPr>
      </p:sp>
      <p:sp>
        <p:nvSpPr>
          <p:cNvPr id="17" name="Shape 15"/>
          <p:cNvSpPr/>
          <p:nvPr/>
        </p:nvSpPr>
        <p:spPr>
          <a:xfrm>
            <a:off x="4181551" y="973836"/>
            <a:ext cx="64008" cy="64008"/>
          </a:xfrm>
          <a:prstGeom prst="ellipse">
            <a:avLst/>
          </a:prstGeom>
          <a:solidFill>
            <a:srgbClr val="3B82F6">
              <a:alpha val="30000"/>
            </a:srgbClr>
          </a:solidFill>
          <a:ln/>
        </p:spPr>
      </p:sp>
      <p:sp>
        <p:nvSpPr>
          <p:cNvPr id="18" name="Shape 16"/>
          <p:cNvSpPr/>
          <p:nvPr/>
        </p:nvSpPr>
        <p:spPr>
          <a:xfrm>
            <a:off x="5088636" y="1339596"/>
            <a:ext cx="64008" cy="64008"/>
          </a:xfrm>
          <a:prstGeom prst="ellipse">
            <a:avLst/>
          </a:prstGeom>
          <a:solidFill>
            <a:srgbClr val="3B82F6">
              <a:alpha val="30000"/>
            </a:srgbClr>
          </a:solidFill>
          <a:ln/>
        </p:spPr>
      </p:sp>
      <p:sp>
        <p:nvSpPr>
          <p:cNvPr id="19" name="Text 17"/>
          <p:cNvSpPr/>
          <p:nvPr/>
        </p:nvSpPr>
        <p:spPr>
          <a:xfrm>
            <a:off x="0" y="1234440"/>
            <a:ext cx="12191695" cy="320040"/>
          </a:xfrm>
          <a:prstGeom prst="rect">
            <a:avLst/>
          </a:prstGeom>
          <a:noFill/>
          <a:ln/>
        </p:spPr>
        <p:txBody>
          <a:bodyPr wrap="square" rtlCol="0" anchor="ctr"/>
          <a:lstStyle/>
          <a:p>
            <a:pPr algn="ctr" indent="0" marL="0">
              <a:buNone/>
            </a:pPr>
            <a:r>
              <a:rPr lang="en-US" sz="1200" b="1" spc="200" kern="0" dirty="0">
                <a:solidFill>
                  <a:srgbClr val="3B82F6"/>
                </a:solidFill>
                <a:latin typeface="Calibri" pitchFamily="34" charset="0"/>
                <a:ea typeface="Calibri" pitchFamily="34" charset="-122"/>
                <a:cs typeface="Calibri" pitchFamily="34" charset="-120"/>
              </a:rPr>
              <a:t>GET STARTED</a:t>
            </a:r>
            <a:endParaRPr lang="en-US" sz="1200" dirty="0"/>
          </a:p>
        </p:txBody>
      </p:sp>
      <p:sp>
        <p:nvSpPr>
          <p:cNvPr id="20" name="Text 18"/>
          <p:cNvSpPr/>
          <p:nvPr/>
        </p:nvSpPr>
        <p:spPr>
          <a:xfrm>
            <a:off x="822960" y="1645920"/>
            <a:ext cx="10545775" cy="1371600"/>
          </a:xfrm>
          <a:prstGeom prst="rect">
            <a:avLst/>
          </a:prstGeom>
          <a:noFill/>
          <a:ln/>
        </p:spPr>
        <p:txBody>
          <a:bodyPr wrap="square" rtlCol="0" anchor="ctr"/>
          <a:lstStyle/>
          <a:p>
            <a:pPr algn="ctr" indent="0" marL="0">
              <a:lnSpc>
                <a:spcPct val="105000"/>
              </a:lnSpc>
              <a:buNone/>
            </a:pPr>
            <a:r>
              <a:rPr lang="en-US" sz="3800" b="1" dirty="0">
                <a:solidFill>
                  <a:srgbClr val="FFFFFF"/>
                </a:solidFill>
                <a:latin typeface="Calibri" pitchFamily="34" charset="0"/>
                <a:ea typeface="Calibri" pitchFamily="34" charset="-122"/>
                <a:cs typeface="Calibri" pitchFamily="34" charset="-120"/>
              </a:rPr>
              <a:t>Trade fixed income like a desk, not a spreadsheet</a:t>
            </a:r>
            <a:endParaRPr lang="en-US" sz="3800" dirty="0"/>
          </a:p>
        </p:txBody>
      </p:sp>
      <p:sp>
        <p:nvSpPr>
          <p:cNvPr id="21" name="Shape 19"/>
          <p:cNvSpPr/>
          <p:nvPr/>
        </p:nvSpPr>
        <p:spPr>
          <a:xfrm>
            <a:off x="3078328" y="3246120"/>
            <a:ext cx="6035040" cy="1051560"/>
          </a:xfrm>
          <a:prstGeom prst="roundRect">
            <a:avLst>
              <a:gd name="adj" fmla="val 12174"/>
            </a:avLst>
          </a:prstGeom>
          <a:solidFill>
            <a:srgbClr val="3B82F6"/>
          </a:solidFill>
          <a:ln/>
          <a:effectLst>
            <a:outerShdw sx="100000" sy="100000" kx="0" ky="0" algn="bl" rotWithShape="0" blurRad="127000" dist="50800" dir="5400000">
              <a:srgbClr val="000000">
                <a:alpha val="35000"/>
              </a:srgbClr>
            </a:outerShdw>
          </a:effectLst>
        </p:spPr>
      </p:sp>
      <p:sp>
        <p:nvSpPr>
          <p:cNvPr id="22" name="Shape 20"/>
          <p:cNvSpPr/>
          <p:nvPr/>
        </p:nvSpPr>
        <p:spPr>
          <a:xfrm>
            <a:off x="3398368" y="3502152"/>
            <a:ext cx="530352" cy="530352"/>
          </a:xfrm>
          <a:prstGeom prst="ellipse">
            <a:avLst/>
          </a:prstGeom>
          <a:solidFill>
            <a:srgbClr val="FFFFFF"/>
          </a:solidFill>
          <a:ln/>
        </p:spPr>
      </p:sp>
      <p:pic>
        <p:nvPicPr>
          <p:cNvPr id="23" name="Image 0" descr="/tmp/work/deck/icons/globe.png">    </p:cNvPr>
          <p:cNvPicPr>
            <a:picLocks noChangeAspect="1"/>
          </p:cNvPicPr>
          <p:nvPr/>
        </p:nvPicPr>
        <p:blipFill>
          <a:blip r:embed="rId1"/>
          <a:stretch>
            <a:fillRect/>
          </a:stretch>
        </p:blipFill>
        <p:spPr>
          <a:xfrm>
            <a:off x="3536259" y="3640044"/>
            <a:ext cx="254569" cy="254569"/>
          </a:xfrm>
          <a:prstGeom prst="rect">
            <a:avLst/>
          </a:prstGeom>
        </p:spPr>
      </p:pic>
      <p:sp>
        <p:nvSpPr>
          <p:cNvPr id="24" name="Text 21"/>
          <p:cNvSpPr/>
          <p:nvPr/>
        </p:nvSpPr>
        <p:spPr>
          <a:xfrm>
            <a:off x="4038448" y="3246120"/>
            <a:ext cx="4846320" cy="1051560"/>
          </a:xfrm>
          <a:prstGeom prst="rect">
            <a:avLst/>
          </a:prstGeom>
          <a:noFill/>
          <a:ln/>
        </p:spPr>
        <p:txBody>
          <a:bodyPr wrap="square" rtlCol="0" anchor="ctr"/>
          <a:lstStyle/>
          <a:p>
            <a:pPr indent="0" marL="0">
              <a:buNone/>
            </a:pPr>
            <a:r>
              <a:rPr lang="en-US" sz="2600" b="1" dirty="0">
                <a:solidFill>
                  <a:srgbClr val="FFFFFF"/>
                </a:solidFill>
                <a:latin typeface="Calibri" pitchFamily="34" charset="0"/>
                <a:ea typeface="Calibri" pitchFamily="34" charset="-122"/>
                <a:cs typeface="Calibri" pitchFamily="34" charset="-120"/>
              </a:rPr>
              <a:t>www.polyapps-ai.com</a:t>
            </a:r>
            <a:endParaRPr lang="en-US" sz="2600" dirty="0"/>
          </a:p>
        </p:txBody>
      </p:sp>
      <p:sp>
        <p:nvSpPr>
          <p:cNvPr id="25" name="Text 22"/>
          <p:cNvSpPr/>
          <p:nvPr/>
        </p:nvSpPr>
        <p:spPr>
          <a:xfrm>
            <a:off x="822960" y="4572000"/>
            <a:ext cx="10545775" cy="457200"/>
          </a:xfrm>
          <a:prstGeom prst="rect">
            <a:avLst/>
          </a:prstGeom>
          <a:noFill/>
          <a:ln/>
        </p:spPr>
        <p:txBody>
          <a:bodyPr wrap="square" rtlCol="0" anchor="ctr"/>
          <a:lstStyle/>
          <a:p>
            <a:pPr algn="ctr" indent="0" marL="0">
              <a:buNone/>
            </a:pPr>
            <a:r>
              <a:rPr lang="en-US" sz="1600" dirty="0">
                <a:solidFill>
                  <a:srgbClr val="94A3B8"/>
                </a:solidFill>
                <a:latin typeface="Calibri" pitchFamily="34" charset="0"/>
                <a:ea typeface="Calibri" pitchFamily="34" charset="-122"/>
                <a:cs typeface="Calibri" pitchFamily="34" charset="-120"/>
              </a:rPr>
              <a:t>Visit the site above for more information and to purchase</a:t>
            </a:r>
            <a:endParaRPr lang="en-US" sz="1600" dirty="0"/>
          </a:p>
        </p:txBody>
      </p:sp>
      <p:sp>
        <p:nvSpPr>
          <p:cNvPr id="26" name="Text 23"/>
          <p:cNvSpPr/>
          <p:nvPr/>
        </p:nvSpPr>
        <p:spPr>
          <a:xfrm>
            <a:off x="0" y="6126480"/>
            <a:ext cx="12191695" cy="365760"/>
          </a:xfrm>
          <a:prstGeom prst="rect">
            <a:avLst/>
          </a:prstGeom>
          <a:noFill/>
          <a:ln/>
        </p:spPr>
        <p:txBody>
          <a:bodyPr wrap="square" rtlCol="0" anchor="ctr"/>
          <a:lstStyle/>
          <a:p>
            <a:pPr algn="ctr" indent="0" marL="0">
              <a:buNone/>
            </a:pPr>
            <a:r>
              <a:rPr lang="en-US" sz="1300" dirty="0">
                <a:solidFill>
                  <a:srgbClr val="94A3B8"/>
                </a:solidFill>
                <a:latin typeface="Calibri" pitchFamily="34" charset="0"/>
                <a:ea typeface="Calibri" pitchFamily="34" charset="-122"/>
                <a:cs typeface="Calibri" pitchFamily="34" charset="-120"/>
              </a:rPr>
              <a:t>By  </a:t>
            </a:r>
            <a:pPr algn="ctr" indent="0" marL="0">
              <a:buNone/>
            </a:pPr>
            <a:r>
              <a:rPr lang="en-US" sz="1300" b="1" dirty="0">
                <a:solidFill>
                  <a:srgbClr val="E8ECF4"/>
                </a:solidFill>
                <a:latin typeface="Calibri" pitchFamily="34" charset="0"/>
                <a:ea typeface="Calibri" pitchFamily="34" charset="-122"/>
                <a:cs typeface="Calibri" pitchFamily="34" charset="-120"/>
              </a:rPr>
              <a:t>PolyApps AI</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0080" y="502920"/>
            <a:ext cx="54864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THE PROBLEM</a:t>
            </a:r>
            <a:endParaRPr lang="en-US" sz="1200" dirty="0"/>
          </a:p>
        </p:txBody>
      </p:sp>
      <p:sp>
        <p:nvSpPr>
          <p:cNvPr id="3" name="Text 1"/>
          <p:cNvSpPr/>
          <p:nvPr/>
        </p:nvSpPr>
        <p:spPr>
          <a:xfrm>
            <a:off x="640080" y="841248"/>
            <a:ext cx="10881360" cy="1051560"/>
          </a:xfrm>
          <a:prstGeom prst="rect">
            <a:avLst/>
          </a:prstGeom>
          <a:noFill/>
          <a:ln/>
        </p:spPr>
        <p:txBody>
          <a:bodyPr wrap="square" rtlCol="0" anchor="ctr"/>
          <a:lstStyle/>
          <a:p>
            <a:pPr indent="0" marL="0">
              <a:lnSpc>
                <a:spcPct val="105000"/>
              </a:lnSpc>
              <a:buNone/>
            </a:pPr>
            <a:r>
              <a:rPr lang="en-US" sz="3000" b="1" dirty="0">
                <a:solidFill>
                  <a:srgbClr val="FFFFFF"/>
                </a:solidFill>
                <a:latin typeface="Calibri" pitchFamily="34" charset="0"/>
                <a:ea typeface="Calibri" pitchFamily="34" charset="-122"/>
                <a:cs typeface="Calibri" pitchFamily="34" charset="-120"/>
              </a:rPr>
              <a:t>Fixed income traders juggle too many disconnected tools</a:t>
            </a:r>
            <a:endParaRPr lang="en-US" sz="3000" dirty="0"/>
          </a:p>
        </p:txBody>
      </p:sp>
      <p:sp>
        <p:nvSpPr>
          <p:cNvPr id="4" name="Shape 2"/>
          <p:cNvSpPr/>
          <p:nvPr/>
        </p:nvSpPr>
        <p:spPr>
          <a:xfrm>
            <a:off x="640080" y="2148840"/>
            <a:ext cx="5295748" cy="1828800"/>
          </a:xfrm>
          <a:prstGeom prst="roundRect">
            <a:avLst>
              <a:gd name="adj" fmla="val 4500"/>
            </a:avLst>
          </a:prstGeom>
          <a:solidFill>
            <a:srgbClr val="101B30"/>
          </a:solidFill>
          <a:ln w="12700">
            <a:solidFill>
              <a:srgbClr val="1E2C47"/>
            </a:solidFill>
            <a:prstDash val="solid"/>
          </a:ln>
        </p:spPr>
      </p:sp>
      <p:sp>
        <p:nvSpPr>
          <p:cNvPr id="5" name="Shape 3"/>
          <p:cNvSpPr/>
          <p:nvPr/>
        </p:nvSpPr>
        <p:spPr>
          <a:xfrm>
            <a:off x="960120" y="2441448"/>
            <a:ext cx="566928" cy="566928"/>
          </a:xfrm>
          <a:prstGeom prst="ellipse">
            <a:avLst/>
          </a:prstGeom>
          <a:solidFill>
            <a:srgbClr val="EF4444"/>
          </a:solidFill>
          <a:ln/>
        </p:spPr>
      </p:sp>
      <p:pic>
        <p:nvPicPr>
          <p:cNvPr id="6" name="Image 0" descr="/tmp/work/deck/icons/puzzle.png">    </p:cNvPr>
          <p:cNvPicPr>
            <a:picLocks noChangeAspect="1"/>
          </p:cNvPicPr>
          <p:nvPr/>
        </p:nvPicPr>
        <p:blipFill>
          <a:blip r:embed="rId1"/>
          <a:stretch>
            <a:fillRect/>
          </a:stretch>
        </p:blipFill>
        <p:spPr>
          <a:xfrm>
            <a:off x="1107521" y="2588849"/>
            <a:ext cx="272125" cy="272125"/>
          </a:xfrm>
          <a:prstGeom prst="rect">
            <a:avLst/>
          </a:prstGeom>
        </p:spPr>
      </p:pic>
      <p:sp>
        <p:nvSpPr>
          <p:cNvPr id="7" name="Text 4"/>
          <p:cNvSpPr/>
          <p:nvPr/>
        </p:nvSpPr>
        <p:spPr>
          <a:xfrm>
            <a:off x="1691640" y="2404872"/>
            <a:ext cx="3969868" cy="45720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Fragmented workflow</a:t>
            </a:r>
            <a:endParaRPr lang="en-US" sz="1600" dirty="0"/>
          </a:p>
        </p:txBody>
      </p:sp>
      <p:sp>
        <p:nvSpPr>
          <p:cNvPr id="8" name="Text 5"/>
          <p:cNvSpPr/>
          <p:nvPr/>
        </p:nvSpPr>
        <p:spPr>
          <a:xfrm>
            <a:off x="1691640" y="2834640"/>
            <a:ext cx="3969868" cy="96012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Pricing in one tool, execution in another, risk in a spreadsheet</a:t>
            </a:r>
            <a:endParaRPr lang="en-US" sz="1250" dirty="0"/>
          </a:p>
        </p:txBody>
      </p:sp>
      <p:sp>
        <p:nvSpPr>
          <p:cNvPr id="9" name="Shape 6"/>
          <p:cNvSpPr/>
          <p:nvPr/>
        </p:nvSpPr>
        <p:spPr>
          <a:xfrm>
            <a:off x="6255868" y="2148840"/>
            <a:ext cx="5295748" cy="1828800"/>
          </a:xfrm>
          <a:prstGeom prst="roundRect">
            <a:avLst>
              <a:gd name="adj" fmla="val 4500"/>
            </a:avLst>
          </a:prstGeom>
          <a:solidFill>
            <a:srgbClr val="101B30"/>
          </a:solidFill>
          <a:ln w="12700">
            <a:solidFill>
              <a:srgbClr val="1E2C47"/>
            </a:solidFill>
            <a:prstDash val="solid"/>
          </a:ln>
        </p:spPr>
      </p:sp>
      <p:sp>
        <p:nvSpPr>
          <p:cNvPr id="10" name="Shape 7"/>
          <p:cNvSpPr/>
          <p:nvPr/>
        </p:nvSpPr>
        <p:spPr>
          <a:xfrm>
            <a:off x="6575908" y="2441448"/>
            <a:ext cx="566928" cy="566928"/>
          </a:xfrm>
          <a:prstGeom prst="ellipse">
            <a:avLst/>
          </a:prstGeom>
          <a:solidFill>
            <a:srgbClr val="EF4444"/>
          </a:solidFill>
          <a:ln/>
        </p:spPr>
      </p:sp>
      <p:pic>
        <p:nvPicPr>
          <p:cNvPr id="11" name="Image 1" descr="/tmp/work/deck/icons/gauge.png">    </p:cNvPr>
          <p:cNvPicPr>
            <a:picLocks noChangeAspect="1"/>
          </p:cNvPicPr>
          <p:nvPr/>
        </p:nvPicPr>
        <p:blipFill>
          <a:blip r:embed="rId2"/>
          <a:stretch>
            <a:fillRect/>
          </a:stretch>
        </p:blipFill>
        <p:spPr>
          <a:xfrm>
            <a:off x="6723309" y="2588849"/>
            <a:ext cx="272125" cy="272125"/>
          </a:xfrm>
          <a:prstGeom prst="rect">
            <a:avLst/>
          </a:prstGeom>
        </p:spPr>
      </p:pic>
      <p:sp>
        <p:nvSpPr>
          <p:cNvPr id="12" name="Text 8"/>
          <p:cNvSpPr/>
          <p:nvPr/>
        </p:nvSpPr>
        <p:spPr>
          <a:xfrm>
            <a:off x="7307428" y="2404872"/>
            <a:ext cx="3969868" cy="45720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No live risk view</a:t>
            </a:r>
            <a:endParaRPr lang="en-US" sz="1600" dirty="0"/>
          </a:p>
        </p:txBody>
      </p:sp>
      <p:sp>
        <p:nvSpPr>
          <p:cNvPr id="13" name="Text 9"/>
          <p:cNvSpPr/>
          <p:nvPr/>
        </p:nvSpPr>
        <p:spPr>
          <a:xfrm>
            <a:off x="7307428" y="2834640"/>
            <a:ext cx="3969868" cy="96012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Portfolio duration, VaR, and concentration calculated after the fact</a:t>
            </a:r>
            <a:endParaRPr lang="en-US" sz="1250" dirty="0"/>
          </a:p>
        </p:txBody>
      </p:sp>
      <p:sp>
        <p:nvSpPr>
          <p:cNvPr id="14" name="Shape 10"/>
          <p:cNvSpPr/>
          <p:nvPr/>
        </p:nvSpPr>
        <p:spPr>
          <a:xfrm>
            <a:off x="640080" y="4297680"/>
            <a:ext cx="5295748" cy="1828800"/>
          </a:xfrm>
          <a:prstGeom prst="roundRect">
            <a:avLst>
              <a:gd name="adj" fmla="val 4500"/>
            </a:avLst>
          </a:prstGeom>
          <a:solidFill>
            <a:srgbClr val="101B30"/>
          </a:solidFill>
          <a:ln w="12700">
            <a:solidFill>
              <a:srgbClr val="1E2C47"/>
            </a:solidFill>
            <a:prstDash val="solid"/>
          </a:ln>
        </p:spPr>
      </p:sp>
      <p:sp>
        <p:nvSpPr>
          <p:cNvPr id="15" name="Shape 11"/>
          <p:cNvSpPr/>
          <p:nvPr/>
        </p:nvSpPr>
        <p:spPr>
          <a:xfrm>
            <a:off x="960120" y="4590288"/>
            <a:ext cx="566928" cy="566928"/>
          </a:xfrm>
          <a:prstGeom prst="ellipse">
            <a:avLst/>
          </a:prstGeom>
          <a:solidFill>
            <a:srgbClr val="EF4444"/>
          </a:solidFill>
          <a:ln/>
        </p:spPr>
      </p:sp>
      <p:pic>
        <p:nvPicPr>
          <p:cNvPr id="16" name="Image 2" descr="/tmp/work/deck/icons/search.png">    </p:cNvPr>
          <p:cNvPicPr>
            <a:picLocks noChangeAspect="1"/>
          </p:cNvPicPr>
          <p:nvPr/>
        </p:nvPicPr>
        <p:blipFill>
          <a:blip r:embed="rId3"/>
          <a:stretch>
            <a:fillRect/>
          </a:stretch>
        </p:blipFill>
        <p:spPr>
          <a:xfrm>
            <a:off x="1107521" y="4737689"/>
            <a:ext cx="272125" cy="272125"/>
          </a:xfrm>
          <a:prstGeom prst="rect">
            <a:avLst/>
          </a:prstGeom>
        </p:spPr>
      </p:pic>
      <p:sp>
        <p:nvSpPr>
          <p:cNvPr id="17" name="Text 12"/>
          <p:cNvSpPr/>
          <p:nvPr/>
        </p:nvSpPr>
        <p:spPr>
          <a:xfrm>
            <a:off x="1691640" y="4553712"/>
            <a:ext cx="3969868" cy="45720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Slow, manual analysis</a:t>
            </a:r>
            <a:endParaRPr lang="en-US" sz="1600" dirty="0"/>
          </a:p>
        </p:txBody>
      </p:sp>
      <p:sp>
        <p:nvSpPr>
          <p:cNvPr id="18" name="Text 13"/>
          <p:cNvSpPr/>
          <p:nvPr/>
        </p:nvSpPr>
        <p:spPr>
          <a:xfrm>
            <a:off x="1691640" y="4983480"/>
            <a:ext cx="3969868" cy="96012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Yield curve, credit, and inflation signals tracked by hand</a:t>
            </a:r>
            <a:endParaRPr lang="en-US" sz="1250" dirty="0"/>
          </a:p>
        </p:txBody>
      </p:sp>
      <p:sp>
        <p:nvSpPr>
          <p:cNvPr id="19" name="Shape 14"/>
          <p:cNvSpPr/>
          <p:nvPr/>
        </p:nvSpPr>
        <p:spPr>
          <a:xfrm>
            <a:off x="6255868" y="4297680"/>
            <a:ext cx="5295748" cy="1828800"/>
          </a:xfrm>
          <a:prstGeom prst="roundRect">
            <a:avLst>
              <a:gd name="adj" fmla="val 4500"/>
            </a:avLst>
          </a:prstGeom>
          <a:solidFill>
            <a:srgbClr val="101B30"/>
          </a:solidFill>
          <a:ln w="12700">
            <a:solidFill>
              <a:srgbClr val="1E2C47"/>
            </a:solidFill>
            <a:prstDash val="solid"/>
          </a:ln>
        </p:spPr>
      </p:sp>
      <p:sp>
        <p:nvSpPr>
          <p:cNvPr id="20" name="Shape 15"/>
          <p:cNvSpPr/>
          <p:nvPr/>
        </p:nvSpPr>
        <p:spPr>
          <a:xfrm>
            <a:off x="6575908" y="4590288"/>
            <a:ext cx="566928" cy="566928"/>
          </a:xfrm>
          <a:prstGeom prst="ellipse">
            <a:avLst/>
          </a:prstGeom>
          <a:solidFill>
            <a:srgbClr val="EF4444"/>
          </a:solidFill>
          <a:ln/>
        </p:spPr>
      </p:sp>
      <p:pic>
        <p:nvPicPr>
          <p:cNvPr id="21" name="Image 3" descr="/tmp/work/deck/icons/clipboard.png">    </p:cNvPr>
          <p:cNvPicPr>
            <a:picLocks noChangeAspect="1"/>
          </p:cNvPicPr>
          <p:nvPr/>
        </p:nvPicPr>
        <p:blipFill>
          <a:blip r:embed="rId4"/>
          <a:stretch>
            <a:fillRect/>
          </a:stretch>
        </p:blipFill>
        <p:spPr>
          <a:xfrm>
            <a:off x="6723309" y="4737689"/>
            <a:ext cx="272125" cy="272125"/>
          </a:xfrm>
          <a:prstGeom prst="rect">
            <a:avLst/>
          </a:prstGeom>
        </p:spPr>
      </p:pic>
      <p:sp>
        <p:nvSpPr>
          <p:cNvPr id="22" name="Text 16"/>
          <p:cNvSpPr/>
          <p:nvPr/>
        </p:nvSpPr>
        <p:spPr>
          <a:xfrm>
            <a:off x="7307428" y="4553712"/>
            <a:ext cx="3969868" cy="45720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Compliance as an afterthought</a:t>
            </a:r>
            <a:endParaRPr lang="en-US" sz="1600" dirty="0"/>
          </a:p>
        </p:txBody>
      </p:sp>
      <p:sp>
        <p:nvSpPr>
          <p:cNvPr id="23" name="Text 17"/>
          <p:cNvSpPr/>
          <p:nvPr/>
        </p:nvSpPr>
        <p:spPr>
          <a:xfrm>
            <a:off x="7307428" y="4983480"/>
            <a:ext cx="3969868" cy="96012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Thin or missing audit trails on live trading activity</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2 / 15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0080" y="502920"/>
            <a:ext cx="54864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THE SOLUTION</a:t>
            </a:r>
            <a:endParaRPr lang="en-US" sz="1200" dirty="0"/>
          </a:p>
        </p:txBody>
      </p:sp>
      <p:sp>
        <p:nvSpPr>
          <p:cNvPr id="3" name="Text 1"/>
          <p:cNvSpPr/>
          <p:nvPr/>
        </p:nvSpPr>
        <p:spPr>
          <a:xfrm>
            <a:off x="640080" y="841248"/>
            <a:ext cx="10881360" cy="1051560"/>
          </a:xfrm>
          <a:prstGeom prst="rect">
            <a:avLst/>
          </a:prstGeom>
          <a:noFill/>
          <a:ln/>
        </p:spPr>
        <p:txBody>
          <a:bodyPr wrap="square" rtlCol="0" anchor="ctr"/>
          <a:lstStyle/>
          <a:p>
            <a:pPr indent="0" marL="0">
              <a:lnSpc>
                <a:spcPct val="105000"/>
              </a:lnSpc>
              <a:buNone/>
            </a:pPr>
            <a:r>
              <a:rPr lang="en-US" sz="3000" b="1" dirty="0">
                <a:solidFill>
                  <a:srgbClr val="FFFFFF"/>
                </a:solidFill>
                <a:latin typeface="Calibri" pitchFamily="34" charset="0"/>
                <a:ea typeface="Calibri" pitchFamily="34" charset="-122"/>
                <a:cs typeface="Calibri" pitchFamily="34" charset="-120"/>
              </a:rPr>
              <a:t>One terminal. Execution, risk, analytics, AI, and compliance.</a:t>
            </a:r>
            <a:endParaRPr lang="en-US" sz="3000" dirty="0"/>
          </a:p>
        </p:txBody>
      </p:sp>
      <p:sp>
        <p:nvSpPr>
          <p:cNvPr id="4" name="Shape 2"/>
          <p:cNvSpPr/>
          <p:nvPr/>
        </p:nvSpPr>
        <p:spPr>
          <a:xfrm>
            <a:off x="640080" y="2148840"/>
            <a:ext cx="5295748" cy="1828800"/>
          </a:xfrm>
          <a:prstGeom prst="roundRect">
            <a:avLst>
              <a:gd name="adj" fmla="val 4500"/>
            </a:avLst>
          </a:prstGeom>
          <a:solidFill>
            <a:srgbClr val="101B30"/>
          </a:solidFill>
          <a:ln w="12700">
            <a:solidFill>
              <a:srgbClr val="1E2C47"/>
            </a:solidFill>
            <a:prstDash val="solid"/>
          </a:ln>
        </p:spPr>
      </p:sp>
      <p:sp>
        <p:nvSpPr>
          <p:cNvPr id="5" name="Shape 3"/>
          <p:cNvSpPr/>
          <p:nvPr/>
        </p:nvSpPr>
        <p:spPr>
          <a:xfrm>
            <a:off x="960120" y="2441448"/>
            <a:ext cx="566928" cy="566928"/>
          </a:xfrm>
          <a:prstGeom prst="ellipse">
            <a:avLst/>
          </a:prstGeom>
          <a:solidFill>
            <a:srgbClr val="22C55E"/>
          </a:solidFill>
          <a:ln/>
        </p:spPr>
      </p:sp>
      <p:pic>
        <p:nvPicPr>
          <p:cNvPr id="6" name="Image 0" descr="/tmp/work/deck/icons/bolt.png">    </p:cNvPr>
          <p:cNvPicPr>
            <a:picLocks noChangeAspect="1"/>
          </p:cNvPicPr>
          <p:nvPr/>
        </p:nvPicPr>
        <p:blipFill>
          <a:blip r:embed="rId1"/>
          <a:stretch>
            <a:fillRect/>
          </a:stretch>
        </p:blipFill>
        <p:spPr>
          <a:xfrm>
            <a:off x="1107521" y="2588849"/>
            <a:ext cx="272125" cy="272125"/>
          </a:xfrm>
          <a:prstGeom prst="rect">
            <a:avLst/>
          </a:prstGeom>
        </p:spPr>
      </p:pic>
      <p:sp>
        <p:nvSpPr>
          <p:cNvPr id="7" name="Text 4"/>
          <p:cNvSpPr/>
          <p:nvPr/>
        </p:nvSpPr>
        <p:spPr>
          <a:xfrm>
            <a:off x="1691640" y="2404872"/>
            <a:ext cx="3969868" cy="45720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Live execution</a:t>
            </a:r>
            <a:endParaRPr lang="en-US" sz="1600" dirty="0"/>
          </a:p>
        </p:txBody>
      </p:sp>
      <p:sp>
        <p:nvSpPr>
          <p:cNvPr id="8" name="Text 5"/>
          <p:cNvSpPr/>
          <p:nvPr/>
        </p:nvSpPr>
        <p:spPr>
          <a:xfrm>
            <a:off x="1691640" y="2834640"/>
            <a:ext cx="3969868" cy="96012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Real Interactive Brokers connectivity, not a simulation</a:t>
            </a:r>
            <a:endParaRPr lang="en-US" sz="1250" dirty="0"/>
          </a:p>
        </p:txBody>
      </p:sp>
      <p:sp>
        <p:nvSpPr>
          <p:cNvPr id="9" name="Shape 6"/>
          <p:cNvSpPr/>
          <p:nvPr/>
        </p:nvSpPr>
        <p:spPr>
          <a:xfrm>
            <a:off x="6255868" y="2148840"/>
            <a:ext cx="5295748" cy="1828800"/>
          </a:xfrm>
          <a:prstGeom prst="roundRect">
            <a:avLst>
              <a:gd name="adj" fmla="val 4500"/>
            </a:avLst>
          </a:prstGeom>
          <a:solidFill>
            <a:srgbClr val="101B30"/>
          </a:solidFill>
          <a:ln w="12700">
            <a:solidFill>
              <a:srgbClr val="1E2C47"/>
            </a:solidFill>
            <a:prstDash val="solid"/>
          </a:ln>
        </p:spPr>
      </p:sp>
      <p:sp>
        <p:nvSpPr>
          <p:cNvPr id="10" name="Shape 7"/>
          <p:cNvSpPr/>
          <p:nvPr/>
        </p:nvSpPr>
        <p:spPr>
          <a:xfrm>
            <a:off x="6575908" y="2441448"/>
            <a:ext cx="566928" cy="566928"/>
          </a:xfrm>
          <a:prstGeom prst="ellipse">
            <a:avLst/>
          </a:prstGeom>
          <a:solidFill>
            <a:srgbClr val="22C55E"/>
          </a:solidFill>
          <a:ln/>
        </p:spPr>
      </p:sp>
      <p:pic>
        <p:nvPicPr>
          <p:cNvPr id="11" name="Image 1" descr="/tmp/work/deck/icons/shield.png">    </p:cNvPr>
          <p:cNvPicPr>
            <a:picLocks noChangeAspect="1"/>
          </p:cNvPicPr>
          <p:nvPr/>
        </p:nvPicPr>
        <p:blipFill>
          <a:blip r:embed="rId2"/>
          <a:stretch>
            <a:fillRect/>
          </a:stretch>
        </p:blipFill>
        <p:spPr>
          <a:xfrm>
            <a:off x="6723309" y="2588849"/>
            <a:ext cx="272125" cy="272125"/>
          </a:xfrm>
          <a:prstGeom prst="rect">
            <a:avLst/>
          </a:prstGeom>
        </p:spPr>
      </p:pic>
      <p:sp>
        <p:nvSpPr>
          <p:cNvPr id="12" name="Text 8"/>
          <p:cNvSpPr/>
          <p:nvPr/>
        </p:nvSpPr>
        <p:spPr>
          <a:xfrm>
            <a:off x="7307428" y="2404872"/>
            <a:ext cx="3969868" cy="45720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Real-time risk</a:t>
            </a:r>
            <a:endParaRPr lang="en-US" sz="1600" dirty="0"/>
          </a:p>
        </p:txBody>
      </p:sp>
      <p:sp>
        <p:nvSpPr>
          <p:cNvPr id="13" name="Text 9"/>
          <p:cNvSpPr/>
          <p:nvPr/>
        </p:nvSpPr>
        <p:spPr>
          <a:xfrm>
            <a:off x="7307428" y="2834640"/>
            <a:ext cx="3969868" cy="96012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VaR, scenario ladders, and concentration on every position</a:t>
            </a:r>
            <a:endParaRPr lang="en-US" sz="1250" dirty="0"/>
          </a:p>
        </p:txBody>
      </p:sp>
      <p:sp>
        <p:nvSpPr>
          <p:cNvPr id="14" name="Shape 10"/>
          <p:cNvSpPr/>
          <p:nvPr/>
        </p:nvSpPr>
        <p:spPr>
          <a:xfrm>
            <a:off x="640080" y="4297680"/>
            <a:ext cx="5295748" cy="1828800"/>
          </a:xfrm>
          <a:prstGeom prst="roundRect">
            <a:avLst>
              <a:gd name="adj" fmla="val 4500"/>
            </a:avLst>
          </a:prstGeom>
          <a:solidFill>
            <a:srgbClr val="101B30"/>
          </a:solidFill>
          <a:ln w="12700">
            <a:solidFill>
              <a:srgbClr val="1E2C47"/>
            </a:solidFill>
            <a:prstDash val="solid"/>
          </a:ln>
        </p:spPr>
      </p:sp>
      <p:sp>
        <p:nvSpPr>
          <p:cNvPr id="15" name="Shape 11"/>
          <p:cNvSpPr/>
          <p:nvPr/>
        </p:nvSpPr>
        <p:spPr>
          <a:xfrm>
            <a:off x="960120" y="4590288"/>
            <a:ext cx="566928" cy="566928"/>
          </a:xfrm>
          <a:prstGeom prst="ellipse">
            <a:avLst/>
          </a:prstGeom>
          <a:solidFill>
            <a:srgbClr val="22C55E"/>
          </a:solidFill>
          <a:ln/>
        </p:spPr>
      </p:sp>
      <p:pic>
        <p:nvPicPr>
          <p:cNvPr id="16" name="Image 2" descr="/tmp/work/deck/icons/calculator.png">    </p:cNvPr>
          <p:cNvPicPr>
            <a:picLocks noChangeAspect="1"/>
          </p:cNvPicPr>
          <p:nvPr/>
        </p:nvPicPr>
        <p:blipFill>
          <a:blip r:embed="rId3"/>
          <a:stretch>
            <a:fillRect/>
          </a:stretch>
        </p:blipFill>
        <p:spPr>
          <a:xfrm>
            <a:off x="1107521" y="4737689"/>
            <a:ext cx="272125" cy="272125"/>
          </a:xfrm>
          <a:prstGeom prst="rect">
            <a:avLst/>
          </a:prstGeom>
        </p:spPr>
      </p:pic>
      <p:sp>
        <p:nvSpPr>
          <p:cNvPr id="17" name="Text 12"/>
          <p:cNvSpPr/>
          <p:nvPr/>
        </p:nvSpPr>
        <p:spPr>
          <a:xfrm>
            <a:off x="1691640" y="4553712"/>
            <a:ext cx="3969868" cy="45720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Deep analytics</a:t>
            </a:r>
            <a:endParaRPr lang="en-US" sz="1600" dirty="0"/>
          </a:p>
        </p:txBody>
      </p:sp>
      <p:sp>
        <p:nvSpPr>
          <p:cNvPr id="18" name="Text 13"/>
          <p:cNvSpPr/>
          <p:nvPr/>
        </p:nvSpPr>
        <p:spPr>
          <a:xfrm>
            <a:off x="1691640" y="4983480"/>
            <a:ext cx="3969868" cy="96012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Professional bond math built in, no separate terminal needed</a:t>
            </a:r>
            <a:endParaRPr lang="en-US" sz="1250" dirty="0"/>
          </a:p>
        </p:txBody>
      </p:sp>
      <p:sp>
        <p:nvSpPr>
          <p:cNvPr id="19" name="Shape 14"/>
          <p:cNvSpPr/>
          <p:nvPr/>
        </p:nvSpPr>
        <p:spPr>
          <a:xfrm>
            <a:off x="6255868" y="4297680"/>
            <a:ext cx="5295748" cy="1828800"/>
          </a:xfrm>
          <a:prstGeom prst="roundRect">
            <a:avLst>
              <a:gd name="adj" fmla="val 4500"/>
            </a:avLst>
          </a:prstGeom>
          <a:solidFill>
            <a:srgbClr val="101B30"/>
          </a:solidFill>
          <a:ln w="12700">
            <a:solidFill>
              <a:srgbClr val="1E2C47"/>
            </a:solidFill>
            <a:prstDash val="solid"/>
          </a:ln>
        </p:spPr>
      </p:sp>
      <p:sp>
        <p:nvSpPr>
          <p:cNvPr id="20" name="Shape 15"/>
          <p:cNvSpPr/>
          <p:nvPr/>
        </p:nvSpPr>
        <p:spPr>
          <a:xfrm>
            <a:off x="6575908" y="4590288"/>
            <a:ext cx="566928" cy="566928"/>
          </a:xfrm>
          <a:prstGeom prst="ellipse">
            <a:avLst/>
          </a:prstGeom>
          <a:solidFill>
            <a:srgbClr val="22C55E"/>
          </a:solidFill>
          <a:ln/>
        </p:spPr>
      </p:sp>
      <p:pic>
        <p:nvPicPr>
          <p:cNvPr id="21" name="Image 3" descr="/tmp/work/deck/icons/robot.png">    </p:cNvPr>
          <p:cNvPicPr>
            <a:picLocks noChangeAspect="1"/>
          </p:cNvPicPr>
          <p:nvPr/>
        </p:nvPicPr>
        <p:blipFill>
          <a:blip r:embed="rId4"/>
          <a:stretch>
            <a:fillRect/>
          </a:stretch>
        </p:blipFill>
        <p:spPr>
          <a:xfrm>
            <a:off x="6723309" y="4737689"/>
            <a:ext cx="272125" cy="272125"/>
          </a:xfrm>
          <a:prstGeom prst="rect">
            <a:avLst/>
          </a:prstGeom>
        </p:spPr>
      </p:pic>
      <p:sp>
        <p:nvSpPr>
          <p:cNvPr id="22" name="Text 16"/>
          <p:cNvSpPr/>
          <p:nvPr/>
        </p:nvSpPr>
        <p:spPr>
          <a:xfrm>
            <a:off x="7307428" y="4553712"/>
            <a:ext cx="3969868" cy="45720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AI market intelligence</a:t>
            </a:r>
            <a:endParaRPr lang="en-US" sz="1600" dirty="0"/>
          </a:p>
        </p:txBody>
      </p:sp>
      <p:sp>
        <p:nvSpPr>
          <p:cNvPr id="23" name="Text 17"/>
          <p:cNvSpPr/>
          <p:nvPr/>
        </p:nvSpPr>
        <p:spPr>
          <a:xfrm>
            <a:off x="7307428" y="4983480"/>
            <a:ext cx="3969868" cy="96012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Grounded briefings and chat, with hard safety guardrails</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3 / 15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DASHBOARD</a:t>
            </a:r>
            <a:endParaRPr lang="en-US" sz="1200" dirty="0"/>
          </a:p>
        </p:txBody>
      </p:sp>
      <p:sp>
        <p:nvSpPr>
          <p:cNvPr id="3" name="Text 1"/>
          <p:cNvSpPr/>
          <p:nvPr/>
        </p:nvSpPr>
        <p:spPr>
          <a:xfrm>
            <a:off x="640080" y="795528"/>
            <a:ext cx="10881360" cy="868680"/>
          </a:xfrm>
          <a:prstGeom prst="rect">
            <a:avLst/>
          </a:prstGeom>
          <a:noFill/>
          <a:ln/>
        </p:spPr>
        <p:txBody>
          <a:bodyPr wrap="square" rtlCol="0" anchor="ctr"/>
          <a:lstStyle/>
          <a:p>
            <a:pPr indent="0" marL="0">
              <a:lnSpc>
                <a:spcPct val="103000"/>
              </a:lnSpc>
              <a:buNone/>
            </a:pPr>
            <a:r>
              <a:rPr lang="en-US" sz="2800" b="1" dirty="0">
                <a:solidFill>
                  <a:srgbClr val="FFFFFF"/>
                </a:solidFill>
                <a:latin typeface="Calibri" pitchFamily="34" charset="0"/>
                <a:ea typeface="Calibri" pitchFamily="34" charset="-122"/>
                <a:cs typeface="Calibri" pitchFamily="34" charset="-120"/>
              </a:rPr>
              <a:t>A live snapshot of markets and your portfolio</a:t>
            </a:r>
            <a:endParaRPr lang="en-US" sz="2800" dirty="0"/>
          </a:p>
        </p:txBody>
      </p:sp>
      <p:sp>
        <p:nvSpPr>
          <p:cNvPr id="4" name="Shape 2"/>
          <p:cNvSpPr/>
          <p:nvPr/>
        </p:nvSpPr>
        <p:spPr>
          <a:xfrm>
            <a:off x="640080" y="1965960"/>
            <a:ext cx="5318608" cy="1965960"/>
          </a:xfrm>
          <a:prstGeom prst="roundRect">
            <a:avLst>
              <a:gd name="adj" fmla="val 4186"/>
            </a:avLst>
          </a:prstGeom>
          <a:solidFill>
            <a:srgbClr val="101B30"/>
          </a:solidFill>
          <a:ln w="12700">
            <a:solidFill>
              <a:srgbClr val="1E2C47"/>
            </a:solidFill>
            <a:prstDash val="solid"/>
          </a:ln>
        </p:spPr>
      </p:sp>
      <p:sp>
        <p:nvSpPr>
          <p:cNvPr id="5" name="Shape 3"/>
          <p:cNvSpPr/>
          <p:nvPr/>
        </p:nvSpPr>
        <p:spPr>
          <a:xfrm>
            <a:off x="932688" y="2638044"/>
            <a:ext cx="621792" cy="621792"/>
          </a:xfrm>
          <a:prstGeom prst="ellipse">
            <a:avLst/>
          </a:prstGeom>
          <a:solidFill>
            <a:srgbClr val="3B82F6"/>
          </a:solidFill>
          <a:ln/>
        </p:spPr>
      </p:sp>
      <p:pic>
        <p:nvPicPr>
          <p:cNvPr id="6" name="Image 0" descr="/tmp/work/deck/icons/gauge.png">    </p:cNvPr>
          <p:cNvPicPr>
            <a:picLocks noChangeAspect="1"/>
          </p:cNvPicPr>
          <p:nvPr/>
        </p:nvPicPr>
        <p:blipFill>
          <a:blip r:embed="rId1"/>
          <a:stretch>
            <a:fillRect/>
          </a:stretch>
        </p:blipFill>
        <p:spPr>
          <a:xfrm>
            <a:off x="1094354" y="2799710"/>
            <a:ext cx="298460" cy="298460"/>
          </a:xfrm>
          <a:prstGeom prst="rect">
            <a:avLst/>
          </a:prstGeom>
        </p:spPr>
      </p:pic>
      <p:sp>
        <p:nvSpPr>
          <p:cNvPr id="7" name="Text 4"/>
          <p:cNvSpPr/>
          <p:nvPr/>
        </p:nvSpPr>
        <p:spPr>
          <a:xfrm>
            <a:off x="1719072"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Composite Market Stress Score</a:t>
            </a:r>
            <a:endParaRPr lang="en-US" sz="1600" dirty="0"/>
          </a:p>
        </p:txBody>
      </p:sp>
      <p:sp>
        <p:nvSpPr>
          <p:cNvPr id="8" name="Text 5"/>
          <p:cNvSpPr/>
          <p:nvPr/>
        </p:nvSpPr>
        <p:spPr>
          <a:xfrm>
            <a:off x="1719072"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One number that blends curve, credit, and volatility signals</a:t>
            </a:r>
            <a:endParaRPr lang="en-US" sz="1250" dirty="0"/>
          </a:p>
        </p:txBody>
      </p:sp>
      <p:sp>
        <p:nvSpPr>
          <p:cNvPr id="9" name="Shape 6"/>
          <p:cNvSpPr/>
          <p:nvPr/>
        </p:nvSpPr>
        <p:spPr>
          <a:xfrm>
            <a:off x="6233008" y="1965960"/>
            <a:ext cx="5318608" cy="1965960"/>
          </a:xfrm>
          <a:prstGeom prst="roundRect">
            <a:avLst>
              <a:gd name="adj" fmla="val 4186"/>
            </a:avLst>
          </a:prstGeom>
          <a:solidFill>
            <a:srgbClr val="101B30"/>
          </a:solidFill>
          <a:ln w="12700">
            <a:solidFill>
              <a:srgbClr val="1E2C47"/>
            </a:solidFill>
            <a:prstDash val="solid"/>
          </a:ln>
        </p:spPr>
      </p:sp>
      <p:sp>
        <p:nvSpPr>
          <p:cNvPr id="10" name="Shape 7"/>
          <p:cNvSpPr/>
          <p:nvPr/>
        </p:nvSpPr>
        <p:spPr>
          <a:xfrm>
            <a:off x="6525616" y="2638044"/>
            <a:ext cx="621792" cy="621792"/>
          </a:xfrm>
          <a:prstGeom prst="ellipse">
            <a:avLst/>
          </a:prstGeom>
          <a:solidFill>
            <a:srgbClr val="3B82F6"/>
          </a:solidFill>
          <a:ln/>
        </p:spPr>
      </p:sp>
      <p:pic>
        <p:nvPicPr>
          <p:cNvPr id="11" name="Image 1" descr="/tmp/work/deck/icons/warning.png">    </p:cNvPr>
          <p:cNvPicPr>
            <a:picLocks noChangeAspect="1"/>
          </p:cNvPicPr>
          <p:nvPr/>
        </p:nvPicPr>
        <p:blipFill>
          <a:blip r:embed="rId2"/>
          <a:stretch>
            <a:fillRect/>
          </a:stretch>
        </p:blipFill>
        <p:spPr>
          <a:xfrm>
            <a:off x="6687282" y="2799710"/>
            <a:ext cx="298460" cy="298460"/>
          </a:xfrm>
          <a:prstGeom prst="rect">
            <a:avLst/>
          </a:prstGeom>
        </p:spPr>
      </p:pic>
      <p:sp>
        <p:nvSpPr>
          <p:cNvPr id="12" name="Text 8"/>
          <p:cNvSpPr/>
          <p:nvPr/>
        </p:nvSpPr>
        <p:spPr>
          <a:xfrm>
            <a:off x="7312000"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Top anomalies</a:t>
            </a:r>
            <a:endParaRPr lang="en-US" sz="1600" dirty="0"/>
          </a:p>
        </p:txBody>
      </p:sp>
      <p:sp>
        <p:nvSpPr>
          <p:cNvPr id="13" name="Text 9"/>
          <p:cNvSpPr/>
          <p:nvPr/>
        </p:nvSpPr>
        <p:spPr>
          <a:xfrm>
            <a:off x="7312000"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Automatic detection of statistically unusual moves</a:t>
            </a:r>
            <a:endParaRPr lang="en-US" sz="1250" dirty="0"/>
          </a:p>
        </p:txBody>
      </p:sp>
      <p:sp>
        <p:nvSpPr>
          <p:cNvPr id="14" name="Shape 10"/>
          <p:cNvSpPr/>
          <p:nvPr/>
        </p:nvSpPr>
        <p:spPr>
          <a:xfrm>
            <a:off x="640080" y="4206240"/>
            <a:ext cx="5318608" cy="1965960"/>
          </a:xfrm>
          <a:prstGeom prst="roundRect">
            <a:avLst>
              <a:gd name="adj" fmla="val 4186"/>
            </a:avLst>
          </a:prstGeom>
          <a:solidFill>
            <a:srgbClr val="101B30"/>
          </a:solidFill>
          <a:ln w="12700">
            <a:solidFill>
              <a:srgbClr val="1E2C47"/>
            </a:solidFill>
            <a:prstDash val="solid"/>
          </a:ln>
        </p:spPr>
      </p:sp>
      <p:sp>
        <p:nvSpPr>
          <p:cNvPr id="15" name="Shape 11"/>
          <p:cNvSpPr/>
          <p:nvPr/>
        </p:nvSpPr>
        <p:spPr>
          <a:xfrm>
            <a:off x="932688" y="4878324"/>
            <a:ext cx="621792" cy="621792"/>
          </a:xfrm>
          <a:prstGeom prst="ellipse">
            <a:avLst/>
          </a:prstGeom>
          <a:solidFill>
            <a:srgbClr val="3B82F6"/>
          </a:solidFill>
          <a:ln/>
        </p:spPr>
      </p:sp>
      <p:pic>
        <p:nvPicPr>
          <p:cNvPr id="16" name="Image 2" descr="/tmp/work/deck/icons/chartline.png">    </p:cNvPr>
          <p:cNvPicPr>
            <a:picLocks noChangeAspect="1"/>
          </p:cNvPicPr>
          <p:nvPr/>
        </p:nvPicPr>
        <p:blipFill>
          <a:blip r:embed="rId3"/>
          <a:stretch>
            <a:fillRect/>
          </a:stretch>
        </p:blipFill>
        <p:spPr>
          <a:xfrm>
            <a:off x="1094354" y="5039990"/>
            <a:ext cx="298460" cy="298460"/>
          </a:xfrm>
          <a:prstGeom prst="rect">
            <a:avLst/>
          </a:prstGeom>
        </p:spPr>
      </p:pic>
      <p:sp>
        <p:nvSpPr>
          <p:cNvPr id="17" name="Text 12"/>
          <p:cNvSpPr/>
          <p:nvPr/>
        </p:nvSpPr>
        <p:spPr>
          <a:xfrm>
            <a:off x="1719072"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Yield curve snapshot</a:t>
            </a:r>
            <a:endParaRPr lang="en-US" sz="1600" dirty="0"/>
          </a:p>
        </p:txBody>
      </p:sp>
      <p:sp>
        <p:nvSpPr>
          <p:cNvPr id="18" name="Text 13"/>
          <p:cNvSpPr/>
          <p:nvPr/>
        </p:nvSpPr>
        <p:spPr>
          <a:xfrm>
            <a:off x="1719072"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The full curve, at a glance, on load</a:t>
            </a:r>
            <a:endParaRPr lang="en-US" sz="1250" dirty="0"/>
          </a:p>
        </p:txBody>
      </p:sp>
      <p:sp>
        <p:nvSpPr>
          <p:cNvPr id="19" name="Shape 14"/>
          <p:cNvSpPr/>
          <p:nvPr/>
        </p:nvSpPr>
        <p:spPr>
          <a:xfrm>
            <a:off x="6233008" y="4206240"/>
            <a:ext cx="5318608" cy="1965960"/>
          </a:xfrm>
          <a:prstGeom prst="roundRect">
            <a:avLst>
              <a:gd name="adj" fmla="val 4186"/>
            </a:avLst>
          </a:prstGeom>
          <a:solidFill>
            <a:srgbClr val="101B30"/>
          </a:solidFill>
          <a:ln w="12700">
            <a:solidFill>
              <a:srgbClr val="1E2C47"/>
            </a:solidFill>
            <a:prstDash val="solid"/>
          </a:ln>
        </p:spPr>
      </p:sp>
      <p:sp>
        <p:nvSpPr>
          <p:cNvPr id="20" name="Shape 15"/>
          <p:cNvSpPr/>
          <p:nvPr/>
        </p:nvSpPr>
        <p:spPr>
          <a:xfrm>
            <a:off x="6525616" y="4878324"/>
            <a:ext cx="621792" cy="621792"/>
          </a:xfrm>
          <a:prstGeom prst="ellipse">
            <a:avLst/>
          </a:prstGeom>
          <a:solidFill>
            <a:srgbClr val="3B82F6"/>
          </a:solidFill>
          <a:ln/>
        </p:spPr>
      </p:sp>
      <p:pic>
        <p:nvPicPr>
          <p:cNvPr id="21" name="Image 3" descr="/tmp/work/deck/icons/bolt.png">    </p:cNvPr>
          <p:cNvPicPr>
            <a:picLocks noChangeAspect="1"/>
          </p:cNvPicPr>
          <p:nvPr/>
        </p:nvPicPr>
        <p:blipFill>
          <a:blip r:embed="rId4"/>
          <a:stretch>
            <a:fillRect/>
          </a:stretch>
        </p:blipFill>
        <p:spPr>
          <a:xfrm>
            <a:off x="6687282" y="5039990"/>
            <a:ext cx="298460" cy="298460"/>
          </a:xfrm>
          <a:prstGeom prst="rect">
            <a:avLst/>
          </a:prstGeom>
        </p:spPr>
      </p:pic>
      <p:sp>
        <p:nvSpPr>
          <p:cNvPr id="22" name="Text 16"/>
          <p:cNvSpPr/>
          <p:nvPr/>
        </p:nvSpPr>
        <p:spPr>
          <a:xfrm>
            <a:off x="7312000"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Quick actions</a:t>
            </a:r>
            <a:endParaRPr lang="en-US" sz="1600" dirty="0"/>
          </a:p>
        </p:txBody>
      </p:sp>
      <p:sp>
        <p:nvSpPr>
          <p:cNvPr id="23" name="Text 17"/>
          <p:cNvSpPr/>
          <p:nvPr/>
        </p:nvSpPr>
        <p:spPr>
          <a:xfrm>
            <a:off x="7312000"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Jump straight into orders, watchlist, or risk</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4 / 15</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131F36"/>
          </a:solidFill>
          <a:ln/>
        </p:spPr>
      </p:sp>
      <p:sp>
        <p:nvSpPr>
          <p:cNvPr id="3" name="Text 1"/>
          <p:cNvSpPr/>
          <p:nvPr/>
        </p:nvSpPr>
        <p:spPr>
          <a:xfrm>
            <a:off x="548640" y="685800"/>
            <a:ext cx="329184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WATCHLIST &amp; PORTFOLIO</a:t>
            </a:r>
            <a:endParaRPr lang="en-US" sz="1200" dirty="0"/>
          </a:p>
        </p:txBody>
      </p:sp>
      <p:sp>
        <p:nvSpPr>
          <p:cNvPr id="4" name="Text 2"/>
          <p:cNvSpPr/>
          <p:nvPr/>
        </p:nvSpPr>
        <p:spPr>
          <a:xfrm>
            <a:off x="548640" y="1051560"/>
            <a:ext cx="3108960" cy="2011680"/>
          </a:xfrm>
          <a:prstGeom prst="rect">
            <a:avLst/>
          </a:prstGeom>
          <a:noFill/>
          <a:ln/>
        </p:spPr>
        <p:txBody>
          <a:bodyPr wrap="square" rtlCol="0" anchor="t"/>
          <a:lstStyle/>
          <a:p>
            <a:pPr indent="0" marL="0">
              <a:lnSpc>
                <a:spcPct val="108000"/>
              </a:lnSpc>
              <a:buNone/>
            </a:pPr>
            <a:r>
              <a:rPr lang="en-US" sz="2700" b="1" dirty="0">
                <a:solidFill>
                  <a:srgbClr val="FFFFFF"/>
                </a:solidFill>
                <a:latin typeface="Calibri" pitchFamily="34" charset="0"/>
                <a:ea typeface="Calibri" pitchFamily="34" charset="-122"/>
                <a:cs typeface="Calibri" pitchFamily="34" charset="-120"/>
              </a:rPr>
              <a:t>Track what matters, monitor what you own</a:t>
            </a:r>
            <a:endParaRPr lang="en-US" sz="2700" dirty="0"/>
          </a:p>
        </p:txBody>
      </p:sp>
      <p:sp>
        <p:nvSpPr>
          <p:cNvPr id="5" name="Shape 3"/>
          <p:cNvSpPr/>
          <p:nvPr/>
        </p:nvSpPr>
        <p:spPr>
          <a:xfrm>
            <a:off x="4617720" y="1234440"/>
            <a:ext cx="7025335" cy="1328928"/>
          </a:xfrm>
          <a:prstGeom prst="roundRect">
            <a:avLst>
              <a:gd name="adj" fmla="val 6193"/>
            </a:avLst>
          </a:prstGeom>
          <a:solidFill>
            <a:srgbClr val="101B30"/>
          </a:solidFill>
          <a:ln w="12700">
            <a:solidFill>
              <a:srgbClr val="1E2C47"/>
            </a:solidFill>
            <a:prstDash val="solid"/>
          </a:ln>
        </p:spPr>
      </p:sp>
      <p:sp>
        <p:nvSpPr>
          <p:cNvPr id="6" name="Shape 4"/>
          <p:cNvSpPr/>
          <p:nvPr/>
        </p:nvSpPr>
        <p:spPr>
          <a:xfrm>
            <a:off x="4910328" y="1542288"/>
            <a:ext cx="713232" cy="713232"/>
          </a:xfrm>
          <a:prstGeom prst="ellipse">
            <a:avLst/>
          </a:prstGeom>
          <a:solidFill>
            <a:srgbClr val="3B82F6"/>
          </a:solidFill>
          <a:ln/>
        </p:spPr>
      </p:sp>
      <p:pic>
        <p:nvPicPr>
          <p:cNvPr id="7" name="Image 0" descr="/tmp/work/deck/icons/eye.png">    </p:cNvPr>
          <p:cNvPicPr>
            <a:picLocks noChangeAspect="1"/>
          </p:cNvPicPr>
          <p:nvPr/>
        </p:nvPicPr>
        <p:blipFill>
          <a:blip r:embed="rId1"/>
          <a:stretch>
            <a:fillRect/>
          </a:stretch>
        </p:blipFill>
        <p:spPr>
          <a:xfrm>
            <a:off x="5095768" y="1727728"/>
            <a:ext cx="342351" cy="342351"/>
          </a:xfrm>
          <a:prstGeom prst="rect">
            <a:avLst/>
          </a:prstGeom>
        </p:spPr>
      </p:pic>
      <p:sp>
        <p:nvSpPr>
          <p:cNvPr id="8" name="Text 5"/>
          <p:cNvSpPr/>
          <p:nvPr/>
        </p:nvSpPr>
        <p:spPr>
          <a:xfrm>
            <a:off x="5897880" y="1380744"/>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Custom watchlist</a:t>
            </a:r>
            <a:endParaRPr lang="en-US" sz="1650" dirty="0"/>
          </a:p>
        </p:txBody>
      </p:sp>
      <p:sp>
        <p:nvSpPr>
          <p:cNvPr id="9" name="Text 6"/>
          <p:cNvSpPr/>
          <p:nvPr/>
        </p:nvSpPr>
        <p:spPr>
          <a:xfrm>
            <a:off x="5897880" y="1872325"/>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Add any Treasury, corporate, or municipal instrument</a:t>
            </a:r>
            <a:endParaRPr lang="en-US" sz="1250" dirty="0"/>
          </a:p>
        </p:txBody>
      </p:sp>
      <p:sp>
        <p:nvSpPr>
          <p:cNvPr id="10" name="Shape 7"/>
          <p:cNvSpPr/>
          <p:nvPr/>
        </p:nvSpPr>
        <p:spPr>
          <a:xfrm>
            <a:off x="4617720" y="2855976"/>
            <a:ext cx="7025335" cy="1328928"/>
          </a:xfrm>
          <a:prstGeom prst="roundRect">
            <a:avLst>
              <a:gd name="adj" fmla="val 6193"/>
            </a:avLst>
          </a:prstGeom>
          <a:solidFill>
            <a:srgbClr val="101B30"/>
          </a:solidFill>
          <a:ln w="12700">
            <a:solidFill>
              <a:srgbClr val="1E2C47"/>
            </a:solidFill>
            <a:prstDash val="solid"/>
          </a:ln>
        </p:spPr>
      </p:sp>
      <p:sp>
        <p:nvSpPr>
          <p:cNvPr id="11" name="Shape 8"/>
          <p:cNvSpPr/>
          <p:nvPr/>
        </p:nvSpPr>
        <p:spPr>
          <a:xfrm>
            <a:off x="4910328" y="3163824"/>
            <a:ext cx="713232" cy="713232"/>
          </a:xfrm>
          <a:prstGeom prst="ellipse">
            <a:avLst/>
          </a:prstGeom>
          <a:solidFill>
            <a:srgbClr val="3B82F6"/>
          </a:solidFill>
          <a:ln/>
        </p:spPr>
      </p:sp>
      <p:pic>
        <p:nvPicPr>
          <p:cNvPr id="12" name="Image 1" descr="/tmp/work/deck/icons/wallet.png">    </p:cNvPr>
          <p:cNvPicPr>
            <a:picLocks noChangeAspect="1"/>
          </p:cNvPicPr>
          <p:nvPr/>
        </p:nvPicPr>
        <p:blipFill>
          <a:blip r:embed="rId2"/>
          <a:stretch>
            <a:fillRect/>
          </a:stretch>
        </p:blipFill>
        <p:spPr>
          <a:xfrm>
            <a:off x="5095768" y="3349264"/>
            <a:ext cx="342351" cy="342351"/>
          </a:xfrm>
          <a:prstGeom prst="rect">
            <a:avLst/>
          </a:prstGeom>
        </p:spPr>
      </p:pic>
      <p:sp>
        <p:nvSpPr>
          <p:cNvPr id="13" name="Text 9"/>
          <p:cNvSpPr/>
          <p:nvPr/>
        </p:nvSpPr>
        <p:spPr>
          <a:xfrm>
            <a:off x="5897880" y="3002280"/>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Live holdings view</a:t>
            </a:r>
            <a:endParaRPr lang="en-US" sz="1650" dirty="0"/>
          </a:p>
        </p:txBody>
      </p:sp>
      <p:sp>
        <p:nvSpPr>
          <p:cNvPr id="14" name="Text 10"/>
          <p:cNvSpPr/>
          <p:nvPr/>
        </p:nvSpPr>
        <p:spPr>
          <a:xfrm>
            <a:off x="5897880" y="3493861"/>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Positions, marks, and P&amp;L in one table</a:t>
            </a:r>
            <a:endParaRPr lang="en-US" sz="1250" dirty="0"/>
          </a:p>
        </p:txBody>
      </p:sp>
      <p:sp>
        <p:nvSpPr>
          <p:cNvPr id="15" name="Shape 11"/>
          <p:cNvSpPr/>
          <p:nvPr/>
        </p:nvSpPr>
        <p:spPr>
          <a:xfrm>
            <a:off x="4617720" y="4477512"/>
            <a:ext cx="7025335" cy="1328928"/>
          </a:xfrm>
          <a:prstGeom prst="roundRect">
            <a:avLst>
              <a:gd name="adj" fmla="val 6193"/>
            </a:avLst>
          </a:prstGeom>
          <a:solidFill>
            <a:srgbClr val="101B30"/>
          </a:solidFill>
          <a:ln w="12700">
            <a:solidFill>
              <a:srgbClr val="1E2C47"/>
            </a:solidFill>
            <a:prstDash val="solid"/>
          </a:ln>
        </p:spPr>
      </p:sp>
      <p:sp>
        <p:nvSpPr>
          <p:cNvPr id="16" name="Shape 12"/>
          <p:cNvSpPr/>
          <p:nvPr/>
        </p:nvSpPr>
        <p:spPr>
          <a:xfrm>
            <a:off x="4910328" y="4785360"/>
            <a:ext cx="713232" cy="713232"/>
          </a:xfrm>
          <a:prstGeom prst="ellipse">
            <a:avLst/>
          </a:prstGeom>
          <a:solidFill>
            <a:srgbClr val="3B82F6"/>
          </a:solidFill>
          <a:ln/>
        </p:spPr>
      </p:sp>
      <p:pic>
        <p:nvPicPr>
          <p:cNvPr id="17" name="Image 2" descr="/tmp/work/deck/icons/search.png">    </p:cNvPr>
          <p:cNvPicPr>
            <a:picLocks noChangeAspect="1"/>
          </p:cNvPicPr>
          <p:nvPr/>
        </p:nvPicPr>
        <p:blipFill>
          <a:blip r:embed="rId3"/>
          <a:stretch>
            <a:fillRect/>
          </a:stretch>
        </p:blipFill>
        <p:spPr>
          <a:xfrm>
            <a:off x="5095768" y="4970800"/>
            <a:ext cx="342351" cy="342351"/>
          </a:xfrm>
          <a:prstGeom prst="rect">
            <a:avLst/>
          </a:prstGeom>
        </p:spPr>
      </p:pic>
      <p:sp>
        <p:nvSpPr>
          <p:cNvPr id="18" name="Text 13"/>
          <p:cNvSpPr/>
          <p:nvPr/>
        </p:nvSpPr>
        <p:spPr>
          <a:xfrm>
            <a:off x="5897880" y="4623816"/>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Fast lookups</a:t>
            </a:r>
            <a:endParaRPr lang="en-US" sz="1650" dirty="0"/>
          </a:p>
        </p:txBody>
      </p:sp>
      <p:sp>
        <p:nvSpPr>
          <p:cNvPr id="19" name="Text 14"/>
          <p:cNvSpPr/>
          <p:nvPr/>
        </p:nvSpPr>
        <p:spPr>
          <a:xfrm>
            <a:off x="5897880" y="5115397"/>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No switching to a separate pricing terminal</a:t>
            </a:r>
            <a:endParaRPr lang="en-US" sz="1250" dirty="0"/>
          </a:p>
        </p:txBody>
      </p:sp>
      <p:sp>
        <p:nvSpPr>
          <p:cNvPr id="20" name="Text 15"/>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1" name="Text 16"/>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5 / 15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ORDERS &amp; EXECUTION</a:t>
            </a:r>
            <a:endParaRPr lang="en-US" sz="1200" dirty="0"/>
          </a:p>
        </p:txBody>
      </p:sp>
      <p:sp>
        <p:nvSpPr>
          <p:cNvPr id="3" name="Text 1"/>
          <p:cNvSpPr/>
          <p:nvPr/>
        </p:nvSpPr>
        <p:spPr>
          <a:xfrm>
            <a:off x="640080" y="795528"/>
            <a:ext cx="10881360" cy="868680"/>
          </a:xfrm>
          <a:prstGeom prst="rect">
            <a:avLst/>
          </a:prstGeom>
          <a:noFill/>
          <a:ln/>
        </p:spPr>
        <p:txBody>
          <a:bodyPr wrap="square" rtlCol="0" anchor="ctr"/>
          <a:lstStyle/>
          <a:p>
            <a:pPr indent="0" marL="0">
              <a:lnSpc>
                <a:spcPct val="103000"/>
              </a:lnSpc>
              <a:buNone/>
            </a:pPr>
            <a:r>
              <a:rPr lang="en-US" sz="2800" b="1" dirty="0">
                <a:solidFill>
                  <a:srgbClr val="FFFFFF"/>
                </a:solidFill>
                <a:latin typeface="Calibri" pitchFamily="34" charset="0"/>
                <a:ea typeface="Calibri" pitchFamily="34" charset="-122"/>
                <a:cs typeface="Calibri" pitchFamily="34" charset="-120"/>
              </a:rPr>
              <a:t>Real orders, routed to your real brokerage account</a:t>
            </a:r>
            <a:endParaRPr lang="en-US" sz="2800" dirty="0"/>
          </a:p>
        </p:txBody>
      </p:sp>
      <p:sp>
        <p:nvSpPr>
          <p:cNvPr id="4" name="Shape 2"/>
          <p:cNvSpPr/>
          <p:nvPr/>
        </p:nvSpPr>
        <p:spPr>
          <a:xfrm>
            <a:off x="640080" y="1965960"/>
            <a:ext cx="5318608" cy="1965960"/>
          </a:xfrm>
          <a:prstGeom prst="roundRect">
            <a:avLst>
              <a:gd name="adj" fmla="val 4186"/>
            </a:avLst>
          </a:prstGeom>
          <a:solidFill>
            <a:srgbClr val="101B30"/>
          </a:solidFill>
          <a:ln w="12700">
            <a:solidFill>
              <a:srgbClr val="1E2C47"/>
            </a:solidFill>
            <a:prstDash val="solid"/>
          </a:ln>
        </p:spPr>
      </p:sp>
      <p:sp>
        <p:nvSpPr>
          <p:cNvPr id="5" name="Shape 3"/>
          <p:cNvSpPr/>
          <p:nvPr/>
        </p:nvSpPr>
        <p:spPr>
          <a:xfrm>
            <a:off x="932688" y="2638044"/>
            <a:ext cx="621792" cy="621792"/>
          </a:xfrm>
          <a:prstGeom prst="ellipse">
            <a:avLst/>
          </a:prstGeom>
          <a:solidFill>
            <a:srgbClr val="3B82F6"/>
          </a:solidFill>
          <a:ln/>
        </p:spPr>
      </p:sp>
      <p:pic>
        <p:nvPicPr>
          <p:cNvPr id="6" name="Image 0" descr="/tmp/work/deck/icons/plug.png">    </p:cNvPr>
          <p:cNvPicPr>
            <a:picLocks noChangeAspect="1"/>
          </p:cNvPicPr>
          <p:nvPr/>
        </p:nvPicPr>
        <p:blipFill>
          <a:blip r:embed="rId1"/>
          <a:stretch>
            <a:fillRect/>
          </a:stretch>
        </p:blipFill>
        <p:spPr>
          <a:xfrm>
            <a:off x="1094354" y="2799710"/>
            <a:ext cx="298460" cy="298460"/>
          </a:xfrm>
          <a:prstGeom prst="rect">
            <a:avLst/>
          </a:prstGeom>
        </p:spPr>
      </p:pic>
      <p:sp>
        <p:nvSpPr>
          <p:cNvPr id="7" name="Text 4"/>
          <p:cNvSpPr/>
          <p:nvPr/>
        </p:nvSpPr>
        <p:spPr>
          <a:xfrm>
            <a:off x="1719072"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Live IBKR connection</a:t>
            </a:r>
            <a:endParaRPr lang="en-US" sz="1600" dirty="0"/>
          </a:p>
        </p:txBody>
      </p:sp>
      <p:sp>
        <p:nvSpPr>
          <p:cNvPr id="8" name="Text 5"/>
          <p:cNvSpPr/>
          <p:nvPr/>
        </p:nvSpPr>
        <p:spPr>
          <a:xfrm>
            <a:off x="1719072"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This submits real, live orders — not a simulator</a:t>
            </a:r>
            <a:endParaRPr lang="en-US" sz="1250" dirty="0"/>
          </a:p>
        </p:txBody>
      </p:sp>
      <p:sp>
        <p:nvSpPr>
          <p:cNvPr id="9" name="Shape 6"/>
          <p:cNvSpPr/>
          <p:nvPr/>
        </p:nvSpPr>
        <p:spPr>
          <a:xfrm>
            <a:off x="6233008" y="1965960"/>
            <a:ext cx="5318608" cy="1965960"/>
          </a:xfrm>
          <a:prstGeom prst="roundRect">
            <a:avLst>
              <a:gd name="adj" fmla="val 4186"/>
            </a:avLst>
          </a:prstGeom>
          <a:solidFill>
            <a:srgbClr val="101B30"/>
          </a:solidFill>
          <a:ln w="12700">
            <a:solidFill>
              <a:srgbClr val="1E2C47"/>
            </a:solidFill>
            <a:prstDash val="solid"/>
          </a:ln>
        </p:spPr>
      </p:sp>
      <p:sp>
        <p:nvSpPr>
          <p:cNvPr id="10" name="Shape 7"/>
          <p:cNvSpPr/>
          <p:nvPr/>
        </p:nvSpPr>
        <p:spPr>
          <a:xfrm>
            <a:off x="6525616" y="2638044"/>
            <a:ext cx="621792" cy="621792"/>
          </a:xfrm>
          <a:prstGeom prst="ellipse">
            <a:avLst/>
          </a:prstGeom>
          <a:solidFill>
            <a:srgbClr val="3B82F6"/>
          </a:solidFill>
          <a:ln/>
        </p:spPr>
      </p:sp>
      <p:pic>
        <p:nvPicPr>
          <p:cNvPr id="11" name="Image 1" descr="/tmp/work/deck/icons/swap.png">    </p:cNvPr>
          <p:cNvPicPr>
            <a:picLocks noChangeAspect="1"/>
          </p:cNvPicPr>
          <p:nvPr/>
        </p:nvPicPr>
        <p:blipFill>
          <a:blip r:embed="rId2"/>
          <a:stretch>
            <a:fillRect/>
          </a:stretch>
        </p:blipFill>
        <p:spPr>
          <a:xfrm>
            <a:off x="6687282" y="2799710"/>
            <a:ext cx="298460" cy="298460"/>
          </a:xfrm>
          <a:prstGeom prst="rect">
            <a:avLst/>
          </a:prstGeom>
        </p:spPr>
      </p:pic>
      <p:sp>
        <p:nvSpPr>
          <p:cNvPr id="12" name="Text 8"/>
          <p:cNvSpPr/>
          <p:nvPr/>
        </p:nvSpPr>
        <p:spPr>
          <a:xfrm>
            <a:off x="7312000"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Relative-value &amp; multi-leg tickets</a:t>
            </a:r>
            <a:endParaRPr lang="en-US" sz="1600" dirty="0"/>
          </a:p>
        </p:txBody>
      </p:sp>
      <p:sp>
        <p:nvSpPr>
          <p:cNvPr id="13" name="Text 9"/>
          <p:cNvSpPr/>
          <p:nvPr/>
        </p:nvSpPr>
        <p:spPr>
          <a:xfrm>
            <a:off x="7312000"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Built for spread and curve trades</a:t>
            </a:r>
            <a:endParaRPr lang="en-US" sz="1250" dirty="0"/>
          </a:p>
        </p:txBody>
      </p:sp>
      <p:sp>
        <p:nvSpPr>
          <p:cNvPr id="14" name="Shape 10"/>
          <p:cNvSpPr/>
          <p:nvPr/>
        </p:nvSpPr>
        <p:spPr>
          <a:xfrm>
            <a:off x="640080" y="4206240"/>
            <a:ext cx="5318608" cy="1965960"/>
          </a:xfrm>
          <a:prstGeom prst="roundRect">
            <a:avLst>
              <a:gd name="adj" fmla="val 4186"/>
            </a:avLst>
          </a:prstGeom>
          <a:solidFill>
            <a:srgbClr val="101B30"/>
          </a:solidFill>
          <a:ln w="12700">
            <a:solidFill>
              <a:srgbClr val="1E2C47"/>
            </a:solidFill>
            <a:prstDash val="solid"/>
          </a:ln>
        </p:spPr>
      </p:sp>
      <p:sp>
        <p:nvSpPr>
          <p:cNvPr id="15" name="Shape 11"/>
          <p:cNvSpPr/>
          <p:nvPr/>
        </p:nvSpPr>
        <p:spPr>
          <a:xfrm>
            <a:off x="932688" y="4878324"/>
            <a:ext cx="621792" cy="621792"/>
          </a:xfrm>
          <a:prstGeom prst="ellipse">
            <a:avLst/>
          </a:prstGeom>
          <a:solidFill>
            <a:srgbClr val="3B82F6"/>
          </a:solidFill>
          <a:ln/>
        </p:spPr>
      </p:sp>
      <p:pic>
        <p:nvPicPr>
          <p:cNvPr id="16" name="Image 2" descr="/tmp/work/deck/icons/checkclip.png">    </p:cNvPr>
          <p:cNvPicPr>
            <a:picLocks noChangeAspect="1"/>
          </p:cNvPicPr>
          <p:nvPr/>
        </p:nvPicPr>
        <p:blipFill>
          <a:blip r:embed="rId3"/>
          <a:stretch>
            <a:fillRect/>
          </a:stretch>
        </p:blipFill>
        <p:spPr>
          <a:xfrm>
            <a:off x="1094354" y="5039990"/>
            <a:ext cx="298460" cy="298460"/>
          </a:xfrm>
          <a:prstGeom prst="rect">
            <a:avLst/>
          </a:prstGeom>
        </p:spPr>
      </p:pic>
      <p:sp>
        <p:nvSpPr>
          <p:cNvPr id="17" name="Text 12"/>
          <p:cNvSpPr/>
          <p:nvPr/>
        </p:nvSpPr>
        <p:spPr>
          <a:xfrm>
            <a:off x="1719072"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Staged order review</a:t>
            </a:r>
            <a:endParaRPr lang="en-US" sz="1600" dirty="0"/>
          </a:p>
        </p:txBody>
      </p:sp>
      <p:sp>
        <p:nvSpPr>
          <p:cNvPr id="18" name="Text 13"/>
          <p:cNvSpPr/>
          <p:nvPr/>
        </p:nvSpPr>
        <p:spPr>
          <a:xfrm>
            <a:off x="1719072"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Confirm before anything goes live</a:t>
            </a:r>
            <a:endParaRPr lang="en-US" sz="1250" dirty="0"/>
          </a:p>
        </p:txBody>
      </p:sp>
      <p:sp>
        <p:nvSpPr>
          <p:cNvPr id="19" name="Shape 14"/>
          <p:cNvSpPr/>
          <p:nvPr/>
        </p:nvSpPr>
        <p:spPr>
          <a:xfrm>
            <a:off x="6233008" y="4206240"/>
            <a:ext cx="5318608" cy="1965960"/>
          </a:xfrm>
          <a:prstGeom prst="roundRect">
            <a:avLst>
              <a:gd name="adj" fmla="val 4186"/>
            </a:avLst>
          </a:prstGeom>
          <a:solidFill>
            <a:srgbClr val="101B30"/>
          </a:solidFill>
          <a:ln w="12700">
            <a:solidFill>
              <a:srgbClr val="1E2C47"/>
            </a:solidFill>
            <a:prstDash val="solid"/>
          </a:ln>
        </p:spPr>
      </p:sp>
      <p:sp>
        <p:nvSpPr>
          <p:cNvPr id="20" name="Shape 15"/>
          <p:cNvSpPr/>
          <p:nvPr/>
        </p:nvSpPr>
        <p:spPr>
          <a:xfrm>
            <a:off x="6525616" y="4878324"/>
            <a:ext cx="621792" cy="621792"/>
          </a:xfrm>
          <a:prstGeom prst="ellipse">
            <a:avLst/>
          </a:prstGeom>
          <a:solidFill>
            <a:srgbClr val="3B82F6"/>
          </a:solidFill>
          <a:ln/>
        </p:spPr>
      </p:sp>
      <p:pic>
        <p:nvPicPr>
          <p:cNvPr id="21" name="Image 3" descr="/tmp/work/deck/icons/clock.png">    </p:cNvPr>
          <p:cNvPicPr>
            <a:picLocks noChangeAspect="1"/>
          </p:cNvPicPr>
          <p:nvPr/>
        </p:nvPicPr>
        <p:blipFill>
          <a:blip r:embed="rId4"/>
          <a:stretch>
            <a:fillRect/>
          </a:stretch>
        </p:blipFill>
        <p:spPr>
          <a:xfrm>
            <a:off x="6687282" y="5039990"/>
            <a:ext cx="298460" cy="298460"/>
          </a:xfrm>
          <a:prstGeom prst="rect">
            <a:avLst/>
          </a:prstGeom>
        </p:spPr>
      </p:pic>
      <p:sp>
        <p:nvSpPr>
          <p:cNvPr id="22" name="Text 16"/>
          <p:cNvSpPr/>
          <p:nvPr/>
        </p:nvSpPr>
        <p:spPr>
          <a:xfrm>
            <a:off x="7312000"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Full order history</a:t>
            </a:r>
            <a:endParaRPr lang="en-US" sz="1600" dirty="0"/>
          </a:p>
        </p:txBody>
      </p:sp>
      <p:sp>
        <p:nvSpPr>
          <p:cNvPr id="23" name="Text 17"/>
          <p:cNvSpPr/>
          <p:nvPr/>
        </p:nvSpPr>
        <p:spPr>
          <a:xfrm>
            <a:off x="7312000"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Every order, every status, always visible</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6 / 15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RISK &amp; REPORTING</a:t>
            </a:r>
            <a:endParaRPr lang="en-US" sz="1200" dirty="0"/>
          </a:p>
        </p:txBody>
      </p:sp>
      <p:sp>
        <p:nvSpPr>
          <p:cNvPr id="3" name="Text 1"/>
          <p:cNvSpPr/>
          <p:nvPr/>
        </p:nvSpPr>
        <p:spPr>
          <a:xfrm>
            <a:off x="640080" y="795528"/>
            <a:ext cx="10881360" cy="868680"/>
          </a:xfrm>
          <a:prstGeom prst="rect">
            <a:avLst/>
          </a:prstGeom>
          <a:noFill/>
          <a:ln/>
        </p:spPr>
        <p:txBody>
          <a:bodyPr wrap="square" rtlCol="0" anchor="ctr"/>
          <a:lstStyle/>
          <a:p>
            <a:pPr indent="0" marL="0">
              <a:lnSpc>
                <a:spcPct val="103000"/>
              </a:lnSpc>
              <a:buNone/>
            </a:pPr>
            <a:r>
              <a:rPr lang="en-US" sz="2800" b="1" dirty="0">
                <a:solidFill>
                  <a:srgbClr val="FFFFFF"/>
                </a:solidFill>
                <a:latin typeface="Calibri" pitchFamily="34" charset="0"/>
                <a:ea typeface="Calibri" pitchFamily="34" charset="-122"/>
                <a:cs typeface="Calibri" pitchFamily="34" charset="-120"/>
              </a:rPr>
              <a:t>Know your risk before the market tells you</a:t>
            </a:r>
            <a:endParaRPr lang="en-US" sz="2800" dirty="0"/>
          </a:p>
        </p:txBody>
      </p:sp>
      <p:sp>
        <p:nvSpPr>
          <p:cNvPr id="4" name="Shape 2"/>
          <p:cNvSpPr/>
          <p:nvPr/>
        </p:nvSpPr>
        <p:spPr>
          <a:xfrm>
            <a:off x="640080" y="1965960"/>
            <a:ext cx="5318608" cy="1965960"/>
          </a:xfrm>
          <a:prstGeom prst="roundRect">
            <a:avLst>
              <a:gd name="adj" fmla="val 4186"/>
            </a:avLst>
          </a:prstGeom>
          <a:solidFill>
            <a:srgbClr val="101B30"/>
          </a:solidFill>
          <a:ln w="12700">
            <a:solidFill>
              <a:srgbClr val="1E2C47"/>
            </a:solidFill>
            <a:prstDash val="solid"/>
          </a:ln>
        </p:spPr>
      </p:sp>
      <p:sp>
        <p:nvSpPr>
          <p:cNvPr id="5" name="Shape 3"/>
          <p:cNvSpPr/>
          <p:nvPr/>
        </p:nvSpPr>
        <p:spPr>
          <a:xfrm>
            <a:off x="932688" y="2638044"/>
            <a:ext cx="621792" cy="621792"/>
          </a:xfrm>
          <a:prstGeom prst="ellipse">
            <a:avLst/>
          </a:prstGeom>
          <a:solidFill>
            <a:srgbClr val="3B82F6"/>
          </a:solidFill>
          <a:ln/>
        </p:spPr>
      </p:sp>
      <p:pic>
        <p:nvPicPr>
          <p:cNvPr id="6" name="Image 0" descr="/tmp/work/deck/icons/gauge.png">    </p:cNvPr>
          <p:cNvPicPr>
            <a:picLocks noChangeAspect="1"/>
          </p:cNvPicPr>
          <p:nvPr/>
        </p:nvPicPr>
        <p:blipFill>
          <a:blip r:embed="rId1"/>
          <a:stretch>
            <a:fillRect/>
          </a:stretch>
        </p:blipFill>
        <p:spPr>
          <a:xfrm>
            <a:off x="1094354" y="2799710"/>
            <a:ext cx="298460" cy="298460"/>
          </a:xfrm>
          <a:prstGeom prst="rect">
            <a:avLst/>
          </a:prstGeom>
        </p:spPr>
      </p:pic>
      <p:sp>
        <p:nvSpPr>
          <p:cNvPr id="7" name="Text 4"/>
          <p:cNvSpPr/>
          <p:nvPr/>
        </p:nvSpPr>
        <p:spPr>
          <a:xfrm>
            <a:off x="1719072"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1-Day 95% Parametric VaR</a:t>
            </a:r>
            <a:endParaRPr lang="en-US" sz="1600" dirty="0"/>
          </a:p>
        </p:txBody>
      </p:sp>
      <p:sp>
        <p:nvSpPr>
          <p:cNvPr id="8" name="Text 5"/>
          <p:cNvSpPr/>
          <p:nvPr/>
        </p:nvSpPr>
        <p:spPr>
          <a:xfrm>
            <a:off x="1719072"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Rate risk, quantified</a:t>
            </a:r>
            <a:endParaRPr lang="en-US" sz="1250" dirty="0"/>
          </a:p>
        </p:txBody>
      </p:sp>
      <p:sp>
        <p:nvSpPr>
          <p:cNvPr id="9" name="Shape 6"/>
          <p:cNvSpPr/>
          <p:nvPr/>
        </p:nvSpPr>
        <p:spPr>
          <a:xfrm>
            <a:off x="6233008" y="1965960"/>
            <a:ext cx="5318608" cy="1965960"/>
          </a:xfrm>
          <a:prstGeom prst="roundRect">
            <a:avLst>
              <a:gd name="adj" fmla="val 4186"/>
            </a:avLst>
          </a:prstGeom>
          <a:solidFill>
            <a:srgbClr val="101B30"/>
          </a:solidFill>
          <a:ln w="12700">
            <a:solidFill>
              <a:srgbClr val="1E2C47"/>
            </a:solidFill>
            <a:prstDash val="solid"/>
          </a:ln>
        </p:spPr>
      </p:sp>
      <p:sp>
        <p:nvSpPr>
          <p:cNvPr id="10" name="Shape 7"/>
          <p:cNvSpPr/>
          <p:nvPr/>
        </p:nvSpPr>
        <p:spPr>
          <a:xfrm>
            <a:off x="6525616" y="2638044"/>
            <a:ext cx="621792" cy="621792"/>
          </a:xfrm>
          <a:prstGeom prst="ellipse">
            <a:avLst/>
          </a:prstGeom>
          <a:solidFill>
            <a:srgbClr val="3B82F6"/>
          </a:solidFill>
          <a:ln/>
        </p:spPr>
      </p:sp>
      <p:pic>
        <p:nvPicPr>
          <p:cNvPr id="11" name="Image 1" descr="/tmp/work/deck/icons/layers.png">    </p:cNvPr>
          <p:cNvPicPr>
            <a:picLocks noChangeAspect="1"/>
          </p:cNvPicPr>
          <p:nvPr/>
        </p:nvPicPr>
        <p:blipFill>
          <a:blip r:embed="rId2"/>
          <a:stretch>
            <a:fillRect/>
          </a:stretch>
        </p:blipFill>
        <p:spPr>
          <a:xfrm>
            <a:off x="6687282" y="2799710"/>
            <a:ext cx="298460" cy="298460"/>
          </a:xfrm>
          <a:prstGeom prst="rect">
            <a:avLst/>
          </a:prstGeom>
        </p:spPr>
      </p:pic>
      <p:sp>
        <p:nvSpPr>
          <p:cNvPr id="12" name="Text 8"/>
          <p:cNvSpPr/>
          <p:nvPr/>
        </p:nvSpPr>
        <p:spPr>
          <a:xfrm>
            <a:off x="7312000"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Portfolio scenario ladder</a:t>
            </a:r>
            <a:endParaRPr lang="en-US" sz="1600" dirty="0"/>
          </a:p>
        </p:txBody>
      </p:sp>
      <p:sp>
        <p:nvSpPr>
          <p:cNvPr id="13" name="Text 9"/>
          <p:cNvSpPr/>
          <p:nvPr/>
        </p:nvSpPr>
        <p:spPr>
          <a:xfrm>
            <a:off x="7312000"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Model parallel yield shocks instantly</a:t>
            </a:r>
            <a:endParaRPr lang="en-US" sz="1250" dirty="0"/>
          </a:p>
        </p:txBody>
      </p:sp>
      <p:sp>
        <p:nvSpPr>
          <p:cNvPr id="14" name="Shape 10"/>
          <p:cNvSpPr/>
          <p:nvPr/>
        </p:nvSpPr>
        <p:spPr>
          <a:xfrm>
            <a:off x="640080" y="4206240"/>
            <a:ext cx="5318608" cy="1965960"/>
          </a:xfrm>
          <a:prstGeom prst="roundRect">
            <a:avLst>
              <a:gd name="adj" fmla="val 4186"/>
            </a:avLst>
          </a:prstGeom>
          <a:solidFill>
            <a:srgbClr val="101B30"/>
          </a:solidFill>
          <a:ln w="12700">
            <a:solidFill>
              <a:srgbClr val="1E2C47"/>
            </a:solidFill>
            <a:prstDash val="solid"/>
          </a:ln>
        </p:spPr>
      </p:sp>
      <p:sp>
        <p:nvSpPr>
          <p:cNvPr id="15" name="Shape 11"/>
          <p:cNvSpPr/>
          <p:nvPr/>
        </p:nvSpPr>
        <p:spPr>
          <a:xfrm>
            <a:off x="932688" y="4878324"/>
            <a:ext cx="621792" cy="621792"/>
          </a:xfrm>
          <a:prstGeom prst="ellipse">
            <a:avLst/>
          </a:prstGeom>
          <a:solidFill>
            <a:srgbClr val="3B82F6"/>
          </a:solidFill>
          <a:ln/>
        </p:spPr>
      </p:sp>
      <p:pic>
        <p:nvPicPr>
          <p:cNvPr id="16" name="Image 2" descr="/tmp/work/deck/icons/piechart.png">    </p:cNvPr>
          <p:cNvPicPr>
            <a:picLocks noChangeAspect="1"/>
          </p:cNvPicPr>
          <p:nvPr/>
        </p:nvPicPr>
        <p:blipFill>
          <a:blip r:embed="rId3"/>
          <a:stretch>
            <a:fillRect/>
          </a:stretch>
        </p:blipFill>
        <p:spPr>
          <a:xfrm>
            <a:off x="1094354" y="5039990"/>
            <a:ext cx="298460" cy="298460"/>
          </a:xfrm>
          <a:prstGeom prst="rect">
            <a:avLst/>
          </a:prstGeom>
        </p:spPr>
      </p:pic>
      <p:sp>
        <p:nvSpPr>
          <p:cNvPr id="17" name="Text 12"/>
          <p:cNvSpPr/>
          <p:nvPr/>
        </p:nvSpPr>
        <p:spPr>
          <a:xfrm>
            <a:off x="1719072"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Concentration &amp; aggregate risk</a:t>
            </a:r>
            <a:endParaRPr lang="en-US" sz="1600" dirty="0"/>
          </a:p>
        </p:txBody>
      </p:sp>
      <p:sp>
        <p:nvSpPr>
          <p:cNvPr id="18" name="Text 13"/>
          <p:cNvSpPr/>
          <p:nvPr/>
        </p:nvSpPr>
        <p:spPr>
          <a:xfrm>
            <a:off x="1719072"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See where exposure is stacking up</a:t>
            </a:r>
            <a:endParaRPr lang="en-US" sz="1250" dirty="0"/>
          </a:p>
        </p:txBody>
      </p:sp>
      <p:sp>
        <p:nvSpPr>
          <p:cNvPr id="19" name="Shape 14"/>
          <p:cNvSpPr/>
          <p:nvPr/>
        </p:nvSpPr>
        <p:spPr>
          <a:xfrm>
            <a:off x="6233008" y="4206240"/>
            <a:ext cx="5318608" cy="1965960"/>
          </a:xfrm>
          <a:prstGeom prst="roundRect">
            <a:avLst>
              <a:gd name="adj" fmla="val 4186"/>
            </a:avLst>
          </a:prstGeom>
          <a:solidFill>
            <a:srgbClr val="101B30"/>
          </a:solidFill>
          <a:ln w="12700">
            <a:solidFill>
              <a:srgbClr val="1E2C47"/>
            </a:solidFill>
            <a:prstDash val="solid"/>
          </a:ln>
        </p:spPr>
      </p:sp>
      <p:sp>
        <p:nvSpPr>
          <p:cNvPr id="20" name="Shape 15"/>
          <p:cNvSpPr/>
          <p:nvPr/>
        </p:nvSpPr>
        <p:spPr>
          <a:xfrm>
            <a:off x="6525616" y="4878324"/>
            <a:ext cx="621792" cy="621792"/>
          </a:xfrm>
          <a:prstGeom prst="ellipse">
            <a:avLst/>
          </a:prstGeom>
          <a:solidFill>
            <a:srgbClr val="3B82F6"/>
          </a:solidFill>
          <a:ln/>
        </p:spPr>
      </p:sp>
      <p:pic>
        <p:nvPicPr>
          <p:cNvPr id="21" name="Image 3" descr="/tmp/work/deck/icons/lock.png">    </p:cNvPr>
          <p:cNvPicPr>
            <a:picLocks noChangeAspect="1"/>
          </p:cNvPicPr>
          <p:nvPr/>
        </p:nvPicPr>
        <p:blipFill>
          <a:blip r:embed="rId4"/>
          <a:stretch>
            <a:fillRect/>
          </a:stretch>
        </p:blipFill>
        <p:spPr>
          <a:xfrm>
            <a:off x="6687282" y="5039990"/>
            <a:ext cx="298460" cy="298460"/>
          </a:xfrm>
          <a:prstGeom prst="rect">
            <a:avLst/>
          </a:prstGeom>
        </p:spPr>
      </p:pic>
      <p:sp>
        <p:nvSpPr>
          <p:cNvPr id="22" name="Text 16"/>
          <p:cNvSpPr/>
          <p:nvPr/>
        </p:nvSpPr>
        <p:spPr>
          <a:xfrm>
            <a:off x="7312000"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Configurable risk limits</a:t>
            </a:r>
            <a:endParaRPr lang="en-US" sz="1600" dirty="0"/>
          </a:p>
        </p:txBody>
      </p:sp>
      <p:sp>
        <p:nvSpPr>
          <p:cNvPr id="23" name="Text 17"/>
          <p:cNvSpPr/>
          <p:nvPr/>
        </p:nvSpPr>
        <p:spPr>
          <a:xfrm>
            <a:off x="7312000"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Guardrails enforced before trades execute</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7 / 15</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4114800" cy="6858000"/>
          </a:xfrm>
          <a:prstGeom prst="rect">
            <a:avLst/>
          </a:prstGeom>
          <a:solidFill>
            <a:srgbClr val="131F36"/>
          </a:solidFill>
          <a:ln/>
        </p:spPr>
      </p:sp>
      <p:sp>
        <p:nvSpPr>
          <p:cNvPr id="3" name="Text 1"/>
          <p:cNvSpPr/>
          <p:nvPr/>
        </p:nvSpPr>
        <p:spPr>
          <a:xfrm>
            <a:off x="548640" y="685800"/>
            <a:ext cx="329184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COMPLIANCE</a:t>
            </a:r>
            <a:endParaRPr lang="en-US" sz="1200" dirty="0"/>
          </a:p>
        </p:txBody>
      </p:sp>
      <p:sp>
        <p:nvSpPr>
          <p:cNvPr id="4" name="Text 2"/>
          <p:cNvSpPr/>
          <p:nvPr/>
        </p:nvSpPr>
        <p:spPr>
          <a:xfrm>
            <a:off x="548640" y="1051560"/>
            <a:ext cx="3108960" cy="2011680"/>
          </a:xfrm>
          <a:prstGeom prst="rect">
            <a:avLst/>
          </a:prstGeom>
          <a:noFill/>
          <a:ln/>
        </p:spPr>
        <p:txBody>
          <a:bodyPr wrap="square" rtlCol="0" anchor="t"/>
          <a:lstStyle/>
          <a:p>
            <a:pPr indent="0" marL="0">
              <a:lnSpc>
                <a:spcPct val="108000"/>
              </a:lnSpc>
              <a:buNone/>
            </a:pPr>
            <a:r>
              <a:rPr lang="en-US" sz="2700" b="1" dirty="0">
                <a:solidFill>
                  <a:srgbClr val="FFFFFF"/>
                </a:solidFill>
                <a:latin typeface="Calibri" pitchFamily="34" charset="0"/>
                <a:ea typeface="Calibri" pitchFamily="34" charset="-122"/>
                <a:cs typeface="Calibri" pitchFamily="34" charset="-120"/>
              </a:rPr>
              <a:t>Every action logged, every log reviewable</a:t>
            </a:r>
            <a:endParaRPr lang="en-US" sz="2700" dirty="0"/>
          </a:p>
        </p:txBody>
      </p:sp>
      <p:sp>
        <p:nvSpPr>
          <p:cNvPr id="5" name="Shape 3"/>
          <p:cNvSpPr/>
          <p:nvPr/>
        </p:nvSpPr>
        <p:spPr>
          <a:xfrm>
            <a:off x="4617720" y="1234440"/>
            <a:ext cx="7025335" cy="1328928"/>
          </a:xfrm>
          <a:prstGeom prst="roundRect">
            <a:avLst>
              <a:gd name="adj" fmla="val 6193"/>
            </a:avLst>
          </a:prstGeom>
          <a:solidFill>
            <a:srgbClr val="101B30"/>
          </a:solidFill>
          <a:ln w="12700">
            <a:solidFill>
              <a:srgbClr val="1E2C47"/>
            </a:solidFill>
            <a:prstDash val="solid"/>
          </a:ln>
        </p:spPr>
      </p:sp>
      <p:sp>
        <p:nvSpPr>
          <p:cNvPr id="6" name="Shape 4"/>
          <p:cNvSpPr/>
          <p:nvPr/>
        </p:nvSpPr>
        <p:spPr>
          <a:xfrm>
            <a:off x="4910328" y="1542288"/>
            <a:ext cx="713232" cy="713232"/>
          </a:xfrm>
          <a:prstGeom prst="ellipse">
            <a:avLst/>
          </a:prstGeom>
          <a:solidFill>
            <a:srgbClr val="3B82F6"/>
          </a:solidFill>
          <a:ln/>
        </p:spPr>
      </p:sp>
      <p:pic>
        <p:nvPicPr>
          <p:cNvPr id="7" name="Image 0" descr="/tmp/work/deck/icons/clipboard.png">    </p:cNvPr>
          <p:cNvPicPr>
            <a:picLocks noChangeAspect="1"/>
          </p:cNvPicPr>
          <p:nvPr/>
        </p:nvPicPr>
        <p:blipFill>
          <a:blip r:embed="rId1"/>
          <a:stretch>
            <a:fillRect/>
          </a:stretch>
        </p:blipFill>
        <p:spPr>
          <a:xfrm>
            <a:off x="5095768" y="1727728"/>
            <a:ext cx="342351" cy="342351"/>
          </a:xfrm>
          <a:prstGeom prst="rect">
            <a:avLst/>
          </a:prstGeom>
        </p:spPr>
      </p:pic>
      <p:sp>
        <p:nvSpPr>
          <p:cNvPr id="8" name="Text 5"/>
          <p:cNvSpPr/>
          <p:nvPr/>
        </p:nvSpPr>
        <p:spPr>
          <a:xfrm>
            <a:off x="5897880" y="1380744"/>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Full audit trail</a:t>
            </a:r>
            <a:endParaRPr lang="en-US" sz="1650" dirty="0"/>
          </a:p>
        </p:txBody>
      </p:sp>
      <p:sp>
        <p:nvSpPr>
          <p:cNvPr id="9" name="Text 6"/>
          <p:cNvSpPr/>
          <p:nvPr/>
        </p:nvSpPr>
        <p:spPr>
          <a:xfrm>
            <a:off x="5897880" y="1872325"/>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Logins, orders, risk rejections, AI usage — all captured</a:t>
            </a:r>
            <a:endParaRPr lang="en-US" sz="1250" dirty="0"/>
          </a:p>
        </p:txBody>
      </p:sp>
      <p:sp>
        <p:nvSpPr>
          <p:cNvPr id="10" name="Shape 7"/>
          <p:cNvSpPr/>
          <p:nvPr/>
        </p:nvSpPr>
        <p:spPr>
          <a:xfrm>
            <a:off x="4617720" y="2855976"/>
            <a:ext cx="7025335" cy="1328928"/>
          </a:xfrm>
          <a:prstGeom prst="roundRect">
            <a:avLst>
              <a:gd name="adj" fmla="val 6193"/>
            </a:avLst>
          </a:prstGeom>
          <a:solidFill>
            <a:srgbClr val="101B30"/>
          </a:solidFill>
          <a:ln w="12700">
            <a:solidFill>
              <a:srgbClr val="1E2C47"/>
            </a:solidFill>
            <a:prstDash val="solid"/>
          </a:ln>
        </p:spPr>
      </p:sp>
      <p:sp>
        <p:nvSpPr>
          <p:cNvPr id="11" name="Shape 8"/>
          <p:cNvSpPr/>
          <p:nvPr/>
        </p:nvSpPr>
        <p:spPr>
          <a:xfrm>
            <a:off x="4910328" y="3163824"/>
            <a:ext cx="713232" cy="713232"/>
          </a:xfrm>
          <a:prstGeom prst="ellipse">
            <a:avLst/>
          </a:prstGeom>
          <a:solidFill>
            <a:srgbClr val="3B82F6"/>
          </a:solidFill>
          <a:ln/>
        </p:spPr>
      </p:sp>
      <p:pic>
        <p:nvPicPr>
          <p:cNvPr id="12" name="Image 1" descr="/tmp/work/deck/icons/fingerprint.png">    </p:cNvPr>
          <p:cNvPicPr>
            <a:picLocks noChangeAspect="1"/>
          </p:cNvPicPr>
          <p:nvPr/>
        </p:nvPicPr>
        <p:blipFill>
          <a:blip r:embed="rId2"/>
          <a:stretch>
            <a:fillRect/>
          </a:stretch>
        </p:blipFill>
        <p:spPr>
          <a:xfrm>
            <a:off x="5095768" y="3349264"/>
            <a:ext cx="342351" cy="342351"/>
          </a:xfrm>
          <a:prstGeom prst="rect">
            <a:avLst/>
          </a:prstGeom>
        </p:spPr>
      </p:pic>
      <p:sp>
        <p:nvSpPr>
          <p:cNvPr id="13" name="Text 9"/>
          <p:cNvSpPr/>
          <p:nvPr/>
        </p:nvSpPr>
        <p:spPr>
          <a:xfrm>
            <a:off x="5897880" y="3002280"/>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Tamper-resistant logging</a:t>
            </a:r>
            <a:endParaRPr lang="en-US" sz="1650" dirty="0"/>
          </a:p>
        </p:txBody>
      </p:sp>
      <p:sp>
        <p:nvSpPr>
          <p:cNvPr id="14" name="Text 10"/>
          <p:cNvSpPr/>
          <p:nvPr/>
        </p:nvSpPr>
        <p:spPr>
          <a:xfrm>
            <a:off x="5897880" y="3493861"/>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Structured, timestamped, queryable</a:t>
            </a:r>
            <a:endParaRPr lang="en-US" sz="1250" dirty="0"/>
          </a:p>
        </p:txBody>
      </p:sp>
      <p:sp>
        <p:nvSpPr>
          <p:cNvPr id="15" name="Shape 11"/>
          <p:cNvSpPr/>
          <p:nvPr/>
        </p:nvSpPr>
        <p:spPr>
          <a:xfrm>
            <a:off x="4617720" y="4477512"/>
            <a:ext cx="7025335" cy="1328928"/>
          </a:xfrm>
          <a:prstGeom prst="roundRect">
            <a:avLst>
              <a:gd name="adj" fmla="val 6193"/>
            </a:avLst>
          </a:prstGeom>
          <a:solidFill>
            <a:srgbClr val="101B30"/>
          </a:solidFill>
          <a:ln w="12700">
            <a:solidFill>
              <a:srgbClr val="1E2C47"/>
            </a:solidFill>
            <a:prstDash val="solid"/>
          </a:ln>
        </p:spPr>
      </p:sp>
      <p:sp>
        <p:nvSpPr>
          <p:cNvPr id="16" name="Shape 12"/>
          <p:cNvSpPr/>
          <p:nvPr/>
        </p:nvSpPr>
        <p:spPr>
          <a:xfrm>
            <a:off x="4910328" y="4785360"/>
            <a:ext cx="713232" cy="713232"/>
          </a:xfrm>
          <a:prstGeom prst="ellipse">
            <a:avLst/>
          </a:prstGeom>
          <a:solidFill>
            <a:srgbClr val="3B82F6"/>
          </a:solidFill>
          <a:ln/>
        </p:spPr>
      </p:sp>
      <p:pic>
        <p:nvPicPr>
          <p:cNvPr id="17" name="Image 2" descr="/tmp/work/deck/icons/searchchart.png">    </p:cNvPr>
          <p:cNvPicPr>
            <a:picLocks noChangeAspect="1"/>
          </p:cNvPicPr>
          <p:nvPr/>
        </p:nvPicPr>
        <p:blipFill>
          <a:blip r:embed="rId3"/>
          <a:stretch>
            <a:fillRect/>
          </a:stretch>
        </p:blipFill>
        <p:spPr>
          <a:xfrm>
            <a:off x="5095768" y="4970800"/>
            <a:ext cx="342351" cy="342351"/>
          </a:xfrm>
          <a:prstGeom prst="rect">
            <a:avLst/>
          </a:prstGeom>
        </p:spPr>
      </p:pic>
      <p:sp>
        <p:nvSpPr>
          <p:cNvPr id="18" name="Text 13"/>
          <p:cNvSpPr/>
          <p:nvPr/>
        </p:nvSpPr>
        <p:spPr>
          <a:xfrm>
            <a:off x="5897880" y="4623816"/>
            <a:ext cx="5489143" cy="664464"/>
          </a:xfrm>
          <a:prstGeom prst="rect">
            <a:avLst/>
          </a:prstGeom>
          <a:noFill/>
          <a:ln/>
        </p:spPr>
        <p:txBody>
          <a:bodyPr wrap="square" rtlCol="0" anchor="t"/>
          <a:lstStyle/>
          <a:p>
            <a:pPr indent="0" marL="0">
              <a:buNone/>
            </a:pPr>
            <a:r>
              <a:rPr lang="en-US" sz="1650" b="1" dirty="0">
                <a:solidFill>
                  <a:srgbClr val="FFFFFF"/>
                </a:solidFill>
                <a:latin typeface="Calibri" pitchFamily="34" charset="0"/>
                <a:ea typeface="Calibri" pitchFamily="34" charset="-122"/>
                <a:cs typeface="Calibri" pitchFamily="34" charset="-120"/>
              </a:rPr>
              <a:t>Built for review</a:t>
            </a:r>
            <a:endParaRPr lang="en-US" sz="1650" dirty="0"/>
          </a:p>
        </p:txBody>
      </p:sp>
      <p:sp>
        <p:nvSpPr>
          <p:cNvPr id="19" name="Text 14"/>
          <p:cNvSpPr/>
          <p:nvPr/>
        </p:nvSpPr>
        <p:spPr>
          <a:xfrm>
            <a:off x="5897880" y="5115397"/>
            <a:ext cx="5489143" cy="664464"/>
          </a:xfrm>
          <a:prstGeom prst="rect">
            <a:avLst/>
          </a:prstGeom>
          <a:noFill/>
          <a:ln/>
        </p:spPr>
        <p:txBody>
          <a:bodyPr wrap="square" rtlCol="0" anchor="t"/>
          <a:lstStyle/>
          <a:p>
            <a:pPr indent="0" marL="0">
              <a:lnSpc>
                <a:spcPct val="110000"/>
              </a:lnSpc>
              <a:buNone/>
            </a:pPr>
            <a:r>
              <a:rPr lang="en-US" sz="1250" dirty="0">
                <a:solidFill>
                  <a:srgbClr val="94A3B8"/>
                </a:solidFill>
                <a:latin typeface="Calibri" pitchFamily="34" charset="0"/>
                <a:ea typeface="Calibri" pitchFamily="34" charset="-122"/>
                <a:cs typeface="Calibri" pitchFamily="34" charset="-120"/>
              </a:rPr>
              <a:t>Ready for internal or external audit</a:t>
            </a:r>
            <a:endParaRPr lang="en-US" sz="1250" dirty="0"/>
          </a:p>
        </p:txBody>
      </p:sp>
      <p:sp>
        <p:nvSpPr>
          <p:cNvPr id="20" name="Text 15"/>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1" name="Text 16"/>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8 / 15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40080" y="457200"/>
            <a:ext cx="7315200" cy="320040"/>
          </a:xfrm>
          <a:prstGeom prst="rect">
            <a:avLst/>
          </a:prstGeom>
          <a:noFill/>
          <a:ln/>
        </p:spPr>
        <p:txBody>
          <a:bodyPr wrap="square" rtlCol="0" anchor="ctr"/>
          <a:lstStyle/>
          <a:p>
            <a:pPr algn="l" indent="0" marL="0">
              <a:buNone/>
            </a:pPr>
            <a:r>
              <a:rPr lang="en-US" sz="1200" b="1" spc="200" kern="0" dirty="0">
                <a:solidFill>
                  <a:srgbClr val="3B82F6"/>
                </a:solidFill>
                <a:latin typeface="Calibri" pitchFamily="34" charset="0"/>
                <a:ea typeface="Calibri" pitchFamily="34" charset="-122"/>
                <a:cs typeface="Calibri" pitchFamily="34" charset="-120"/>
              </a:rPr>
              <a:t>MARKET INDICATORS</a:t>
            </a:r>
            <a:endParaRPr lang="en-US" sz="1200" dirty="0"/>
          </a:p>
        </p:txBody>
      </p:sp>
      <p:sp>
        <p:nvSpPr>
          <p:cNvPr id="3" name="Text 1"/>
          <p:cNvSpPr/>
          <p:nvPr/>
        </p:nvSpPr>
        <p:spPr>
          <a:xfrm>
            <a:off x="640080" y="795528"/>
            <a:ext cx="10881360" cy="868680"/>
          </a:xfrm>
          <a:prstGeom prst="rect">
            <a:avLst/>
          </a:prstGeom>
          <a:noFill/>
          <a:ln/>
        </p:spPr>
        <p:txBody>
          <a:bodyPr wrap="square" rtlCol="0" anchor="ctr"/>
          <a:lstStyle/>
          <a:p>
            <a:pPr indent="0" marL="0">
              <a:lnSpc>
                <a:spcPct val="103000"/>
              </a:lnSpc>
              <a:buNone/>
            </a:pPr>
            <a:r>
              <a:rPr lang="en-US" sz="2800" b="1" dirty="0">
                <a:solidFill>
                  <a:srgbClr val="FFFFFF"/>
                </a:solidFill>
                <a:latin typeface="Calibri" pitchFamily="34" charset="0"/>
                <a:ea typeface="Calibri" pitchFamily="34" charset="-122"/>
                <a:cs typeface="Calibri" pitchFamily="34" charset="-120"/>
              </a:rPr>
              <a:t>See the signals before they're headlines</a:t>
            </a:r>
            <a:endParaRPr lang="en-US" sz="2800" dirty="0"/>
          </a:p>
        </p:txBody>
      </p:sp>
      <p:sp>
        <p:nvSpPr>
          <p:cNvPr id="4" name="Shape 2"/>
          <p:cNvSpPr/>
          <p:nvPr/>
        </p:nvSpPr>
        <p:spPr>
          <a:xfrm>
            <a:off x="640080" y="1965960"/>
            <a:ext cx="5318608" cy="1965960"/>
          </a:xfrm>
          <a:prstGeom prst="roundRect">
            <a:avLst>
              <a:gd name="adj" fmla="val 4186"/>
            </a:avLst>
          </a:prstGeom>
          <a:solidFill>
            <a:srgbClr val="101B30"/>
          </a:solidFill>
          <a:ln w="12700">
            <a:solidFill>
              <a:srgbClr val="1E2C47"/>
            </a:solidFill>
            <a:prstDash val="solid"/>
          </a:ln>
        </p:spPr>
      </p:sp>
      <p:sp>
        <p:nvSpPr>
          <p:cNvPr id="5" name="Shape 3"/>
          <p:cNvSpPr/>
          <p:nvPr/>
        </p:nvSpPr>
        <p:spPr>
          <a:xfrm>
            <a:off x="932688" y="2638044"/>
            <a:ext cx="621792" cy="621792"/>
          </a:xfrm>
          <a:prstGeom prst="ellipse">
            <a:avLst/>
          </a:prstGeom>
          <a:solidFill>
            <a:srgbClr val="3B82F6"/>
          </a:solidFill>
          <a:ln/>
        </p:spPr>
      </p:sp>
      <p:pic>
        <p:nvPicPr>
          <p:cNvPr id="6" name="Image 0" descr="/tmp/work/deck/icons/chartline.png">    </p:cNvPr>
          <p:cNvPicPr>
            <a:picLocks noChangeAspect="1"/>
          </p:cNvPicPr>
          <p:nvPr/>
        </p:nvPicPr>
        <p:blipFill>
          <a:blip r:embed="rId1"/>
          <a:stretch>
            <a:fillRect/>
          </a:stretch>
        </p:blipFill>
        <p:spPr>
          <a:xfrm>
            <a:off x="1094354" y="2799710"/>
            <a:ext cx="298460" cy="298460"/>
          </a:xfrm>
          <a:prstGeom prst="rect">
            <a:avLst/>
          </a:prstGeom>
        </p:spPr>
      </p:pic>
      <p:sp>
        <p:nvSpPr>
          <p:cNvPr id="7" name="Text 4"/>
          <p:cNvSpPr/>
          <p:nvPr/>
        </p:nvSpPr>
        <p:spPr>
          <a:xfrm>
            <a:off x="1719072"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U.S. Treasury yield curve</a:t>
            </a:r>
            <a:endParaRPr lang="en-US" sz="1600" dirty="0"/>
          </a:p>
        </p:txBody>
      </p:sp>
      <p:sp>
        <p:nvSpPr>
          <p:cNvPr id="8" name="Text 5"/>
          <p:cNvSpPr/>
          <p:nvPr/>
        </p:nvSpPr>
        <p:spPr>
          <a:xfrm>
            <a:off x="1719072"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Full curve, updated continuously</a:t>
            </a:r>
            <a:endParaRPr lang="en-US" sz="1250" dirty="0"/>
          </a:p>
        </p:txBody>
      </p:sp>
      <p:sp>
        <p:nvSpPr>
          <p:cNvPr id="9" name="Shape 6"/>
          <p:cNvSpPr/>
          <p:nvPr/>
        </p:nvSpPr>
        <p:spPr>
          <a:xfrm>
            <a:off x="6233008" y="1965960"/>
            <a:ext cx="5318608" cy="1965960"/>
          </a:xfrm>
          <a:prstGeom prst="roundRect">
            <a:avLst>
              <a:gd name="adj" fmla="val 4186"/>
            </a:avLst>
          </a:prstGeom>
          <a:solidFill>
            <a:srgbClr val="101B30"/>
          </a:solidFill>
          <a:ln w="12700">
            <a:solidFill>
              <a:srgbClr val="1E2C47"/>
            </a:solidFill>
            <a:prstDash val="solid"/>
          </a:ln>
        </p:spPr>
      </p:sp>
      <p:sp>
        <p:nvSpPr>
          <p:cNvPr id="10" name="Shape 7"/>
          <p:cNvSpPr/>
          <p:nvPr/>
        </p:nvSpPr>
        <p:spPr>
          <a:xfrm>
            <a:off x="6525616" y="2638044"/>
            <a:ext cx="621792" cy="621792"/>
          </a:xfrm>
          <a:prstGeom prst="ellipse">
            <a:avLst/>
          </a:prstGeom>
          <a:solidFill>
            <a:srgbClr val="3B82F6"/>
          </a:solidFill>
          <a:ln/>
        </p:spPr>
      </p:sp>
      <p:pic>
        <p:nvPicPr>
          <p:cNvPr id="11" name="Image 1" descr="/tmp/work/deck/icons/warning.png">    </p:cNvPr>
          <p:cNvPicPr>
            <a:picLocks noChangeAspect="1"/>
          </p:cNvPicPr>
          <p:nvPr/>
        </p:nvPicPr>
        <p:blipFill>
          <a:blip r:embed="rId2"/>
          <a:stretch>
            <a:fillRect/>
          </a:stretch>
        </p:blipFill>
        <p:spPr>
          <a:xfrm>
            <a:off x="6687282" y="2799710"/>
            <a:ext cx="298460" cy="298460"/>
          </a:xfrm>
          <a:prstGeom prst="rect">
            <a:avLst/>
          </a:prstGeom>
        </p:spPr>
      </p:pic>
      <p:sp>
        <p:nvSpPr>
          <p:cNvPr id="12" name="Text 8"/>
          <p:cNvSpPr/>
          <p:nvPr/>
        </p:nvSpPr>
        <p:spPr>
          <a:xfrm>
            <a:off x="7312000" y="218541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Inversion warning signals</a:t>
            </a:r>
            <a:endParaRPr lang="en-US" sz="1600" dirty="0"/>
          </a:p>
        </p:txBody>
      </p:sp>
      <p:sp>
        <p:nvSpPr>
          <p:cNvPr id="13" name="Text 9"/>
          <p:cNvSpPr/>
          <p:nvPr/>
        </p:nvSpPr>
        <p:spPr>
          <a:xfrm>
            <a:off x="7312000" y="266090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2s10s, 3m10y, 2s30s and more</a:t>
            </a:r>
            <a:endParaRPr lang="en-US" sz="1250" dirty="0"/>
          </a:p>
        </p:txBody>
      </p:sp>
      <p:sp>
        <p:nvSpPr>
          <p:cNvPr id="14" name="Shape 10"/>
          <p:cNvSpPr/>
          <p:nvPr/>
        </p:nvSpPr>
        <p:spPr>
          <a:xfrm>
            <a:off x="640080" y="4206240"/>
            <a:ext cx="5318608" cy="1965960"/>
          </a:xfrm>
          <a:prstGeom prst="roundRect">
            <a:avLst>
              <a:gd name="adj" fmla="val 4186"/>
            </a:avLst>
          </a:prstGeom>
          <a:solidFill>
            <a:srgbClr val="101B30"/>
          </a:solidFill>
          <a:ln w="12700">
            <a:solidFill>
              <a:srgbClr val="1E2C47"/>
            </a:solidFill>
            <a:prstDash val="solid"/>
          </a:ln>
        </p:spPr>
      </p:sp>
      <p:sp>
        <p:nvSpPr>
          <p:cNvPr id="15" name="Shape 11"/>
          <p:cNvSpPr/>
          <p:nvPr/>
        </p:nvSpPr>
        <p:spPr>
          <a:xfrm>
            <a:off x="932688" y="4878324"/>
            <a:ext cx="621792" cy="621792"/>
          </a:xfrm>
          <a:prstGeom prst="ellipse">
            <a:avLst/>
          </a:prstGeom>
          <a:solidFill>
            <a:srgbClr val="3B82F6"/>
          </a:solidFill>
          <a:ln/>
        </p:spPr>
      </p:sp>
      <p:pic>
        <p:nvPicPr>
          <p:cNvPr id="16" name="Image 2" descr="/tmp/work/deck/icons/percent.png">    </p:cNvPr>
          <p:cNvPicPr>
            <a:picLocks noChangeAspect="1"/>
          </p:cNvPicPr>
          <p:nvPr/>
        </p:nvPicPr>
        <p:blipFill>
          <a:blip r:embed="rId3"/>
          <a:stretch>
            <a:fillRect/>
          </a:stretch>
        </p:blipFill>
        <p:spPr>
          <a:xfrm>
            <a:off x="1094354" y="5039990"/>
            <a:ext cx="298460" cy="298460"/>
          </a:xfrm>
          <a:prstGeom prst="rect">
            <a:avLst/>
          </a:prstGeom>
        </p:spPr>
      </p:pic>
      <p:sp>
        <p:nvSpPr>
          <p:cNvPr id="17" name="Text 12"/>
          <p:cNvSpPr/>
          <p:nvPr/>
        </p:nvSpPr>
        <p:spPr>
          <a:xfrm>
            <a:off x="1719072"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Recession probability model</a:t>
            </a:r>
            <a:endParaRPr lang="en-US" sz="1600" dirty="0"/>
          </a:p>
        </p:txBody>
      </p:sp>
      <p:sp>
        <p:nvSpPr>
          <p:cNvPr id="18" name="Text 13"/>
          <p:cNvSpPr/>
          <p:nvPr/>
        </p:nvSpPr>
        <p:spPr>
          <a:xfrm>
            <a:off x="1719072"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A data-driven read on macro risk</a:t>
            </a:r>
            <a:endParaRPr lang="en-US" sz="1250" dirty="0"/>
          </a:p>
        </p:txBody>
      </p:sp>
      <p:sp>
        <p:nvSpPr>
          <p:cNvPr id="19" name="Shape 14"/>
          <p:cNvSpPr/>
          <p:nvPr/>
        </p:nvSpPr>
        <p:spPr>
          <a:xfrm>
            <a:off x="6233008" y="4206240"/>
            <a:ext cx="5318608" cy="1965960"/>
          </a:xfrm>
          <a:prstGeom prst="roundRect">
            <a:avLst>
              <a:gd name="adj" fmla="val 4186"/>
            </a:avLst>
          </a:prstGeom>
          <a:solidFill>
            <a:srgbClr val="101B30"/>
          </a:solidFill>
          <a:ln w="12700">
            <a:solidFill>
              <a:srgbClr val="1E2C47"/>
            </a:solidFill>
            <a:prstDash val="solid"/>
          </a:ln>
        </p:spPr>
      </p:sp>
      <p:sp>
        <p:nvSpPr>
          <p:cNvPr id="20" name="Shape 15"/>
          <p:cNvSpPr/>
          <p:nvPr/>
        </p:nvSpPr>
        <p:spPr>
          <a:xfrm>
            <a:off x="6525616" y="4878324"/>
            <a:ext cx="621792" cy="621792"/>
          </a:xfrm>
          <a:prstGeom prst="ellipse">
            <a:avLst/>
          </a:prstGeom>
          <a:solidFill>
            <a:srgbClr val="3B82F6"/>
          </a:solidFill>
          <a:ln/>
        </p:spPr>
      </p:sp>
      <p:pic>
        <p:nvPicPr>
          <p:cNvPr id="21" name="Image 3" descr="/tmp/work/deck/icons/barchart.png">    </p:cNvPr>
          <p:cNvPicPr>
            <a:picLocks noChangeAspect="1"/>
          </p:cNvPicPr>
          <p:nvPr/>
        </p:nvPicPr>
        <p:blipFill>
          <a:blip r:embed="rId4"/>
          <a:stretch>
            <a:fillRect/>
          </a:stretch>
        </p:blipFill>
        <p:spPr>
          <a:xfrm>
            <a:off x="6687282" y="5039990"/>
            <a:ext cx="298460" cy="298460"/>
          </a:xfrm>
          <a:prstGeom prst="rect">
            <a:avLst/>
          </a:prstGeom>
        </p:spPr>
      </p:pic>
      <p:sp>
        <p:nvSpPr>
          <p:cNvPr id="22" name="Text 16"/>
          <p:cNvSpPr/>
          <p:nvPr/>
        </p:nvSpPr>
        <p:spPr>
          <a:xfrm>
            <a:off x="7312000" y="4425696"/>
            <a:ext cx="3947008" cy="502920"/>
          </a:xfrm>
          <a:prstGeom prst="rect">
            <a:avLst/>
          </a:prstGeom>
          <a:noFill/>
          <a:ln/>
        </p:spPr>
        <p:txBody>
          <a:bodyPr wrap="square" rtlCol="0" anchor="t"/>
          <a:lstStyle/>
          <a:p>
            <a:pPr indent="0" marL="0">
              <a:buNone/>
            </a:pPr>
            <a:r>
              <a:rPr lang="en-US" sz="1600" b="1" dirty="0">
                <a:solidFill>
                  <a:srgbClr val="FFFFFF"/>
                </a:solidFill>
                <a:latin typeface="Calibri" pitchFamily="34" charset="0"/>
                <a:ea typeface="Calibri" pitchFamily="34" charset="-122"/>
                <a:cs typeface="Calibri" pitchFamily="34" charset="-120"/>
              </a:rPr>
              <a:t>Credit spreads &amp; volatility</a:t>
            </a:r>
            <a:endParaRPr lang="en-US" sz="1600" dirty="0"/>
          </a:p>
        </p:txBody>
      </p:sp>
      <p:sp>
        <p:nvSpPr>
          <p:cNvPr id="23" name="Text 17"/>
          <p:cNvSpPr/>
          <p:nvPr/>
        </p:nvSpPr>
        <p:spPr>
          <a:xfrm>
            <a:off x="7312000" y="4901184"/>
            <a:ext cx="3947008" cy="1097280"/>
          </a:xfrm>
          <a:prstGeom prst="rect">
            <a:avLst/>
          </a:prstGeom>
          <a:noFill/>
          <a:ln/>
        </p:spPr>
        <p:txBody>
          <a:bodyPr wrap="square" rtlCol="0" anchor="t"/>
          <a:lstStyle/>
          <a:p>
            <a:pPr indent="0" marL="0">
              <a:lnSpc>
                <a:spcPct val="115000"/>
              </a:lnSpc>
              <a:buNone/>
            </a:pPr>
            <a:r>
              <a:rPr lang="en-US" sz="1250" dirty="0">
                <a:solidFill>
                  <a:srgbClr val="94A3B8"/>
                </a:solidFill>
                <a:latin typeface="Calibri" pitchFamily="34" charset="0"/>
                <a:ea typeface="Calibri" pitchFamily="34" charset="-122"/>
                <a:cs typeface="Calibri" pitchFamily="34" charset="-120"/>
              </a:rPr>
              <a:t>Investment grade, high yield, and MOVE index</a:t>
            </a:r>
            <a:endParaRPr lang="en-US" sz="1250" dirty="0"/>
          </a:p>
        </p:txBody>
      </p:sp>
      <p:sp>
        <p:nvSpPr>
          <p:cNvPr id="24" name="Text 18"/>
          <p:cNvSpPr/>
          <p:nvPr/>
        </p:nvSpPr>
        <p:spPr>
          <a:xfrm>
            <a:off x="457200" y="6473952"/>
            <a:ext cx="3657600" cy="274320"/>
          </a:xfrm>
          <a:prstGeom prst="rect">
            <a:avLst/>
          </a:prstGeom>
          <a:noFill/>
          <a:ln/>
        </p:spPr>
        <p:txBody>
          <a:bodyPr wrap="square" rtlCol="0" anchor="ctr"/>
          <a:lstStyle/>
          <a:p>
            <a:pPr indent="0" marL="0">
              <a:buNone/>
            </a:pPr>
            <a:r>
              <a:rPr lang="en-US" sz="900" spc="100" kern="0" dirty="0">
                <a:solidFill>
                  <a:srgbClr val="94A3B8"/>
                </a:solidFill>
                <a:latin typeface="Calibri" pitchFamily="34" charset="0"/>
                <a:ea typeface="Calibri" pitchFamily="34" charset="-122"/>
                <a:cs typeface="Calibri" pitchFamily="34" charset="-120"/>
              </a:rPr>
              <a:t>BOND TRADING APP</a:t>
            </a:r>
            <a:endParaRPr lang="en-US" sz="900" dirty="0"/>
          </a:p>
        </p:txBody>
      </p:sp>
      <p:sp>
        <p:nvSpPr>
          <p:cNvPr id="25" name="Text 19"/>
          <p:cNvSpPr/>
          <p:nvPr/>
        </p:nvSpPr>
        <p:spPr>
          <a:xfrm>
            <a:off x="11002975" y="6473952"/>
            <a:ext cx="731520" cy="274320"/>
          </a:xfrm>
          <a:prstGeom prst="rect">
            <a:avLst/>
          </a:prstGeom>
          <a:noFill/>
          <a:ln/>
        </p:spPr>
        <p:txBody>
          <a:bodyPr wrap="square" rtlCol="0" anchor="ctr"/>
          <a:lstStyle/>
          <a:p>
            <a:pPr algn="r" indent="0" marL="0">
              <a:buNone/>
            </a:pPr>
            <a:r>
              <a:rPr lang="en-US" sz="900" dirty="0">
                <a:solidFill>
                  <a:srgbClr val="94A3B8"/>
                </a:solidFill>
                <a:latin typeface="Calibri" pitchFamily="34" charset="0"/>
                <a:ea typeface="Calibri" pitchFamily="34" charset="-122"/>
                <a:cs typeface="Calibri" pitchFamily="34" charset="-120"/>
              </a:rPr>
              <a:t>9 / 15</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2026-08-17T22:39:46Z</dcterms:created>
  <dcterms:modified xsi:type="dcterms:W3CDTF">2026-08-17T22:39:46Z</dcterms:modified>
</cp:coreProperties>
</file>