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BillingPro Suite — a real, single-tenant billing and invoicing platform. Real customers, real invoices, real Stripe payments, and automation that keeps working even when nobody has the app open.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hood: Express 5 and better-sqlite3 for a real on-disk database, the real Stripe SDK, Nodemailer for SMTP email, PDFKit for real PDF generation, node-cron for daily automation, and otplib with qrcode for two-factor authentication.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BillingPro Suite was verified directly — real server restarts, real curl tests, a real local SMTP catcher. It's also honest about its edges: sessions are in-memory today, dunning can send a slightly bunched reminder rather than silently skip one after downtime, and two-factor authentication has no backup codes yet — deliberate scope decisions, not oversights.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Against typical billing platforms like QuickBooks, FreshBooks, or Zoho Invoice, BillingPro Suite trades their broad accounting ecosystems for full data ownership, direct control of the Stripe integration, and recurring billing and dunning logic you can actually audit instead of trusting blindly.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BillingPro Suite fits agencies and consultancies who want full control of invoicing and payment history, small service businesses that need real recurring billing without per-seat fees, SaaS companies that want owned billing infrastructure instead of a black box, and finance teams that need a fully auditable system of record.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invoices, real payments, real automation. That's BillingPro Suite. Thank you. Purchase at polyapps-ai.com.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BillingPro Suite started as a single 6,000-line HTML file that saved everything to the browser. Today it's a real Express and SQLite backend with real accounts, real Stripe payments, real email, real PDFs, and a scheduled job that keeps billing running even when nobody has the app open.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BillingPro Suite covers the full billing operation: customers and invoices with real line-item math, role-based access enforced server-side, recurring billing with automated dunning, real Stripe payments, a no-login customer payment portal, and a complete audit log of every 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Payments run on the real Stripe SDK — one-off Checkout sessions scoped to an invoice's exact balance, and recurring Subscriptions billed automatically. A real webhook marks invoices paid the instant Stripe confirms, even with nobody watching, and if Stripe isn't configured yet, the app degrades cleanly instead of breaking.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invoice and statement is a real, server-generated PDF — the same layout whether a staff member downloads it, emails it, or the scheduled job sends it as part of an automated reminder. One code path, no drift.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daily scheduled job generates invoices from active recurring rules and sends escalating dunning reminders at three, seven, fourteen, and thirty days overdue — each tier sent exactly once per invoice. Every automated action, including a skipped email, is written to the audit log.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invoice can carry a private portal link built from 192 bits of randomness. Customers see a read-only page scoped strictly to that one invoice, with a Pay Now button — and an invalid or guessed token returns a plain 404, never someone else's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Security runs at every layer: bcrypt hashing with a five-attempt, fifteen-minute account lockout; role-based permissions enforced server-side on every single route; opt-in two-factor authentication that's fully independent of the password lockout; and IP-based rate limiting on top of it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Foreign exchange rates refresh automatically every day, with a manual refresh available anytime. If a fetch ever fails, existing rates simply stay in place — the app degrades gracefully instead of breaking billing.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3.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9784080" y="-1463040"/>
            <a:ext cx="4206240" cy="4206240"/>
          </a:xfrm>
          <a:prstGeom prst="ellipse">
            <a:avLst/>
          </a:prstGeom>
          <a:solidFill>
            <a:srgbClr val="161C4A"/>
          </a:solidFill>
          <a:ln/>
        </p:spPr>
      </p:sp>
      <p:sp>
        <p:nvSpPr>
          <p:cNvPr id="3" name="Shape 1"/>
          <p:cNvSpPr/>
          <p:nvPr/>
        </p:nvSpPr>
        <p:spPr>
          <a:xfrm>
            <a:off x="-1371600" y="4572000"/>
            <a:ext cx="3291840" cy="3291840"/>
          </a:xfrm>
          <a:prstGeom prst="ellipse">
            <a:avLst/>
          </a:prstGeom>
          <a:solidFill>
            <a:srgbClr val="161C4A"/>
          </a:solidFill>
          <a:ln/>
        </p:spPr>
      </p:sp>
      <p:sp>
        <p:nvSpPr>
          <p:cNvPr id="4" name="Shape 2"/>
          <p:cNvSpPr/>
          <p:nvPr/>
        </p:nvSpPr>
        <p:spPr>
          <a:xfrm>
            <a:off x="4189324"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illing_deck/icons/fileText_white.png">    </p:cNvPr>
          <p:cNvPicPr>
            <a:picLocks noChangeAspect="1"/>
          </p:cNvPicPr>
          <p:nvPr/>
        </p:nvPicPr>
        <p:blipFill>
          <a:blip r:embed="rId1"/>
          <a:stretch>
            <a:fillRect/>
          </a:stretch>
        </p:blipFill>
        <p:spPr>
          <a:xfrm>
            <a:off x="4367632" y="1595628"/>
            <a:ext cx="356616" cy="356616"/>
          </a:xfrm>
          <a:prstGeom prst="rect">
            <a:avLst/>
          </a:prstGeom>
        </p:spPr>
      </p:pic>
      <p:sp>
        <p:nvSpPr>
          <p:cNvPr id="6" name="Shape 3"/>
          <p:cNvSpPr/>
          <p:nvPr/>
        </p:nvSpPr>
        <p:spPr>
          <a:xfrm>
            <a:off x="5222596"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billing_deck/icons/creditCard_white.png">    </p:cNvPr>
          <p:cNvPicPr>
            <a:picLocks noChangeAspect="1"/>
          </p:cNvPicPr>
          <p:nvPr/>
        </p:nvPicPr>
        <p:blipFill>
          <a:blip r:embed="rId2"/>
          <a:stretch>
            <a:fillRect/>
          </a:stretch>
        </p:blipFill>
        <p:spPr>
          <a:xfrm>
            <a:off x="5400904" y="1595628"/>
            <a:ext cx="356616" cy="356616"/>
          </a:xfrm>
          <a:prstGeom prst="rect">
            <a:avLst/>
          </a:prstGeom>
        </p:spPr>
      </p:pic>
      <p:sp>
        <p:nvSpPr>
          <p:cNvPr id="8" name="Shape 4"/>
          <p:cNvSpPr/>
          <p:nvPr/>
        </p:nvSpPr>
        <p:spPr>
          <a:xfrm>
            <a:off x="6255868"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billing_deck/icons/repeat_white.png">    </p:cNvPr>
          <p:cNvPicPr>
            <a:picLocks noChangeAspect="1"/>
          </p:cNvPicPr>
          <p:nvPr/>
        </p:nvPicPr>
        <p:blipFill>
          <a:blip r:embed="rId3"/>
          <a:stretch>
            <a:fillRect/>
          </a:stretch>
        </p:blipFill>
        <p:spPr>
          <a:xfrm>
            <a:off x="6434176" y="1595628"/>
            <a:ext cx="356616" cy="356616"/>
          </a:xfrm>
          <a:prstGeom prst="rect">
            <a:avLst/>
          </a:prstGeom>
        </p:spPr>
      </p:pic>
      <p:sp>
        <p:nvSpPr>
          <p:cNvPr id="10" name="Shape 5"/>
          <p:cNvSpPr/>
          <p:nvPr/>
        </p:nvSpPr>
        <p:spPr>
          <a:xfrm>
            <a:off x="7289140"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1" name="Image 3" descr="/home/claude/billing_deck/icons/link_white.png">    </p:cNvPr>
          <p:cNvPicPr>
            <a:picLocks noChangeAspect="1"/>
          </p:cNvPicPr>
          <p:nvPr/>
        </p:nvPicPr>
        <p:blipFill>
          <a:blip r:embed="rId4"/>
          <a:stretch>
            <a:fillRect/>
          </a:stretch>
        </p:blipFill>
        <p:spPr>
          <a:xfrm>
            <a:off x="7467448" y="1595628"/>
            <a:ext cx="356616" cy="356616"/>
          </a:xfrm>
          <a:prstGeom prst="rect">
            <a:avLst/>
          </a:prstGeom>
        </p:spPr>
      </p:pic>
      <p:sp>
        <p:nvSpPr>
          <p:cNvPr id="12" name="Text 6"/>
          <p:cNvSpPr/>
          <p:nvPr/>
        </p:nvSpPr>
        <p:spPr>
          <a:xfrm>
            <a:off x="731520" y="2697480"/>
            <a:ext cx="10725912" cy="1188720"/>
          </a:xfrm>
          <a:prstGeom prst="rect">
            <a:avLst/>
          </a:prstGeom>
          <a:noFill/>
          <a:ln/>
        </p:spPr>
        <p:txBody>
          <a:bodyPr wrap="square" lIns="0" tIns="0" rIns="0" bIns="0" rtlCol="0" anchor="ctr"/>
          <a:lstStyle/>
          <a:p>
            <a:pPr algn="ctr" indent="0" marL="0">
              <a:buNone/>
            </a:pPr>
            <a:r>
              <a:rPr lang="en-US" sz="5400" b="1" spc="100" kern="0" dirty="0">
                <a:solidFill>
                  <a:srgbClr val="FFFFFF"/>
                </a:solidFill>
                <a:latin typeface="Cambria" pitchFamily="34" charset="0"/>
                <a:ea typeface="Cambria" pitchFamily="34" charset="-122"/>
                <a:cs typeface="Cambria" pitchFamily="34" charset="-120"/>
              </a:rPr>
              <a:t>BILLINGPRO SUITE</a:t>
            </a:r>
            <a:endParaRPr lang="en-US" sz="5400" dirty="0"/>
          </a:p>
        </p:txBody>
      </p:sp>
      <p:sp>
        <p:nvSpPr>
          <p:cNvPr id="13" name="Text 7"/>
          <p:cNvSpPr/>
          <p:nvPr/>
        </p:nvSpPr>
        <p:spPr>
          <a:xfrm>
            <a:off x="731520" y="3794760"/>
            <a:ext cx="10725912" cy="548640"/>
          </a:xfrm>
          <a:prstGeom prst="rect">
            <a:avLst/>
          </a:prstGeom>
          <a:noFill/>
          <a:ln/>
        </p:spPr>
        <p:txBody>
          <a:bodyPr wrap="square" lIns="0" tIns="0" rIns="0" bIns="0" rtlCol="0" anchor="ctr"/>
          <a:lstStyle/>
          <a:p>
            <a:pPr algn="ctr" indent="0" marL="0">
              <a:buNone/>
            </a:pPr>
            <a:r>
              <a:rPr lang="en-US" sz="2200" i="1" dirty="0">
                <a:solidFill>
                  <a:srgbClr val="CADCFC"/>
                </a:solidFill>
                <a:latin typeface="Calibri" pitchFamily="34" charset="0"/>
                <a:ea typeface="Calibri" pitchFamily="34" charset="-122"/>
                <a:cs typeface="Calibri" pitchFamily="34" charset="-120"/>
              </a:rPr>
              <a:t>Real Billing &amp; Invoicing, Built to Get Paid</a:t>
            </a:r>
            <a:endParaRPr lang="en-US" sz="2200" dirty="0"/>
          </a:p>
        </p:txBody>
      </p:sp>
      <p:sp>
        <p:nvSpPr>
          <p:cNvPr id="14" name="Text 8"/>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spc="100" kern="0" dirty="0">
                <a:solidFill>
                  <a:srgbClr val="9BA8D9"/>
                </a:solidFill>
                <a:latin typeface="Calibri" pitchFamily="34" charset="0"/>
                <a:ea typeface="Calibri" pitchFamily="34" charset="-122"/>
                <a:cs typeface="Calibri" pitchFamily="34" charset="-120"/>
              </a:rPr>
              <a:t>Invoicing   ·   Payments   ·   Automation   ·   Customer Portal</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Built on a Serious, Production-Grade Stack</a:t>
            </a:r>
            <a:endParaRPr lang="en-US" sz="3200" dirty="0"/>
          </a:p>
        </p:txBody>
      </p:sp>
      <p:sp>
        <p:nvSpPr>
          <p:cNvPr id="3" name="Shape 1"/>
          <p:cNvSpPr/>
          <p:nvPr/>
        </p:nvSpPr>
        <p:spPr>
          <a:xfrm>
            <a:off x="457200" y="1691640"/>
            <a:ext cx="2667762" cy="1965960"/>
          </a:xfrm>
          <a:prstGeom prst="roundRect">
            <a:avLst>
              <a:gd name="adj" fmla="val 4186"/>
            </a:avLst>
          </a:prstGeom>
          <a:solidFill>
            <a:srgbClr val="F4F6FB"/>
          </a:solidFill>
          <a:ln w="12700">
            <a:solidFill>
              <a:srgbClr val="E1E6F0"/>
            </a:solidFill>
            <a:prstDash val="solid"/>
          </a:ln>
        </p:spPr>
      </p:sp>
      <p:sp>
        <p:nvSpPr>
          <p:cNvPr id="4" name="Shape 2"/>
          <p:cNvSpPr/>
          <p:nvPr/>
        </p:nvSpPr>
        <p:spPr>
          <a:xfrm>
            <a:off x="150761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cpu_white.png">    </p:cNvPr>
          <p:cNvPicPr>
            <a:picLocks noChangeAspect="1"/>
          </p:cNvPicPr>
          <p:nvPr/>
        </p:nvPicPr>
        <p:blipFill>
          <a:blip r:embed="rId1"/>
          <a:stretch>
            <a:fillRect/>
          </a:stretch>
        </p:blipFill>
        <p:spPr>
          <a:xfrm>
            <a:off x="1643680" y="2083735"/>
            <a:ext cx="294803" cy="294803"/>
          </a:xfrm>
          <a:prstGeom prst="rect">
            <a:avLst/>
          </a:prstGeom>
        </p:spPr>
      </p:pic>
      <p:sp>
        <p:nvSpPr>
          <p:cNvPr id="6" name="Text 3"/>
          <p:cNvSpPr/>
          <p:nvPr/>
        </p:nvSpPr>
        <p:spPr>
          <a:xfrm>
            <a:off x="548640" y="2697480"/>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Express 5</a:t>
            </a:r>
            <a:endParaRPr lang="en-US" sz="1300" dirty="0"/>
          </a:p>
        </p:txBody>
      </p:sp>
      <p:sp>
        <p:nvSpPr>
          <p:cNvPr id="7" name="Text 4"/>
          <p:cNvSpPr/>
          <p:nvPr/>
        </p:nvSpPr>
        <p:spPr>
          <a:xfrm>
            <a:off x="548640" y="3172968"/>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API &amp; routing</a:t>
            </a:r>
            <a:endParaRPr lang="en-US" sz="1050" dirty="0"/>
          </a:p>
        </p:txBody>
      </p:sp>
      <p:sp>
        <p:nvSpPr>
          <p:cNvPr id="8" name="Shape 5"/>
          <p:cNvSpPr/>
          <p:nvPr/>
        </p:nvSpPr>
        <p:spPr>
          <a:xfrm>
            <a:off x="3326130" y="1691640"/>
            <a:ext cx="2667762" cy="1965960"/>
          </a:xfrm>
          <a:prstGeom prst="roundRect">
            <a:avLst>
              <a:gd name="adj" fmla="val 4186"/>
            </a:avLst>
          </a:prstGeom>
          <a:solidFill>
            <a:srgbClr val="F4F6FB"/>
          </a:solidFill>
          <a:ln w="12700">
            <a:solidFill>
              <a:srgbClr val="E1E6F0"/>
            </a:solidFill>
            <a:prstDash val="solid"/>
          </a:ln>
        </p:spPr>
      </p:sp>
      <p:sp>
        <p:nvSpPr>
          <p:cNvPr id="9" name="Shape 6"/>
          <p:cNvSpPr/>
          <p:nvPr/>
        </p:nvSpPr>
        <p:spPr>
          <a:xfrm>
            <a:off x="437654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database_white.png">    </p:cNvPr>
          <p:cNvPicPr>
            <a:picLocks noChangeAspect="1"/>
          </p:cNvPicPr>
          <p:nvPr/>
        </p:nvPicPr>
        <p:blipFill>
          <a:blip r:embed="rId2"/>
          <a:stretch>
            <a:fillRect/>
          </a:stretch>
        </p:blipFill>
        <p:spPr>
          <a:xfrm>
            <a:off x="4512610" y="2083735"/>
            <a:ext cx="294803" cy="294803"/>
          </a:xfrm>
          <a:prstGeom prst="rect">
            <a:avLst/>
          </a:prstGeom>
        </p:spPr>
      </p:pic>
      <p:sp>
        <p:nvSpPr>
          <p:cNvPr id="11" name="Text 7"/>
          <p:cNvSpPr/>
          <p:nvPr/>
        </p:nvSpPr>
        <p:spPr>
          <a:xfrm>
            <a:off x="3417570" y="2697480"/>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better-sqlite3</a:t>
            </a:r>
            <a:endParaRPr lang="en-US" sz="1300" dirty="0"/>
          </a:p>
        </p:txBody>
      </p:sp>
      <p:sp>
        <p:nvSpPr>
          <p:cNvPr id="12" name="Text 8"/>
          <p:cNvSpPr/>
          <p:nvPr/>
        </p:nvSpPr>
        <p:spPr>
          <a:xfrm>
            <a:off x="3417570" y="3172968"/>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Real on-disk database</a:t>
            </a:r>
            <a:endParaRPr lang="en-US" sz="1050" dirty="0"/>
          </a:p>
        </p:txBody>
      </p:sp>
      <p:sp>
        <p:nvSpPr>
          <p:cNvPr id="13" name="Shape 9"/>
          <p:cNvSpPr/>
          <p:nvPr/>
        </p:nvSpPr>
        <p:spPr>
          <a:xfrm>
            <a:off x="6195060" y="1691640"/>
            <a:ext cx="2667762" cy="1965960"/>
          </a:xfrm>
          <a:prstGeom prst="roundRect">
            <a:avLst>
              <a:gd name="adj" fmla="val 4186"/>
            </a:avLst>
          </a:prstGeom>
          <a:solidFill>
            <a:srgbClr val="F4F6FB"/>
          </a:solidFill>
          <a:ln w="12700">
            <a:solidFill>
              <a:srgbClr val="E1E6F0"/>
            </a:solidFill>
            <a:prstDash val="solid"/>
          </a:ln>
        </p:spPr>
      </p:sp>
      <p:sp>
        <p:nvSpPr>
          <p:cNvPr id="14" name="Shape 10"/>
          <p:cNvSpPr/>
          <p:nvPr/>
        </p:nvSpPr>
        <p:spPr>
          <a:xfrm>
            <a:off x="724547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creditCard_white.png">    </p:cNvPr>
          <p:cNvPicPr>
            <a:picLocks noChangeAspect="1"/>
          </p:cNvPicPr>
          <p:nvPr/>
        </p:nvPicPr>
        <p:blipFill>
          <a:blip r:embed="rId3"/>
          <a:stretch>
            <a:fillRect/>
          </a:stretch>
        </p:blipFill>
        <p:spPr>
          <a:xfrm>
            <a:off x="7381540" y="2083735"/>
            <a:ext cx="294803" cy="294803"/>
          </a:xfrm>
          <a:prstGeom prst="rect">
            <a:avLst/>
          </a:prstGeom>
        </p:spPr>
      </p:pic>
      <p:sp>
        <p:nvSpPr>
          <p:cNvPr id="16" name="Text 11"/>
          <p:cNvSpPr/>
          <p:nvPr/>
        </p:nvSpPr>
        <p:spPr>
          <a:xfrm>
            <a:off x="6286500" y="2697480"/>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Stripe SDK</a:t>
            </a:r>
            <a:endParaRPr lang="en-US" sz="1300" dirty="0"/>
          </a:p>
        </p:txBody>
      </p:sp>
      <p:sp>
        <p:nvSpPr>
          <p:cNvPr id="17" name="Text 12"/>
          <p:cNvSpPr/>
          <p:nvPr/>
        </p:nvSpPr>
        <p:spPr>
          <a:xfrm>
            <a:off x="6286500" y="3172968"/>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Real payments</a:t>
            </a:r>
            <a:endParaRPr lang="en-US" sz="1050" dirty="0"/>
          </a:p>
        </p:txBody>
      </p:sp>
      <p:sp>
        <p:nvSpPr>
          <p:cNvPr id="18" name="Shape 13"/>
          <p:cNvSpPr/>
          <p:nvPr/>
        </p:nvSpPr>
        <p:spPr>
          <a:xfrm>
            <a:off x="9063990" y="1691640"/>
            <a:ext cx="2667762" cy="1965960"/>
          </a:xfrm>
          <a:prstGeom prst="roundRect">
            <a:avLst>
              <a:gd name="adj" fmla="val 4186"/>
            </a:avLst>
          </a:prstGeom>
          <a:solidFill>
            <a:srgbClr val="F4F6FB"/>
          </a:solidFill>
          <a:ln w="12700">
            <a:solidFill>
              <a:srgbClr val="E1E6F0"/>
            </a:solidFill>
            <a:prstDash val="solid"/>
          </a:ln>
        </p:spPr>
      </p:sp>
      <p:sp>
        <p:nvSpPr>
          <p:cNvPr id="19" name="Shape 14"/>
          <p:cNvSpPr/>
          <p:nvPr/>
        </p:nvSpPr>
        <p:spPr>
          <a:xfrm>
            <a:off x="1011440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illing_deck/icons/send_white.png">    </p:cNvPr>
          <p:cNvPicPr>
            <a:picLocks noChangeAspect="1"/>
          </p:cNvPicPr>
          <p:nvPr/>
        </p:nvPicPr>
        <p:blipFill>
          <a:blip r:embed="rId4"/>
          <a:stretch>
            <a:fillRect/>
          </a:stretch>
        </p:blipFill>
        <p:spPr>
          <a:xfrm>
            <a:off x="10250470" y="2083735"/>
            <a:ext cx="294803" cy="294803"/>
          </a:xfrm>
          <a:prstGeom prst="rect">
            <a:avLst/>
          </a:prstGeom>
        </p:spPr>
      </p:pic>
      <p:sp>
        <p:nvSpPr>
          <p:cNvPr id="21" name="Text 15"/>
          <p:cNvSpPr/>
          <p:nvPr/>
        </p:nvSpPr>
        <p:spPr>
          <a:xfrm>
            <a:off x="9155430" y="2697480"/>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Nodemailer</a:t>
            </a:r>
            <a:endParaRPr lang="en-US" sz="1300" dirty="0"/>
          </a:p>
        </p:txBody>
      </p:sp>
      <p:sp>
        <p:nvSpPr>
          <p:cNvPr id="22" name="Text 16"/>
          <p:cNvSpPr/>
          <p:nvPr/>
        </p:nvSpPr>
        <p:spPr>
          <a:xfrm>
            <a:off x="9155430" y="3172968"/>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SMTP email</a:t>
            </a:r>
            <a:endParaRPr lang="en-US" sz="1050" dirty="0"/>
          </a:p>
        </p:txBody>
      </p:sp>
      <p:sp>
        <p:nvSpPr>
          <p:cNvPr id="23" name="Shape 17"/>
          <p:cNvSpPr/>
          <p:nvPr/>
        </p:nvSpPr>
        <p:spPr>
          <a:xfrm>
            <a:off x="457200" y="3858768"/>
            <a:ext cx="2667762" cy="1965960"/>
          </a:xfrm>
          <a:prstGeom prst="roundRect">
            <a:avLst>
              <a:gd name="adj" fmla="val 4186"/>
            </a:avLst>
          </a:prstGeom>
          <a:solidFill>
            <a:srgbClr val="F4F6FB"/>
          </a:solidFill>
          <a:ln w="12700">
            <a:solidFill>
              <a:srgbClr val="E1E6F0"/>
            </a:solidFill>
            <a:prstDash val="solid"/>
          </a:ln>
        </p:spPr>
      </p:sp>
      <p:sp>
        <p:nvSpPr>
          <p:cNvPr id="24" name="Shape 18"/>
          <p:cNvSpPr/>
          <p:nvPr/>
        </p:nvSpPr>
        <p:spPr>
          <a:xfrm>
            <a:off x="150761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billing_deck/icons/fileText_white.png">    </p:cNvPr>
          <p:cNvPicPr>
            <a:picLocks noChangeAspect="1"/>
          </p:cNvPicPr>
          <p:nvPr/>
        </p:nvPicPr>
        <p:blipFill>
          <a:blip r:embed="rId5"/>
          <a:stretch>
            <a:fillRect/>
          </a:stretch>
        </p:blipFill>
        <p:spPr>
          <a:xfrm>
            <a:off x="1643680" y="4250863"/>
            <a:ext cx="294803" cy="294803"/>
          </a:xfrm>
          <a:prstGeom prst="rect">
            <a:avLst/>
          </a:prstGeom>
        </p:spPr>
      </p:pic>
      <p:sp>
        <p:nvSpPr>
          <p:cNvPr id="26" name="Text 19"/>
          <p:cNvSpPr/>
          <p:nvPr/>
        </p:nvSpPr>
        <p:spPr>
          <a:xfrm>
            <a:off x="548640" y="4864608"/>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PDFKit</a:t>
            </a:r>
            <a:endParaRPr lang="en-US" sz="1300" dirty="0"/>
          </a:p>
        </p:txBody>
      </p:sp>
      <p:sp>
        <p:nvSpPr>
          <p:cNvPr id="27" name="Text 20"/>
          <p:cNvSpPr/>
          <p:nvPr/>
        </p:nvSpPr>
        <p:spPr>
          <a:xfrm>
            <a:off x="548640" y="5340096"/>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Real PDF generation</a:t>
            </a:r>
            <a:endParaRPr lang="en-US" sz="1050" dirty="0"/>
          </a:p>
        </p:txBody>
      </p:sp>
      <p:sp>
        <p:nvSpPr>
          <p:cNvPr id="28" name="Shape 21"/>
          <p:cNvSpPr/>
          <p:nvPr/>
        </p:nvSpPr>
        <p:spPr>
          <a:xfrm>
            <a:off x="3326130" y="3858768"/>
            <a:ext cx="2667762" cy="1965960"/>
          </a:xfrm>
          <a:prstGeom prst="roundRect">
            <a:avLst>
              <a:gd name="adj" fmla="val 4186"/>
            </a:avLst>
          </a:prstGeom>
          <a:solidFill>
            <a:srgbClr val="F4F6FB"/>
          </a:solidFill>
          <a:ln w="12700">
            <a:solidFill>
              <a:srgbClr val="E1E6F0"/>
            </a:solidFill>
            <a:prstDash val="solid"/>
          </a:ln>
        </p:spPr>
      </p:sp>
      <p:sp>
        <p:nvSpPr>
          <p:cNvPr id="29" name="Shape 22"/>
          <p:cNvSpPr/>
          <p:nvPr/>
        </p:nvSpPr>
        <p:spPr>
          <a:xfrm>
            <a:off x="437654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billing_deck/icons/refresh_white.png">    </p:cNvPr>
          <p:cNvPicPr>
            <a:picLocks noChangeAspect="1"/>
          </p:cNvPicPr>
          <p:nvPr/>
        </p:nvPicPr>
        <p:blipFill>
          <a:blip r:embed="rId6"/>
          <a:stretch>
            <a:fillRect/>
          </a:stretch>
        </p:blipFill>
        <p:spPr>
          <a:xfrm>
            <a:off x="4512610" y="4250863"/>
            <a:ext cx="294803" cy="294803"/>
          </a:xfrm>
          <a:prstGeom prst="rect">
            <a:avLst/>
          </a:prstGeom>
        </p:spPr>
      </p:pic>
      <p:sp>
        <p:nvSpPr>
          <p:cNvPr id="31" name="Text 23"/>
          <p:cNvSpPr/>
          <p:nvPr/>
        </p:nvSpPr>
        <p:spPr>
          <a:xfrm>
            <a:off x="3417570" y="4864608"/>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node-cron</a:t>
            </a:r>
            <a:endParaRPr lang="en-US" sz="1300" dirty="0"/>
          </a:p>
        </p:txBody>
      </p:sp>
      <p:sp>
        <p:nvSpPr>
          <p:cNvPr id="32" name="Text 24"/>
          <p:cNvSpPr/>
          <p:nvPr/>
        </p:nvSpPr>
        <p:spPr>
          <a:xfrm>
            <a:off x="3417570" y="5340096"/>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Daily automation</a:t>
            </a:r>
            <a:endParaRPr lang="en-US" sz="1050" dirty="0"/>
          </a:p>
        </p:txBody>
      </p:sp>
      <p:sp>
        <p:nvSpPr>
          <p:cNvPr id="33" name="Shape 25"/>
          <p:cNvSpPr/>
          <p:nvPr/>
        </p:nvSpPr>
        <p:spPr>
          <a:xfrm>
            <a:off x="6195060" y="3858768"/>
            <a:ext cx="2667762" cy="1965960"/>
          </a:xfrm>
          <a:prstGeom prst="roundRect">
            <a:avLst>
              <a:gd name="adj" fmla="val 4186"/>
            </a:avLst>
          </a:prstGeom>
          <a:solidFill>
            <a:srgbClr val="F4F6FB"/>
          </a:solidFill>
          <a:ln w="12700">
            <a:solidFill>
              <a:srgbClr val="E1E6F0"/>
            </a:solidFill>
            <a:prstDash val="solid"/>
          </a:ln>
        </p:spPr>
      </p:sp>
      <p:sp>
        <p:nvSpPr>
          <p:cNvPr id="34" name="Shape 26"/>
          <p:cNvSpPr/>
          <p:nvPr/>
        </p:nvSpPr>
        <p:spPr>
          <a:xfrm>
            <a:off x="724547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5" name="Image 6" descr="/home/claude/billing_deck/icons/smartphone_white.png">    </p:cNvPr>
          <p:cNvPicPr>
            <a:picLocks noChangeAspect="1"/>
          </p:cNvPicPr>
          <p:nvPr/>
        </p:nvPicPr>
        <p:blipFill>
          <a:blip r:embed="rId7"/>
          <a:stretch>
            <a:fillRect/>
          </a:stretch>
        </p:blipFill>
        <p:spPr>
          <a:xfrm>
            <a:off x="7381540" y="4250863"/>
            <a:ext cx="294803" cy="294803"/>
          </a:xfrm>
          <a:prstGeom prst="rect">
            <a:avLst/>
          </a:prstGeom>
        </p:spPr>
      </p:pic>
      <p:sp>
        <p:nvSpPr>
          <p:cNvPr id="36" name="Text 27"/>
          <p:cNvSpPr/>
          <p:nvPr/>
        </p:nvSpPr>
        <p:spPr>
          <a:xfrm>
            <a:off x="6286500" y="4864608"/>
            <a:ext cx="2484882" cy="502920"/>
          </a:xfrm>
          <a:prstGeom prst="rect">
            <a:avLst/>
          </a:prstGeom>
          <a:noFill/>
          <a:ln/>
        </p:spPr>
        <p:txBody>
          <a:bodyPr wrap="square" lIns="0" tIns="0" rIns="0" bIns="0" rtlCol="0" anchor="t"/>
          <a:lstStyle/>
          <a:p>
            <a:pPr algn="ctr" indent="0" marL="0">
              <a:lnSpc>
                <a:spcPts val="1500"/>
              </a:lnSpc>
              <a:buNone/>
            </a:pPr>
            <a:r>
              <a:rPr lang="en-US" sz="1300" b="1" dirty="0">
                <a:solidFill>
                  <a:srgbClr val="1B1F2E"/>
                </a:solidFill>
                <a:latin typeface="Cambria" pitchFamily="34" charset="0"/>
                <a:ea typeface="Cambria" pitchFamily="34" charset="-122"/>
                <a:cs typeface="Cambria" pitchFamily="34" charset="-120"/>
              </a:rPr>
              <a:t>otplib + qrcode</a:t>
            </a:r>
            <a:endParaRPr lang="en-US" sz="1300" dirty="0"/>
          </a:p>
        </p:txBody>
      </p:sp>
      <p:sp>
        <p:nvSpPr>
          <p:cNvPr id="37" name="Text 28"/>
          <p:cNvSpPr/>
          <p:nvPr/>
        </p:nvSpPr>
        <p:spPr>
          <a:xfrm>
            <a:off x="6286500" y="5340096"/>
            <a:ext cx="2484882" cy="411480"/>
          </a:xfrm>
          <a:prstGeom prst="rect">
            <a:avLst/>
          </a:prstGeom>
          <a:noFill/>
          <a:ln/>
        </p:spPr>
        <p:txBody>
          <a:bodyPr wrap="square" lIns="0" tIns="0" rIns="0" bIns="0" rtlCol="0" anchor="t"/>
          <a:lstStyle/>
          <a:p>
            <a:pPr algn="ctr" indent="0" marL="0">
              <a:buNone/>
            </a:pPr>
            <a:r>
              <a:rPr lang="en-US" sz="1050" dirty="0">
                <a:solidFill>
                  <a:srgbClr val="6B7280"/>
                </a:solidFill>
                <a:latin typeface="Calibri" pitchFamily="34" charset="0"/>
                <a:ea typeface="Calibri" pitchFamily="34" charset="-122"/>
                <a:cs typeface="Calibri" pitchFamily="34" charset="-120"/>
              </a:rPr>
              <a:t>Two-factor authentication</a:t>
            </a:r>
            <a:endParaRPr lang="en-US" sz="1050" dirty="0"/>
          </a:p>
        </p:txBody>
      </p:sp>
      <p:sp>
        <p:nvSpPr>
          <p:cNvPr id="38" name="Text 2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39" name="Text 3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Built Carefully — And Honest About the Edges</a:t>
            </a:r>
            <a:endParaRPr lang="en-US" sz="3200" dirty="0"/>
          </a:p>
        </p:txBody>
      </p:sp>
      <p:sp>
        <p:nvSpPr>
          <p:cNvPr id="3" name="Shape 1"/>
          <p:cNvSpPr/>
          <p:nvPr/>
        </p:nvSpPr>
        <p:spPr>
          <a:xfrm>
            <a:off x="548640" y="1691640"/>
            <a:ext cx="11091672" cy="1051560"/>
          </a:xfrm>
          <a:prstGeom prst="roundRect">
            <a:avLst>
              <a:gd name="adj" fmla="val 6957"/>
            </a:avLst>
          </a:prstGeom>
          <a:solidFill>
            <a:srgbClr val="F4F6FB"/>
          </a:solidFill>
          <a:ln w="12700">
            <a:solidFill>
              <a:srgbClr val="E1E6F0"/>
            </a:solidFill>
            <a:prstDash val="solid"/>
          </a:ln>
        </p:spPr>
      </p:sp>
      <p:sp>
        <p:nvSpPr>
          <p:cNvPr id="4" name="Shape 2"/>
          <p:cNvSpPr/>
          <p:nvPr/>
        </p:nvSpPr>
        <p:spPr>
          <a:xfrm>
            <a:off x="822960" y="192024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repeat_white.png">    </p:cNvPr>
          <p:cNvPicPr>
            <a:picLocks noChangeAspect="1"/>
          </p:cNvPicPr>
          <p:nvPr/>
        </p:nvPicPr>
        <p:blipFill>
          <a:blip r:embed="rId1"/>
          <a:stretch>
            <a:fillRect/>
          </a:stretch>
        </p:blipFill>
        <p:spPr>
          <a:xfrm>
            <a:off x="965606" y="2062886"/>
            <a:ext cx="309067" cy="309067"/>
          </a:xfrm>
          <a:prstGeom prst="rect">
            <a:avLst/>
          </a:prstGeom>
        </p:spPr>
      </p:pic>
      <p:sp>
        <p:nvSpPr>
          <p:cNvPr id="6" name="Text 3"/>
          <p:cNvSpPr/>
          <p:nvPr/>
        </p:nvSpPr>
        <p:spPr>
          <a:xfrm>
            <a:off x="1691640" y="1810512"/>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Verified, Not Just Reasoned About</a:t>
            </a:r>
            <a:endParaRPr lang="en-US" sz="1600" dirty="0"/>
          </a:p>
        </p:txBody>
      </p:sp>
      <p:sp>
        <p:nvSpPr>
          <p:cNvPr id="7" name="Text 4"/>
          <p:cNvSpPr/>
          <p:nvPr/>
        </p:nvSpPr>
        <p:spPr>
          <a:xfrm>
            <a:off x="1691640" y="2194560"/>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Every core flow was verified directly with real server restarts and curl, not just reasoned about.</a:t>
            </a:r>
            <a:endParaRPr lang="en-US" sz="1250" dirty="0"/>
          </a:p>
        </p:txBody>
      </p:sp>
      <p:sp>
        <p:nvSpPr>
          <p:cNvPr id="8" name="Shape 5"/>
          <p:cNvSpPr/>
          <p:nvPr/>
        </p:nvSpPr>
        <p:spPr>
          <a:xfrm>
            <a:off x="548640" y="2907792"/>
            <a:ext cx="11091672" cy="1051560"/>
          </a:xfrm>
          <a:prstGeom prst="roundRect">
            <a:avLst>
              <a:gd name="adj" fmla="val 6957"/>
            </a:avLst>
          </a:prstGeom>
          <a:solidFill>
            <a:srgbClr val="F4F6FB"/>
          </a:solidFill>
          <a:ln w="12700">
            <a:solidFill>
              <a:srgbClr val="E1E6F0"/>
            </a:solidFill>
            <a:prstDash val="solid"/>
          </a:ln>
        </p:spPr>
      </p:sp>
      <p:sp>
        <p:nvSpPr>
          <p:cNvPr id="9" name="Shape 6"/>
          <p:cNvSpPr/>
          <p:nvPr/>
        </p:nvSpPr>
        <p:spPr>
          <a:xfrm>
            <a:off x="822960" y="3136392"/>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alertTriangle_white.png">    </p:cNvPr>
          <p:cNvPicPr>
            <a:picLocks noChangeAspect="1"/>
          </p:cNvPicPr>
          <p:nvPr/>
        </p:nvPicPr>
        <p:blipFill>
          <a:blip r:embed="rId2"/>
          <a:stretch>
            <a:fillRect/>
          </a:stretch>
        </p:blipFill>
        <p:spPr>
          <a:xfrm>
            <a:off x="965606" y="3279038"/>
            <a:ext cx="309067" cy="309067"/>
          </a:xfrm>
          <a:prstGeom prst="rect">
            <a:avLst/>
          </a:prstGeom>
        </p:spPr>
      </p:pic>
      <p:sp>
        <p:nvSpPr>
          <p:cNvPr id="11" name="Text 7"/>
          <p:cNvSpPr/>
          <p:nvPr/>
        </p:nvSpPr>
        <p:spPr>
          <a:xfrm>
            <a:off x="1691640" y="3026664"/>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Known Tradeoff: In-Memory Sessions</a:t>
            </a:r>
            <a:endParaRPr lang="en-US" sz="1600" dirty="0"/>
          </a:p>
        </p:txBody>
      </p:sp>
      <p:sp>
        <p:nvSpPr>
          <p:cNvPr id="12" name="Text 8"/>
          <p:cNvSpPr/>
          <p:nvPr/>
        </p:nvSpPr>
        <p:spPr>
          <a:xfrm>
            <a:off x="1691640" y="3410712"/>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Sessions are in-memory today — a restart logs everyone out, though business data is untouched.</a:t>
            </a:r>
            <a:endParaRPr lang="en-US" sz="1250" dirty="0"/>
          </a:p>
        </p:txBody>
      </p:sp>
      <p:sp>
        <p:nvSpPr>
          <p:cNvPr id="13" name="Shape 9"/>
          <p:cNvSpPr/>
          <p:nvPr/>
        </p:nvSpPr>
        <p:spPr>
          <a:xfrm>
            <a:off x="548640" y="4123944"/>
            <a:ext cx="11091672" cy="1051560"/>
          </a:xfrm>
          <a:prstGeom prst="roundRect">
            <a:avLst>
              <a:gd name="adj" fmla="val 6957"/>
            </a:avLst>
          </a:prstGeom>
          <a:solidFill>
            <a:srgbClr val="F4F6FB"/>
          </a:solidFill>
          <a:ln w="12700">
            <a:solidFill>
              <a:srgbClr val="E1E6F0"/>
            </a:solidFill>
            <a:prstDash val="solid"/>
          </a:ln>
        </p:spPr>
      </p:sp>
      <p:sp>
        <p:nvSpPr>
          <p:cNvPr id="14" name="Shape 10"/>
          <p:cNvSpPr/>
          <p:nvPr/>
        </p:nvSpPr>
        <p:spPr>
          <a:xfrm>
            <a:off x="822960" y="4352544"/>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clock_white.png">    </p:cNvPr>
          <p:cNvPicPr>
            <a:picLocks noChangeAspect="1"/>
          </p:cNvPicPr>
          <p:nvPr/>
        </p:nvPicPr>
        <p:blipFill>
          <a:blip r:embed="rId3"/>
          <a:stretch>
            <a:fillRect/>
          </a:stretch>
        </p:blipFill>
        <p:spPr>
          <a:xfrm>
            <a:off x="965606" y="4495190"/>
            <a:ext cx="309067" cy="309067"/>
          </a:xfrm>
          <a:prstGeom prst="rect">
            <a:avLst/>
          </a:prstGeom>
        </p:spPr>
      </p:pic>
      <p:sp>
        <p:nvSpPr>
          <p:cNvPr id="16" name="Text 11"/>
          <p:cNvSpPr/>
          <p:nvPr/>
        </p:nvSpPr>
        <p:spPr>
          <a:xfrm>
            <a:off x="1691640" y="4242816"/>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Known Tradeoff: Bunched Dunning</a:t>
            </a:r>
            <a:endParaRPr lang="en-US" sz="1600" dirty="0"/>
          </a:p>
        </p:txBody>
      </p:sp>
      <p:sp>
        <p:nvSpPr>
          <p:cNvPr id="17" name="Text 12"/>
          <p:cNvSpPr/>
          <p:nvPr/>
        </p:nvSpPr>
        <p:spPr>
          <a:xfrm>
            <a:off x="1691640" y="4626864"/>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Dunning can send a slightly bunched reminder (not a duplicate) if the job misses several days — a deliberate choice over silently skipping.</a:t>
            </a:r>
            <a:endParaRPr lang="en-US" sz="1250" dirty="0"/>
          </a:p>
        </p:txBody>
      </p:sp>
      <p:sp>
        <p:nvSpPr>
          <p:cNvPr id="18" name="Shape 13"/>
          <p:cNvSpPr/>
          <p:nvPr/>
        </p:nvSpPr>
        <p:spPr>
          <a:xfrm>
            <a:off x="548640" y="5340096"/>
            <a:ext cx="11091672" cy="1051560"/>
          </a:xfrm>
          <a:prstGeom prst="roundRect">
            <a:avLst>
              <a:gd name="adj" fmla="val 6957"/>
            </a:avLst>
          </a:prstGeom>
          <a:solidFill>
            <a:srgbClr val="F4F6FB"/>
          </a:solidFill>
          <a:ln w="12700">
            <a:solidFill>
              <a:srgbClr val="E1E6F0"/>
            </a:solidFill>
            <a:prstDash val="solid"/>
          </a:ln>
        </p:spPr>
      </p:sp>
      <p:sp>
        <p:nvSpPr>
          <p:cNvPr id="19" name="Shape 14"/>
          <p:cNvSpPr/>
          <p:nvPr/>
        </p:nvSpPr>
        <p:spPr>
          <a:xfrm>
            <a:off x="822960" y="5568696"/>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illing_deck/icons/smartphone_white.png">    </p:cNvPr>
          <p:cNvPicPr>
            <a:picLocks noChangeAspect="1"/>
          </p:cNvPicPr>
          <p:nvPr/>
        </p:nvPicPr>
        <p:blipFill>
          <a:blip r:embed="rId4"/>
          <a:stretch>
            <a:fillRect/>
          </a:stretch>
        </p:blipFill>
        <p:spPr>
          <a:xfrm>
            <a:off x="965606" y="5711342"/>
            <a:ext cx="309067" cy="309067"/>
          </a:xfrm>
          <a:prstGeom prst="rect">
            <a:avLst/>
          </a:prstGeom>
        </p:spPr>
      </p:pic>
      <p:sp>
        <p:nvSpPr>
          <p:cNvPr id="21" name="Text 15"/>
          <p:cNvSpPr/>
          <p:nvPr/>
        </p:nvSpPr>
        <p:spPr>
          <a:xfrm>
            <a:off x="1691640" y="5458968"/>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Known Tradeoff: No 2FA Backup Codes</a:t>
            </a:r>
            <a:endParaRPr lang="en-US" sz="1600" dirty="0"/>
          </a:p>
        </p:txBody>
      </p:sp>
      <p:sp>
        <p:nvSpPr>
          <p:cNvPr id="22" name="Text 16"/>
          <p:cNvSpPr/>
          <p:nvPr/>
        </p:nvSpPr>
        <p:spPr>
          <a:xfrm>
            <a:off x="1691640" y="5843016"/>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2FA has no backup codes yet — a reasonable next addition.</a:t>
            </a:r>
            <a:endParaRPr lang="en-US" sz="125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How BillingPro Suite Compares</a:t>
            </a:r>
            <a:endParaRPr lang="en-US" sz="32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11091672" cy="914400"/>
        </p:xfrm>
        <a:graphic>
          <a:graphicData uri="http://schemas.openxmlformats.org/drawingml/2006/table">
            <a:tbl>
              <a:tblPr/>
              <a:tblGrid>
                <a:gridCol w="1920240"/>
                <a:gridCol w="4585716"/>
                <a:gridCol w="4585716"/>
              </a:tblGrid>
              <a:tr h="411480">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Category</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BillingPro Suite</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Typical Billing SaaS (QuickBooks, FreshBooks, Zoho Invoice)</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Data ownership</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a single on-disk database you control</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Data lives on the vendor's servers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Pricing model</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No per-seat or per-invoice fees, self-hosted, single-tenant</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Per-seat or tiered subscription pricing</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Customization</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source-level access to every workflow and template</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Configuration within vendor-defined limits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Payments</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Direct Stripe integration you control end-to-end</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Routed through the vendor's own payment processor</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Automation</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Recurring billing and dunning logic fully visible and auditable</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Opaque — you trust the vendor's engine</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Best for</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Businesses that want full ownership of billing data and logic</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Businesses that want the broadest out-of-the-box ecosystem</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bl>
          </a:graphicData>
        </a:graphic>
      </p:graphicFrame>
      <p:sp>
        <p:nvSpPr>
          <p:cNvPr id="4" name="Text 1"/>
          <p:cNvSpPr/>
          <p:nvPr/>
        </p:nvSpPr>
        <p:spPr>
          <a:xfrm>
            <a:off x="548640" y="5833872"/>
            <a:ext cx="11091672" cy="548640"/>
          </a:xfrm>
          <a:prstGeom prst="rect">
            <a:avLst/>
          </a:prstGeom>
          <a:noFill/>
          <a:ln/>
        </p:spPr>
        <p:txBody>
          <a:bodyPr wrap="square" lIns="0" tIns="0" rIns="0" bIns="0" rtlCol="0" anchor="t"/>
          <a:lstStyle/>
          <a:p>
            <a:pPr algn="l" indent="0" marL="0">
              <a:lnSpc>
                <a:spcPts val="1300"/>
              </a:lnSpc>
              <a:buNone/>
            </a:pPr>
            <a:r>
              <a:rPr lang="en-US" sz="1050" i="1" dirty="0">
                <a:solidFill>
                  <a:srgbClr val="6B7280"/>
                </a:solidFill>
                <a:latin typeface="Calibri" pitchFamily="34" charset="0"/>
                <a:ea typeface="Calibri" pitchFamily="34" charset="-122"/>
                <a:cs typeface="Calibri" pitchFamily="34" charset="-120"/>
              </a:rPr>
              <a:t>Established billing platforms offer broader accounting integrations and multi-tenant scale out of the box; BillingPro Suite trades that breadth for full ownership, transparency, and control of every payment and every reminder.</a:t>
            </a:r>
            <a:endParaRPr lang="en-US" sz="1050" dirty="0"/>
          </a:p>
        </p:txBody>
      </p:sp>
      <p:sp>
        <p:nvSpPr>
          <p:cNvPr id="5" name="Text 2"/>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6" name="Text 3"/>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Built for Businesses That Want to Own Their Billing</a:t>
            </a:r>
            <a:endParaRPr lang="en-US" sz="3200" dirty="0"/>
          </a:p>
        </p:txBody>
      </p:sp>
      <p:sp>
        <p:nvSpPr>
          <p:cNvPr id="3" name="Shape 1"/>
          <p:cNvSpPr/>
          <p:nvPr/>
        </p:nvSpPr>
        <p:spPr>
          <a:xfrm>
            <a:off x="548640" y="1691640"/>
            <a:ext cx="11091672" cy="960120"/>
          </a:xfrm>
          <a:prstGeom prst="roundRect">
            <a:avLst>
              <a:gd name="adj" fmla="val 7619"/>
            </a:avLst>
          </a:prstGeom>
          <a:solidFill>
            <a:srgbClr val="161C4A"/>
          </a:solidFill>
          <a:ln w="12700">
            <a:solidFill>
              <a:srgbClr val="323A72"/>
            </a:solidFill>
            <a:prstDash val="solid"/>
          </a:ln>
        </p:spPr>
      </p:sp>
      <p:sp>
        <p:nvSpPr>
          <p:cNvPr id="4" name="Shape 2"/>
          <p:cNvSpPr/>
          <p:nvPr/>
        </p:nvSpPr>
        <p:spPr>
          <a:xfrm>
            <a:off x="822960" y="1888236"/>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illing_deck/icons/briefcase_white.png">    </p:cNvPr>
          <p:cNvPicPr>
            <a:picLocks noChangeAspect="1"/>
          </p:cNvPicPr>
          <p:nvPr/>
        </p:nvPicPr>
        <p:blipFill>
          <a:blip r:embed="rId1"/>
          <a:stretch>
            <a:fillRect/>
          </a:stretch>
        </p:blipFill>
        <p:spPr>
          <a:xfrm>
            <a:off x="959023" y="2024299"/>
            <a:ext cx="294803" cy="294803"/>
          </a:xfrm>
          <a:prstGeom prst="rect">
            <a:avLst/>
          </a:prstGeom>
        </p:spPr>
      </p:pic>
      <p:sp>
        <p:nvSpPr>
          <p:cNvPr id="6" name="Text 3"/>
          <p:cNvSpPr/>
          <p:nvPr/>
        </p:nvSpPr>
        <p:spPr>
          <a:xfrm>
            <a:off x="1691640" y="1801368"/>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Agencies &amp; Consultancies</a:t>
            </a:r>
            <a:endParaRPr lang="en-US" sz="1600" dirty="0"/>
          </a:p>
        </p:txBody>
      </p:sp>
      <p:sp>
        <p:nvSpPr>
          <p:cNvPr id="7" name="Text 4"/>
          <p:cNvSpPr/>
          <p:nvPr/>
        </p:nvSpPr>
        <p:spPr>
          <a:xfrm>
            <a:off x="1691640" y="2194560"/>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Full control of invoicing and client payment history.</a:t>
            </a:r>
            <a:endParaRPr lang="en-US" sz="1300" dirty="0"/>
          </a:p>
        </p:txBody>
      </p:sp>
      <p:sp>
        <p:nvSpPr>
          <p:cNvPr id="8" name="Shape 5"/>
          <p:cNvSpPr/>
          <p:nvPr/>
        </p:nvSpPr>
        <p:spPr>
          <a:xfrm>
            <a:off x="548640" y="2816352"/>
            <a:ext cx="11091672" cy="960120"/>
          </a:xfrm>
          <a:prstGeom prst="roundRect">
            <a:avLst>
              <a:gd name="adj" fmla="val 7619"/>
            </a:avLst>
          </a:prstGeom>
          <a:solidFill>
            <a:srgbClr val="161C4A"/>
          </a:solidFill>
          <a:ln w="12700">
            <a:solidFill>
              <a:srgbClr val="323A72"/>
            </a:solidFill>
            <a:prstDash val="solid"/>
          </a:ln>
        </p:spPr>
      </p:sp>
      <p:sp>
        <p:nvSpPr>
          <p:cNvPr id="9" name="Shape 6"/>
          <p:cNvSpPr/>
          <p:nvPr/>
        </p:nvSpPr>
        <p:spPr>
          <a:xfrm>
            <a:off x="822960" y="3012948"/>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illing_deck/icons/dollarSign_white.png">    </p:cNvPr>
          <p:cNvPicPr>
            <a:picLocks noChangeAspect="1"/>
          </p:cNvPicPr>
          <p:nvPr/>
        </p:nvPicPr>
        <p:blipFill>
          <a:blip r:embed="rId2"/>
          <a:stretch>
            <a:fillRect/>
          </a:stretch>
        </p:blipFill>
        <p:spPr>
          <a:xfrm>
            <a:off x="959023" y="3149011"/>
            <a:ext cx="294803" cy="294803"/>
          </a:xfrm>
          <a:prstGeom prst="rect">
            <a:avLst/>
          </a:prstGeom>
        </p:spPr>
      </p:pic>
      <p:sp>
        <p:nvSpPr>
          <p:cNvPr id="11" name="Text 7"/>
          <p:cNvSpPr/>
          <p:nvPr/>
        </p:nvSpPr>
        <p:spPr>
          <a:xfrm>
            <a:off x="1691640" y="2926080"/>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Small Service Businesses</a:t>
            </a:r>
            <a:endParaRPr lang="en-US" sz="1600" dirty="0"/>
          </a:p>
        </p:txBody>
      </p:sp>
      <p:sp>
        <p:nvSpPr>
          <p:cNvPr id="12" name="Text 8"/>
          <p:cNvSpPr/>
          <p:nvPr/>
        </p:nvSpPr>
        <p:spPr>
          <a:xfrm>
            <a:off x="1691640" y="3319272"/>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Real recurring billing without per-seat SaaS fees.</a:t>
            </a:r>
            <a:endParaRPr lang="en-US" sz="1300" dirty="0"/>
          </a:p>
        </p:txBody>
      </p:sp>
      <p:sp>
        <p:nvSpPr>
          <p:cNvPr id="13" name="Shape 9"/>
          <p:cNvSpPr/>
          <p:nvPr/>
        </p:nvSpPr>
        <p:spPr>
          <a:xfrm>
            <a:off x="548640" y="3941064"/>
            <a:ext cx="11091672" cy="960120"/>
          </a:xfrm>
          <a:prstGeom prst="roundRect">
            <a:avLst>
              <a:gd name="adj" fmla="val 7619"/>
            </a:avLst>
          </a:prstGeom>
          <a:solidFill>
            <a:srgbClr val="161C4A"/>
          </a:solidFill>
          <a:ln w="12700">
            <a:solidFill>
              <a:srgbClr val="323A72"/>
            </a:solidFill>
            <a:prstDash val="solid"/>
          </a:ln>
        </p:spPr>
      </p:sp>
      <p:sp>
        <p:nvSpPr>
          <p:cNvPr id="14" name="Shape 10"/>
          <p:cNvSpPr/>
          <p:nvPr/>
        </p:nvSpPr>
        <p:spPr>
          <a:xfrm>
            <a:off x="822960" y="4137660"/>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5" name="Image 2" descr="/home/claude/billing_deck/icons/server_white.png">    </p:cNvPr>
          <p:cNvPicPr>
            <a:picLocks noChangeAspect="1"/>
          </p:cNvPicPr>
          <p:nvPr/>
        </p:nvPicPr>
        <p:blipFill>
          <a:blip r:embed="rId3"/>
          <a:stretch>
            <a:fillRect/>
          </a:stretch>
        </p:blipFill>
        <p:spPr>
          <a:xfrm>
            <a:off x="959023" y="4273723"/>
            <a:ext cx="294803" cy="294803"/>
          </a:xfrm>
          <a:prstGeom prst="rect">
            <a:avLst/>
          </a:prstGeom>
        </p:spPr>
      </p:pic>
      <p:sp>
        <p:nvSpPr>
          <p:cNvPr id="16" name="Text 11"/>
          <p:cNvSpPr/>
          <p:nvPr/>
        </p:nvSpPr>
        <p:spPr>
          <a:xfrm>
            <a:off x="1691640" y="4050792"/>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SaaS Companies &amp; Software Vendors</a:t>
            </a:r>
            <a:endParaRPr lang="en-US" sz="1600" dirty="0"/>
          </a:p>
        </p:txBody>
      </p:sp>
      <p:sp>
        <p:nvSpPr>
          <p:cNvPr id="17" name="Text 12"/>
          <p:cNvSpPr/>
          <p:nvPr/>
        </p:nvSpPr>
        <p:spPr>
          <a:xfrm>
            <a:off x="1691640" y="4443984"/>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Owned billing infrastructure instead of a black-box vendor.</a:t>
            </a:r>
            <a:endParaRPr lang="en-US" sz="1300" dirty="0"/>
          </a:p>
        </p:txBody>
      </p:sp>
      <p:sp>
        <p:nvSpPr>
          <p:cNvPr id="18" name="Shape 13"/>
          <p:cNvSpPr/>
          <p:nvPr/>
        </p:nvSpPr>
        <p:spPr>
          <a:xfrm>
            <a:off x="548640" y="5065776"/>
            <a:ext cx="11091672" cy="960120"/>
          </a:xfrm>
          <a:prstGeom prst="roundRect">
            <a:avLst>
              <a:gd name="adj" fmla="val 7619"/>
            </a:avLst>
          </a:prstGeom>
          <a:solidFill>
            <a:srgbClr val="161C4A"/>
          </a:solidFill>
          <a:ln w="12700">
            <a:solidFill>
              <a:srgbClr val="323A72"/>
            </a:solidFill>
            <a:prstDash val="solid"/>
          </a:ln>
        </p:spPr>
      </p:sp>
      <p:sp>
        <p:nvSpPr>
          <p:cNvPr id="19" name="Shape 14"/>
          <p:cNvSpPr/>
          <p:nvPr/>
        </p:nvSpPr>
        <p:spPr>
          <a:xfrm>
            <a:off x="822960" y="5262372"/>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20" name="Image 3" descr="/home/claude/billing_deck/icons/chart_white.png">    </p:cNvPr>
          <p:cNvPicPr>
            <a:picLocks noChangeAspect="1"/>
          </p:cNvPicPr>
          <p:nvPr/>
        </p:nvPicPr>
        <p:blipFill>
          <a:blip r:embed="rId4"/>
          <a:stretch>
            <a:fillRect/>
          </a:stretch>
        </p:blipFill>
        <p:spPr>
          <a:xfrm>
            <a:off x="959023" y="5398435"/>
            <a:ext cx="294803" cy="294803"/>
          </a:xfrm>
          <a:prstGeom prst="rect">
            <a:avLst/>
          </a:prstGeom>
        </p:spPr>
      </p:pic>
      <p:sp>
        <p:nvSpPr>
          <p:cNvPr id="21" name="Text 15"/>
          <p:cNvSpPr/>
          <p:nvPr/>
        </p:nvSpPr>
        <p:spPr>
          <a:xfrm>
            <a:off x="1691640" y="5175504"/>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Finance &amp; Ops Teams</a:t>
            </a:r>
            <a:endParaRPr lang="en-US" sz="1600" dirty="0"/>
          </a:p>
        </p:txBody>
      </p:sp>
      <p:sp>
        <p:nvSpPr>
          <p:cNvPr id="22" name="Text 16"/>
          <p:cNvSpPr/>
          <p:nvPr/>
        </p:nvSpPr>
        <p:spPr>
          <a:xfrm>
            <a:off x="1691640" y="5568696"/>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An auditable system of record for every invoice, payment, and reminder.</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BILLINGPRO SUITE</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1463040" y="-1645920"/>
            <a:ext cx="4206240" cy="4206240"/>
          </a:xfrm>
          <a:prstGeom prst="ellipse">
            <a:avLst/>
          </a:prstGeom>
          <a:solidFill>
            <a:srgbClr val="161C4A"/>
          </a:solidFill>
          <a:ln/>
        </p:spPr>
      </p:sp>
      <p:sp>
        <p:nvSpPr>
          <p:cNvPr id="3" name="Shape 1"/>
          <p:cNvSpPr/>
          <p:nvPr/>
        </p:nvSpPr>
        <p:spPr>
          <a:xfrm>
            <a:off x="10058400" y="4206240"/>
            <a:ext cx="3474720" cy="3474720"/>
          </a:xfrm>
          <a:prstGeom prst="ellipse">
            <a:avLst/>
          </a:prstGeom>
          <a:solidFill>
            <a:srgbClr val="161C4A"/>
          </a:solidFill>
          <a:ln/>
        </p:spPr>
      </p:sp>
      <p:sp>
        <p:nvSpPr>
          <p:cNvPr id="4" name="Shape 2"/>
          <p:cNvSpPr/>
          <p:nvPr/>
        </p:nvSpPr>
        <p:spPr>
          <a:xfrm>
            <a:off x="4705960"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illing_deck/icons/fileText_white.png">    </p:cNvPr>
          <p:cNvPicPr>
            <a:picLocks noChangeAspect="1"/>
          </p:cNvPicPr>
          <p:nvPr/>
        </p:nvPicPr>
        <p:blipFill>
          <a:blip r:embed="rId1"/>
          <a:stretch>
            <a:fillRect/>
          </a:stretch>
        </p:blipFill>
        <p:spPr>
          <a:xfrm>
            <a:off x="4884268" y="1915668"/>
            <a:ext cx="356616" cy="356616"/>
          </a:xfrm>
          <a:prstGeom prst="rect">
            <a:avLst/>
          </a:prstGeom>
        </p:spPr>
      </p:pic>
      <p:sp>
        <p:nvSpPr>
          <p:cNvPr id="6" name="Shape 3"/>
          <p:cNvSpPr/>
          <p:nvPr/>
        </p:nvSpPr>
        <p:spPr>
          <a:xfrm>
            <a:off x="5739232"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billing_deck/icons/creditCard_white.png">    </p:cNvPr>
          <p:cNvPicPr>
            <a:picLocks noChangeAspect="1"/>
          </p:cNvPicPr>
          <p:nvPr/>
        </p:nvPicPr>
        <p:blipFill>
          <a:blip r:embed="rId2"/>
          <a:stretch>
            <a:fillRect/>
          </a:stretch>
        </p:blipFill>
        <p:spPr>
          <a:xfrm>
            <a:off x="5917540" y="1915668"/>
            <a:ext cx="356616" cy="356616"/>
          </a:xfrm>
          <a:prstGeom prst="rect">
            <a:avLst/>
          </a:prstGeom>
        </p:spPr>
      </p:pic>
      <p:sp>
        <p:nvSpPr>
          <p:cNvPr id="8" name="Shape 4"/>
          <p:cNvSpPr/>
          <p:nvPr/>
        </p:nvSpPr>
        <p:spPr>
          <a:xfrm>
            <a:off x="6772504"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billing_deck/icons/check_white.png">    </p:cNvPr>
          <p:cNvPicPr>
            <a:picLocks noChangeAspect="1"/>
          </p:cNvPicPr>
          <p:nvPr/>
        </p:nvPicPr>
        <p:blipFill>
          <a:blip r:embed="rId3"/>
          <a:stretch>
            <a:fillRect/>
          </a:stretch>
        </p:blipFill>
        <p:spPr>
          <a:xfrm>
            <a:off x="6950812" y="1915668"/>
            <a:ext cx="356616" cy="356616"/>
          </a:xfrm>
          <a:prstGeom prst="rect">
            <a:avLst/>
          </a:prstGeom>
        </p:spPr>
      </p:pic>
      <p:sp>
        <p:nvSpPr>
          <p:cNvPr id="10" name="Text 5"/>
          <p:cNvSpPr/>
          <p:nvPr/>
        </p:nvSpPr>
        <p:spPr>
          <a:xfrm>
            <a:off x="731520" y="2880360"/>
            <a:ext cx="10725912" cy="822960"/>
          </a:xfrm>
          <a:prstGeom prst="rect">
            <a:avLst/>
          </a:prstGeom>
          <a:noFill/>
          <a:ln/>
        </p:spPr>
        <p:txBody>
          <a:bodyPr wrap="square" lIns="0" tIns="0" rIns="0" bIns="0" rtlCol="0" anchor="ctr"/>
          <a:lstStyle/>
          <a:p>
            <a:pPr algn="ctr" indent="0" marL="0">
              <a:buNone/>
            </a:pPr>
            <a:r>
              <a:rPr lang="en-US" sz="3200" b="1" dirty="0">
                <a:solidFill>
                  <a:srgbClr val="FFFFFF"/>
                </a:solidFill>
                <a:latin typeface="Cambria" pitchFamily="34" charset="0"/>
                <a:ea typeface="Cambria" pitchFamily="34" charset="-122"/>
                <a:cs typeface="Cambria" pitchFamily="34" charset="-120"/>
              </a:rPr>
              <a:t>Real Invoices. Real Payments. Real Automation.</a:t>
            </a:r>
            <a:endParaRPr lang="en-US" sz="3200" dirty="0"/>
          </a:p>
        </p:txBody>
      </p:sp>
      <p:sp>
        <p:nvSpPr>
          <p:cNvPr id="11" name="Text 6"/>
          <p:cNvSpPr/>
          <p:nvPr/>
        </p:nvSpPr>
        <p:spPr>
          <a:xfrm>
            <a:off x="731520" y="3794760"/>
            <a:ext cx="10725912" cy="640080"/>
          </a:xfrm>
          <a:prstGeom prst="rect">
            <a:avLst/>
          </a:prstGeom>
          <a:noFill/>
          <a:ln/>
        </p:spPr>
        <p:txBody>
          <a:bodyPr wrap="square" lIns="0" tIns="0" rIns="0" bIns="0" rtlCol="0" anchor="ctr"/>
          <a:lstStyle/>
          <a:p>
            <a:pPr algn="ctr" indent="0" marL="0">
              <a:buNone/>
            </a:pPr>
            <a:r>
              <a:rPr lang="en-US" sz="2600" b="1" spc="150" kern="0" dirty="0">
                <a:solidFill>
                  <a:srgbClr val="00C2A8"/>
                </a:solidFill>
                <a:latin typeface="Cambria" pitchFamily="34" charset="0"/>
                <a:ea typeface="Cambria" pitchFamily="34" charset="-122"/>
                <a:cs typeface="Cambria" pitchFamily="34" charset="-120"/>
              </a:rPr>
              <a:t>BILLINGPRO SUITE</a:t>
            </a:r>
            <a:endParaRPr lang="en-US" sz="2600" dirty="0"/>
          </a:p>
        </p:txBody>
      </p:sp>
      <p:sp>
        <p:nvSpPr>
          <p:cNvPr id="12" name="Text 7"/>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i="1" dirty="0">
                <a:solidFill>
                  <a:srgbClr val="9BA8D9"/>
                </a:solidFill>
                <a:latin typeface="Calibri" pitchFamily="34" charset="0"/>
                <a:ea typeface="Calibri" pitchFamily="34" charset="-122"/>
                <a:cs typeface="Calibri" pitchFamily="34" charset="-120"/>
              </a:rPr>
              <a:t>Thank you</a:t>
            </a:r>
            <a:endParaRPr lang="en-US" sz="1500" dirty="0"/>
          </a:p>
        </p:txBody>
      </p:sp>
      <p:sp>
        <p:nvSpPr>
          <p:cNvPr id="13" name="Shape 8"/>
          <p:cNvSpPr/>
          <p:nvPr/>
        </p:nvSpPr>
        <p:spPr>
          <a:xfrm>
            <a:off x="3992728" y="5166360"/>
            <a:ext cx="4206240" cy="420624"/>
          </a:xfrm>
          <a:prstGeom prst="roundRect">
            <a:avLst>
              <a:gd name="adj" fmla="val 50000"/>
            </a:avLst>
          </a:prstGeom>
          <a:solidFill>
            <a:srgbClr val="161C4A"/>
          </a:solidFill>
          <a:ln w="15875">
            <a:solidFill>
              <a:srgbClr val="00C2A8"/>
            </a:solidFill>
            <a:prstDash val="solid"/>
          </a:ln>
        </p:spPr>
      </p:sp>
      <p:sp>
        <p:nvSpPr>
          <p:cNvPr id="14" name="Text 9"/>
          <p:cNvSpPr/>
          <p:nvPr/>
        </p:nvSpPr>
        <p:spPr>
          <a:xfrm>
            <a:off x="3992728" y="5166360"/>
            <a:ext cx="4206240" cy="420624"/>
          </a:xfrm>
          <a:prstGeom prst="rect">
            <a:avLst/>
          </a:prstGeom>
          <a:noFill/>
          <a:ln/>
        </p:spPr>
        <p:txBody>
          <a:bodyPr wrap="square" lIns="0" tIns="0" rIns="0" bIns="0" rtlCol="0" anchor="ctr"/>
          <a:lstStyle/>
          <a:p>
            <a:pPr algn="ctr" indent="0" marL="0">
              <a:buNone/>
            </a:pPr>
            <a:r>
              <a:rPr lang="en-US" sz="1500" b="1" spc="50" kern="0" dirty="0">
                <a:solidFill>
                  <a:srgbClr val="00C2A8"/>
                </a:solidFill>
                <a:latin typeface="Calibri" pitchFamily="34" charset="0"/>
                <a:ea typeface="Calibri" pitchFamily="34" charset="-122"/>
                <a:cs typeface="Calibri" pitchFamily="34" charset="-120"/>
              </a:rPr>
              <a:t>Purchase at polyapps-ai.com</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From a Single HTML File to a Real Billing System</a:t>
            </a:r>
            <a:endParaRPr lang="en-US" sz="3200" dirty="0"/>
          </a:p>
        </p:txBody>
      </p:sp>
      <p:sp>
        <p:nvSpPr>
          <p:cNvPr id="3" name="Shape 1"/>
          <p:cNvSpPr/>
          <p:nvPr/>
        </p:nvSpPr>
        <p:spPr>
          <a:xfrm>
            <a:off x="640080" y="1600200"/>
            <a:ext cx="5166360" cy="4480560"/>
          </a:xfrm>
          <a:prstGeom prst="roundRect">
            <a:avLst>
              <a:gd name="adj" fmla="val 2041"/>
            </a:avLst>
          </a:prstGeom>
          <a:solidFill>
            <a:srgbClr val="F4F6FB"/>
          </a:solidFill>
          <a:ln w="12700">
            <a:solidFill>
              <a:srgbClr val="E1E6F0"/>
            </a:solidFill>
            <a:prstDash val="solid"/>
          </a:ln>
        </p:spPr>
      </p:sp>
      <p:sp>
        <p:nvSpPr>
          <p:cNvPr id="4" name="Shape 2"/>
          <p:cNvSpPr/>
          <p:nvPr/>
        </p:nvSpPr>
        <p:spPr>
          <a:xfrm>
            <a:off x="1005840" y="1965960"/>
            <a:ext cx="640080" cy="640080"/>
          </a:xfrm>
          <a:prstGeom prst="ellipse">
            <a:avLst/>
          </a:prstGeom>
          <a:solidFill>
            <a:srgbClr val="6B7280"/>
          </a:solidFill>
          <a:ln/>
          <a:effectLst>
            <a:outerShdw sx="100000" sy="100000" kx="0" ky="0" algn="bl" rotWithShape="0" blurRad="76200" dist="25400" dir="5400000">
              <a:srgbClr val="0A0E2A">
                <a:alpha val="35000"/>
              </a:srgbClr>
            </a:outerShdw>
          </a:effectLst>
        </p:spPr>
      </p:sp>
      <p:pic>
        <p:nvPicPr>
          <p:cNvPr id="5" name="Image 0" descr="/home/claude/billing_deck/icons/unlock_white.png">    </p:cNvPr>
          <p:cNvPicPr>
            <a:picLocks noChangeAspect="1"/>
          </p:cNvPicPr>
          <p:nvPr/>
        </p:nvPicPr>
        <p:blipFill>
          <a:blip r:embed="rId1"/>
          <a:stretch>
            <a:fillRect/>
          </a:stretch>
        </p:blipFill>
        <p:spPr>
          <a:xfrm>
            <a:off x="1159459" y="2119579"/>
            <a:ext cx="332842" cy="332842"/>
          </a:xfrm>
          <a:prstGeom prst="rect">
            <a:avLst/>
          </a:prstGeom>
        </p:spPr>
      </p:pic>
      <p:sp>
        <p:nvSpPr>
          <p:cNvPr id="6" name="Text 3"/>
          <p:cNvSpPr/>
          <p:nvPr/>
        </p:nvSpPr>
        <p:spPr>
          <a:xfrm>
            <a:off x="1828800" y="2011680"/>
            <a:ext cx="3703320" cy="548640"/>
          </a:xfrm>
          <a:prstGeom prst="rect">
            <a:avLst/>
          </a:prstGeom>
          <a:noFill/>
          <a:ln/>
        </p:spPr>
        <p:txBody>
          <a:bodyPr wrap="square" lIns="0" tIns="0" rIns="0" bIns="0" rtlCol="0" anchor="ctr"/>
          <a:lstStyle/>
          <a:p>
            <a:pPr indent="0" marL="0">
              <a:buNone/>
            </a:pPr>
            <a:r>
              <a:rPr lang="en-US" sz="2000" b="1" dirty="0">
                <a:solidFill>
                  <a:srgbClr val="1B1F2E"/>
                </a:solidFill>
                <a:latin typeface="Cambria" pitchFamily="34" charset="0"/>
                <a:ea typeface="Cambria" pitchFamily="34" charset="-122"/>
                <a:cs typeface="Cambria" pitchFamily="34" charset="-120"/>
              </a:rPr>
              <a:t>The Original Demo</a:t>
            </a:r>
            <a:endParaRPr lang="en-US" sz="2000" dirty="0"/>
          </a:p>
        </p:txBody>
      </p:sp>
      <p:sp>
        <p:nvSpPr>
          <p:cNvPr id="7" name="Text 4"/>
          <p:cNvSpPr/>
          <p:nvPr/>
        </p:nvSpPr>
        <p:spPr>
          <a:xfrm>
            <a:off x="1005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One 6,000-line HTML file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Everything saved to browser localStorage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A fake “switch user” dropdown, no real accounts</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No real payments, PDFs, or email</a:t>
            </a:r>
            <a:endParaRPr lang="en-US" sz="1500" dirty="0"/>
          </a:p>
        </p:txBody>
      </p:sp>
      <p:sp>
        <p:nvSpPr>
          <p:cNvPr id="8" name="Shape 5"/>
          <p:cNvSpPr/>
          <p:nvPr/>
        </p:nvSpPr>
        <p:spPr>
          <a:xfrm>
            <a:off x="6355080" y="1600200"/>
            <a:ext cx="5166360" cy="4480560"/>
          </a:xfrm>
          <a:prstGeom prst="roundRect">
            <a:avLst>
              <a:gd name="adj" fmla="val 2041"/>
            </a:avLst>
          </a:prstGeom>
          <a:solidFill>
            <a:srgbClr val="1E2761"/>
          </a:solidFill>
          <a:ln/>
          <a:effectLst>
            <a:outerShdw sx="100000" sy="100000" kx="0" ky="0" algn="bl" rotWithShape="0" blurRad="101600" dist="38100" dir="5400000">
              <a:srgbClr val="0A0E2A">
                <a:alpha val="30000"/>
              </a:srgbClr>
            </a:outerShdw>
          </a:effectLst>
        </p:spPr>
      </p:sp>
      <p:sp>
        <p:nvSpPr>
          <p:cNvPr id="9" name="Shape 6"/>
          <p:cNvSpPr/>
          <p:nvPr/>
        </p:nvSpPr>
        <p:spPr>
          <a:xfrm>
            <a:off x="6720840" y="196596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illing_deck/icons/lock_white.png">    </p:cNvPr>
          <p:cNvPicPr>
            <a:picLocks noChangeAspect="1"/>
          </p:cNvPicPr>
          <p:nvPr/>
        </p:nvPicPr>
        <p:blipFill>
          <a:blip r:embed="rId2"/>
          <a:stretch>
            <a:fillRect/>
          </a:stretch>
        </p:blipFill>
        <p:spPr>
          <a:xfrm>
            <a:off x="6874459" y="2119579"/>
            <a:ext cx="332842" cy="332842"/>
          </a:xfrm>
          <a:prstGeom prst="rect">
            <a:avLst/>
          </a:prstGeom>
        </p:spPr>
      </p:pic>
      <p:sp>
        <p:nvSpPr>
          <p:cNvPr id="11" name="Text 7"/>
          <p:cNvSpPr/>
          <p:nvPr/>
        </p:nvSpPr>
        <p:spPr>
          <a:xfrm>
            <a:off x="7543800" y="2011680"/>
            <a:ext cx="3703320"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BillingPro Suite Today</a:t>
            </a:r>
            <a:endParaRPr lang="en-US" sz="2000" dirty="0"/>
          </a:p>
        </p:txBody>
      </p:sp>
      <p:sp>
        <p:nvSpPr>
          <p:cNvPr id="12" name="Text 8"/>
          <p:cNvSpPr/>
          <p:nvPr/>
        </p:nvSpPr>
        <p:spPr>
          <a:xfrm>
            <a:off x="6720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Express + SQLite backend under a full REST API</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bcrypt-hashed logins with roles and lockout</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Stripe payments, real SMTP email, real PDFs</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A scheduled job that runs billing automation unattended</a:t>
            </a:r>
            <a:endParaRPr lang="en-US" sz="1500" dirty="0"/>
          </a:p>
        </p:txBody>
      </p:sp>
      <p:sp>
        <p:nvSpPr>
          <p:cNvPr id="13" name="Text 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14" name="Text 1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A Complete Billing Operation, In One Place</a:t>
            </a:r>
            <a:endParaRPr lang="en-US" sz="3200" dirty="0"/>
          </a:p>
        </p:txBody>
      </p:sp>
      <p:sp>
        <p:nvSpPr>
          <p:cNvPr id="3" name="Shape 1"/>
          <p:cNvSpPr/>
          <p:nvPr/>
        </p:nvSpPr>
        <p:spPr>
          <a:xfrm>
            <a:off x="457200" y="1554480"/>
            <a:ext cx="3587496" cy="2331720"/>
          </a:xfrm>
          <a:prstGeom prst="roundRect">
            <a:avLst>
              <a:gd name="adj" fmla="val 3529"/>
            </a:avLst>
          </a:prstGeom>
          <a:solidFill>
            <a:srgbClr val="F4F6FB"/>
          </a:solidFill>
          <a:ln w="12700">
            <a:solidFill>
              <a:srgbClr val="E1E6F0"/>
            </a:solidFill>
            <a:prstDash val="solid"/>
          </a:ln>
        </p:spPr>
      </p:sp>
      <p:sp>
        <p:nvSpPr>
          <p:cNvPr id="4" name="Shape 2"/>
          <p:cNvSpPr/>
          <p:nvPr/>
        </p:nvSpPr>
        <p:spPr>
          <a:xfrm>
            <a:off x="713232"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fileText_white.png">    </p:cNvPr>
          <p:cNvPicPr>
            <a:picLocks noChangeAspect="1"/>
          </p:cNvPicPr>
          <p:nvPr/>
        </p:nvPicPr>
        <p:blipFill>
          <a:blip r:embed="rId1"/>
          <a:stretch>
            <a:fillRect/>
          </a:stretch>
        </p:blipFill>
        <p:spPr>
          <a:xfrm>
            <a:off x="849295" y="1946575"/>
            <a:ext cx="294803" cy="294803"/>
          </a:xfrm>
          <a:prstGeom prst="rect">
            <a:avLst/>
          </a:prstGeom>
        </p:spPr>
      </p:pic>
      <p:sp>
        <p:nvSpPr>
          <p:cNvPr id="6" name="Text 3"/>
          <p:cNvSpPr/>
          <p:nvPr/>
        </p:nvSpPr>
        <p:spPr>
          <a:xfrm>
            <a:off x="713232"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Customers &amp; Invoices</a:t>
            </a:r>
            <a:endParaRPr lang="en-US" sz="1500" dirty="0"/>
          </a:p>
        </p:txBody>
      </p:sp>
      <p:sp>
        <p:nvSpPr>
          <p:cNvPr id="7" name="Text 4"/>
          <p:cNvSpPr/>
          <p:nvPr/>
        </p:nvSpPr>
        <p:spPr>
          <a:xfrm>
            <a:off x="713232"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Full invoice lifecycle — line items, discounts, tax, and balances tracked to the cent.</a:t>
            </a:r>
            <a:endParaRPr lang="en-US" sz="1150" dirty="0"/>
          </a:p>
        </p:txBody>
      </p:sp>
      <p:sp>
        <p:nvSpPr>
          <p:cNvPr id="8" name="Shape 5"/>
          <p:cNvSpPr/>
          <p:nvPr/>
        </p:nvSpPr>
        <p:spPr>
          <a:xfrm>
            <a:off x="4300728" y="1554480"/>
            <a:ext cx="3587496" cy="2331720"/>
          </a:xfrm>
          <a:prstGeom prst="roundRect">
            <a:avLst>
              <a:gd name="adj" fmla="val 3529"/>
            </a:avLst>
          </a:prstGeom>
          <a:solidFill>
            <a:srgbClr val="F4F6FB"/>
          </a:solidFill>
          <a:ln w="12700">
            <a:solidFill>
              <a:srgbClr val="E1E6F0"/>
            </a:solidFill>
            <a:prstDash val="solid"/>
          </a:ln>
        </p:spPr>
      </p:sp>
      <p:sp>
        <p:nvSpPr>
          <p:cNvPr id="9" name="Shape 6"/>
          <p:cNvSpPr/>
          <p:nvPr/>
        </p:nvSpPr>
        <p:spPr>
          <a:xfrm>
            <a:off x="4556760"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userCheck_white.png">    </p:cNvPr>
          <p:cNvPicPr>
            <a:picLocks noChangeAspect="1"/>
          </p:cNvPicPr>
          <p:nvPr/>
        </p:nvPicPr>
        <p:blipFill>
          <a:blip r:embed="rId2"/>
          <a:stretch>
            <a:fillRect/>
          </a:stretch>
        </p:blipFill>
        <p:spPr>
          <a:xfrm>
            <a:off x="4692823" y="1946575"/>
            <a:ext cx="294803" cy="294803"/>
          </a:xfrm>
          <a:prstGeom prst="rect">
            <a:avLst/>
          </a:prstGeom>
        </p:spPr>
      </p:pic>
      <p:sp>
        <p:nvSpPr>
          <p:cNvPr id="11" name="Text 7"/>
          <p:cNvSpPr/>
          <p:nvPr/>
        </p:nvSpPr>
        <p:spPr>
          <a:xfrm>
            <a:off x="4556760"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Role-Based Access</a:t>
            </a:r>
            <a:endParaRPr lang="en-US" sz="1500" dirty="0"/>
          </a:p>
        </p:txBody>
      </p:sp>
      <p:sp>
        <p:nvSpPr>
          <p:cNvPr id="12" name="Text 8"/>
          <p:cNvSpPr/>
          <p:nvPr/>
        </p:nvSpPr>
        <p:spPr>
          <a:xfrm>
            <a:off x="4556760"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Admin, Manager, Accountant, and Viewer roles, enforced on every request, not just the UI.</a:t>
            </a:r>
            <a:endParaRPr lang="en-US" sz="1150" dirty="0"/>
          </a:p>
        </p:txBody>
      </p:sp>
      <p:sp>
        <p:nvSpPr>
          <p:cNvPr id="13" name="Shape 9"/>
          <p:cNvSpPr/>
          <p:nvPr/>
        </p:nvSpPr>
        <p:spPr>
          <a:xfrm>
            <a:off x="8144256" y="1554480"/>
            <a:ext cx="3587496" cy="2331720"/>
          </a:xfrm>
          <a:prstGeom prst="roundRect">
            <a:avLst>
              <a:gd name="adj" fmla="val 3529"/>
            </a:avLst>
          </a:prstGeom>
          <a:solidFill>
            <a:srgbClr val="F4F6FB"/>
          </a:solidFill>
          <a:ln w="12700">
            <a:solidFill>
              <a:srgbClr val="E1E6F0"/>
            </a:solidFill>
            <a:prstDash val="solid"/>
          </a:ln>
        </p:spPr>
      </p:sp>
      <p:sp>
        <p:nvSpPr>
          <p:cNvPr id="14" name="Shape 10"/>
          <p:cNvSpPr/>
          <p:nvPr/>
        </p:nvSpPr>
        <p:spPr>
          <a:xfrm>
            <a:off x="8400288"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repeat_white.png">    </p:cNvPr>
          <p:cNvPicPr>
            <a:picLocks noChangeAspect="1"/>
          </p:cNvPicPr>
          <p:nvPr/>
        </p:nvPicPr>
        <p:blipFill>
          <a:blip r:embed="rId3"/>
          <a:stretch>
            <a:fillRect/>
          </a:stretch>
        </p:blipFill>
        <p:spPr>
          <a:xfrm>
            <a:off x="8536351" y="1946575"/>
            <a:ext cx="294803" cy="294803"/>
          </a:xfrm>
          <a:prstGeom prst="rect">
            <a:avLst/>
          </a:prstGeom>
        </p:spPr>
      </p:pic>
      <p:sp>
        <p:nvSpPr>
          <p:cNvPr id="16" name="Text 11"/>
          <p:cNvSpPr/>
          <p:nvPr/>
        </p:nvSpPr>
        <p:spPr>
          <a:xfrm>
            <a:off x="8400288"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Recurring Billing &amp; Dunning</a:t>
            </a:r>
            <a:endParaRPr lang="en-US" sz="1500" dirty="0"/>
          </a:p>
        </p:txBody>
      </p:sp>
      <p:sp>
        <p:nvSpPr>
          <p:cNvPr id="17" name="Text 12"/>
          <p:cNvSpPr/>
          <p:nvPr/>
        </p:nvSpPr>
        <p:spPr>
          <a:xfrm>
            <a:off x="8400288"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Invoices generate and overdue reminders escalate automatically, on a daily schedule.</a:t>
            </a:r>
            <a:endParaRPr lang="en-US" sz="1150" dirty="0"/>
          </a:p>
        </p:txBody>
      </p:sp>
      <p:sp>
        <p:nvSpPr>
          <p:cNvPr id="18" name="Shape 13"/>
          <p:cNvSpPr/>
          <p:nvPr/>
        </p:nvSpPr>
        <p:spPr>
          <a:xfrm>
            <a:off x="457200" y="4142232"/>
            <a:ext cx="3587496" cy="2331720"/>
          </a:xfrm>
          <a:prstGeom prst="roundRect">
            <a:avLst>
              <a:gd name="adj" fmla="val 3529"/>
            </a:avLst>
          </a:prstGeom>
          <a:solidFill>
            <a:srgbClr val="F4F6FB"/>
          </a:solidFill>
          <a:ln w="12700">
            <a:solidFill>
              <a:srgbClr val="E1E6F0"/>
            </a:solidFill>
            <a:prstDash val="solid"/>
          </a:ln>
        </p:spPr>
      </p:sp>
      <p:sp>
        <p:nvSpPr>
          <p:cNvPr id="19" name="Shape 14"/>
          <p:cNvSpPr/>
          <p:nvPr/>
        </p:nvSpPr>
        <p:spPr>
          <a:xfrm>
            <a:off x="713232"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illing_deck/icons/creditCard_white.png">    </p:cNvPr>
          <p:cNvPicPr>
            <a:picLocks noChangeAspect="1"/>
          </p:cNvPicPr>
          <p:nvPr/>
        </p:nvPicPr>
        <p:blipFill>
          <a:blip r:embed="rId4"/>
          <a:stretch>
            <a:fillRect/>
          </a:stretch>
        </p:blipFill>
        <p:spPr>
          <a:xfrm>
            <a:off x="849295" y="4534327"/>
            <a:ext cx="294803" cy="294803"/>
          </a:xfrm>
          <a:prstGeom prst="rect">
            <a:avLst/>
          </a:prstGeom>
        </p:spPr>
      </p:pic>
      <p:sp>
        <p:nvSpPr>
          <p:cNvPr id="21" name="Text 15"/>
          <p:cNvSpPr/>
          <p:nvPr/>
        </p:nvSpPr>
        <p:spPr>
          <a:xfrm>
            <a:off x="713232"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Stripe Payments</a:t>
            </a:r>
            <a:endParaRPr lang="en-US" sz="1500" dirty="0"/>
          </a:p>
        </p:txBody>
      </p:sp>
      <p:sp>
        <p:nvSpPr>
          <p:cNvPr id="22" name="Text 16"/>
          <p:cNvSpPr/>
          <p:nvPr/>
        </p:nvSpPr>
        <p:spPr>
          <a:xfrm>
            <a:off x="713232"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One-off Checkout and recurring Subscriptions against the real Stripe SDK.</a:t>
            </a:r>
            <a:endParaRPr lang="en-US" sz="1150" dirty="0"/>
          </a:p>
        </p:txBody>
      </p:sp>
      <p:sp>
        <p:nvSpPr>
          <p:cNvPr id="23" name="Shape 17"/>
          <p:cNvSpPr/>
          <p:nvPr/>
        </p:nvSpPr>
        <p:spPr>
          <a:xfrm>
            <a:off x="4300728" y="4142232"/>
            <a:ext cx="3587496" cy="2331720"/>
          </a:xfrm>
          <a:prstGeom prst="roundRect">
            <a:avLst>
              <a:gd name="adj" fmla="val 3529"/>
            </a:avLst>
          </a:prstGeom>
          <a:solidFill>
            <a:srgbClr val="F4F6FB"/>
          </a:solidFill>
          <a:ln w="12700">
            <a:solidFill>
              <a:srgbClr val="E1E6F0"/>
            </a:solidFill>
            <a:prstDash val="solid"/>
          </a:ln>
        </p:spPr>
      </p:sp>
      <p:sp>
        <p:nvSpPr>
          <p:cNvPr id="24" name="Shape 18"/>
          <p:cNvSpPr/>
          <p:nvPr/>
        </p:nvSpPr>
        <p:spPr>
          <a:xfrm>
            <a:off x="4556760"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billing_deck/icons/link_white.png">    </p:cNvPr>
          <p:cNvPicPr>
            <a:picLocks noChangeAspect="1"/>
          </p:cNvPicPr>
          <p:nvPr/>
        </p:nvPicPr>
        <p:blipFill>
          <a:blip r:embed="rId5"/>
          <a:stretch>
            <a:fillRect/>
          </a:stretch>
        </p:blipFill>
        <p:spPr>
          <a:xfrm>
            <a:off x="4692823" y="4534327"/>
            <a:ext cx="294803" cy="294803"/>
          </a:xfrm>
          <a:prstGeom prst="rect">
            <a:avLst/>
          </a:prstGeom>
        </p:spPr>
      </p:pic>
      <p:sp>
        <p:nvSpPr>
          <p:cNvPr id="26" name="Text 19"/>
          <p:cNvSpPr/>
          <p:nvPr/>
        </p:nvSpPr>
        <p:spPr>
          <a:xfrm>
            <a:off x="4556760"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Customer Payment Portal</a:t>
            </a:r>
            <a:endParaRPr lang="en-US" sz="1500" dirty="0"/>
          </a:p>
        </p:txBody>
      </p:sp>
      <p:sp>
        <p:nvSpPr>
          <p:cNvPr id="27" name="Text 20"/>
          <p:cNvSpPr/>
          <p:nvPr/>
        </p:nvSpPr>
        <p:spPr>
          <a:xfrm>
            <a:off x="4556760"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A no-login, token-scoped page where customers view and pay a single invoice.</a:t>
            </a:r>
            <a:endParaRPr lang="en-US" sz="1150" dirty="0"/>
          </a:p>
        </p:txBody>
      </p:sp>
      <p:sp>
        <p:nvSpPr>
          <p:cNvPr id="28" name="Shape 21"/>
          <p:cNvSpPr/>
          <p:nvPr/>
        </p:nvSpPr>
        <p:spPr>
          <a:xfrm>
            <a:off x="8144256" y="4142232"/>
            <a:ext cx="3587496" cy="2331720"/>
          </a:xfrm>
          <a:prstGeom prst="roundRect">
            <a:avLst>
              <a:gd name="adj" fmla="val 3529"/>
            </a:avLst>
          </a:prstGeom>
          <a:solidFill>
            <a:srgbClr val="F4F6FB"/>
          </a:solidFill>
          <a:ln w="12700">
            <a:solidFill>
              <a:srgbClr val="E1E6F0"/>
            </a:solidFill>
            <a:prstDash val="solid"/>
          </a:ln>
        </p:spPr>
      </p:sp>
      <p:sp>
        <p:nvSpPr>
          <p:cNvPr id="29" name="Shape 22"/>
          <p:cNvSpPr/>
          <p:nvPr/>
        </p:nvSpPr>
        <p:spPr>
          <a:xfrm>
            <a:off x="8400288"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billing_deck/icons/activity_white.png">    </p:cNvPr>
          <p:cNvPicPr>
            <a:picLocks noChangeAspect="1"/>
          </p:cNvPicPr>
          <p:nvPr/>
        </p:nvPicPr>
        <p:blipFill>
          <a:blip r:embed="rId6"/>
          <a:stretch>
            <a:fillRect/>
          </a:stretch>
        </p:blipFill>
        <p:spPr>
          <a:xfrm>
            <a:off x="8536351" y="4534327"/>
            <a:ext cx="294803" cy="294803"/>
          </a:xfrm>
          <a:prstGeom prst="rect">
            <a:avLst/>
          </a:prstGeom>
        </p:spPr>
      </p:pic>
      <p:sp>
        <p:nvSpPr>
          <p:cNvPr id="31" name="Text 23"/>
          <p:cNvSpPr/>
          <p:nvPr/>
        </p:nvSpPr>
        <p:spPr>
          <a:xfrm>
            <a:off x="8400288"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Audit Log</a:t>
            </a:r>
            <a:endParaRPr lang="en-US" sz="1500" dirty="0"/>
          </a:p>
        </p:txBody>
      </p:sp>
      <p:sp>
        <p:nvSpPr>
          <p:cNvPr id="32" name="Text 24"/>
          <p:cNvSpPr/>
          <p:nvPr/>
        </p:nvSpPr>
        <p:spPr>
          <a:xfrm>
            <a:off x="8400288"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Every action — human or automated — recorded with who, what, and when.</a:t>
            </a:r>
            <a:endParaRPr lang="en-US" sz="1150" dirty="0"/>
          </a:p>
        </p:txBody>
      </p:sp>
      <p:sp>
        <p:nvSpPr>
          <p:cNvPr id="33" name="Text 25"/>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34" name="Text 26"/>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Real Stripe, Not a Payment Link</a:t>
            </a:r>
            <a:endParaRPr lang="en-US" sz="3200" dirty="0"/>
          </a:p>
        </p:txBody>
      </p:sp>
      <p:sp>
        <p:nvSpPr>
          <p:cNvPr id="3" name="Shape 1"/>
          <p:cNvSpPr/>
          <p:nvPr/>
        </p:nvSpPr>
        <p:spPr>
          <a:xfrm>
            <a:off x="548640" y="1691640"/>
            <a:ext cx="11091672" cy="1051560"/>
          </a:xfrm>
          <a:prstGeom prst="roundRect">
            <a:avLst>
              <a:gd name="adj" fmla="val 6957"/>
            </a:avLst>
          </a:prstGeom>
          <a:solidFill>
            <a:srgbClr val="F4F6FB"/>
          </a:solidFill>
          <a:ln w="12700">
            <a:solidFill>
              <a:srgbClr val="E1E6F0"/>
            </a:solidFill>
            <a:prstDash val="solid"/>
          </a:ln>
        </p:spPr>
      </p:sp>
      <p:sp>
        <p:nvSpPr>
          <p:cNvPr id="4" name="Shape 2"/>
          <p:cNvSpPr/>
          <p:nvPr/>
        </p:nvSpPr>
        <p:spPr>
          <a:xfrm>
            <a:off x="822960" y="192024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creditCard_white.png">    </p:cNvPr>
          <p:cNvPicPr>
            <a:picLocks noChangeAspect="1"/>
          </p:cNvPicPr>
          <p:nvPr/>
        </p:nvPicPr>
        <p:blipFill>
          <a:blip r:embed="rId1"/>
          <a:stretch>
            <a:fillRect/>
          </a:stretch>
        </p:blipFill>
        <p:spPr>
          <a:xfrm>
            <a:off x="965606" y="2062886"/>
            <a:ext cx="309067" cy="309067"/>
          </a:xfrm>
          <a:prstGeom prst="rect">
            <a:avLst/>
          </a:prstGeom>
        </p:spPr>
      </p:pic>
      <p:sp>
        <p:nvSpPr>
          <p:cNvPr id="6" name="Text 3"/>
          <p:cNvSpPr/>
          <p:nvPr/>
        </p:nvSpPr>
        <p:spPr>
          <a:xfrm>
            <a:off x="1691640" y="1810512"/>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One-Off Checkout</a:t>
            </a:r>
            <a:endParaRPr lang="en-US" sz="1600" dirty="0"/>
          </a:p>
        </p:txBody>
      </p:sp>
      <p:sp>
        <p:nvSpPr>
          <p:cNvPr id="7" name="Text 4"/>
          <p:cNvSpPr/>
          <p:nvPr/>
        </p:nvSpPr>
        <p:spPr>
          <a:xfrm>
            <a:off x="1691640" y="2194560"/>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One-off invoice payments via Stripe Checkout, scoped to that invoice's exact outstanding balance.</a:t>
            </a:r>
            <a:endParaRPr lang="en-US" sz="1300" dirty="0"/>
          </a:p>
        </p:txBody>
      </p:sp>
      <p:sp>
        <p:nvSpPr>
          <p:cNvPr id="8" name="Shape 5"/>
          <p:cNvSpPr/>
          <p:nvPr/>
        </p:nvSpPr>
        <p:spPr>
          <a:xfrm>
            <a:off x="548640" y="2907792"/>
            <a:ext cx="11091672" cy="1051560"/>
          </a:xfrm>
          <a:prstGeom prst="roundRect">
            <a:avLst>
              <a:gd name="adj" fmla="val 6957"/>
            </a:avLst>
          </a:prstGeom>
          <a:solidFill>
            <a:srgbClr val="F4F6FB"/>
          </a:solidFill>
          <a:ln w="12700">
            <a:solidFill>
              <a:srgbClr val="E1E6F0"/>
            </a:solidFill>
            <a:prstDash val="solid"/>
          </a:ln>
        </p:spPr>
      </p:sp>
      <p:sp>
        <p:nvSpPr>
          <p:cNvPr id="9" name="Shape 6"/>
          <p:cNvSpPr/>
          <p:nvPr/>
        </p:nvSpPr>
        <p:spPr>
          <a:xfrm>
            <a:off x="822960" y="3136392"/>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repeat_white.png">    </p:cNvPr>
          <p:cNvPicPr>
            <a:picLocks noChangeAspect="1"/>
          </p:cNvPicPr>
          <p:nvPr/>
        </p:nvPicPr>
        <p:blipFill>
          <a:blip r:embed="rId2"/>
          <a:stretch>
            <a:fillRect/>
          </a:stretch>
        </p:blipFill>
        <p:spPr>
          <a:xfrm>
            <a:off x="965606" y="3279038"/>
            <a:ext cx="309067" cy="309067"/>
          </a:xfrm>
          <a:prstGeom prst="rect">
            <a:avLst/>
          </a:prstGeom>
        </p:spPr>
      </p:pic>
      <p:sp>
        <p:nvSpPr>
          <p:cNvPr id="11" name="Text 7"/>
          <p:cNvSpPr/>
          <p:nvPr/>
        </p:nvSpPr>
        <p:spPr>
          <a:xfrm>
            <a:off x="1691640" y="3026664"/>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Recurring Subscriptions</a:t>
            </a:r>
            <a:endParaRPr lang="en-US" sz="1600" dirty="0"/>
          </a:p>
        </p:txBody>
      </p:sp>
      <p:sp>
        <p:nvSpPr>
          <p:cNvPr id="12" name="Text 8"/>
          <p:cNvSpPr/>
          <p:nvPr/>
        </p:nvSpPr>
        <p:spPr>
          <a:xfrm>
            <a:off x="1691640" y="3410712"/>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Subscriptions billed automatically on the rule's frequency and amount.</a:t>
            </a:r>
            <a:endParaRPr lang="en-US" sz="1300" dirty="0"/>
          </a:p>
        </p:txBody>
      </p:sp>
      <p:sp>
        <p:nvSpPr>
          <p:cNvPr id="13" name="Shape 9"/>
          <p:cNvSpPr/>
          <p:nvPr/>
        </p:nvSpPr>
        <p:spPr>
          <a:xfrm>
            <a:off x="548640" y="4123944"/>
            <a:ext cx="11091672" cy="1051560"/>
          </a:xfrm>
          <a:prstGeom prst="roundRect">
            <a:avLst>
              <a:gd name="adj" fmla="val 6957"/>
            </a:avLst>
          </a:prstGeom>
          <a:solidFill>
            <a:srgbClr val="F4F6FB"/>
          </a:solidFill>
          <a:ln w="12700">
            <a:solidFill>
              <a:srgbClr val="E1E6F0"/>
            </a:solidFill>
            <a:prstDash val="solid"/>
          </a:ln>
        </p:spPr>
      </p:sp>
      <p:sp>
        <p:nvSpPr>
          <p:cNvPr id="14" name="Shape 10"/>
          <p:cNvSpPr/>
          <p:nvPr/>
        </p:nvSpPr>
        <p:spPr>
          <a:xfrm>
            <a:off x="822960" y="4352544"/>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zap_white.png">    </p:cNvPr>
          <p:cNvPicPr>
            <a:picLocks noChangeAspect="1"/>
          </p:cNvPicPr>
          <p:nvPr/>
        </p:nvPicPr>
        <p:blipFill>
          <a:blip r:embed="rId3"/>
          <a:stretch>
            <a:fillRect/>
          </a:stretch>
        </p:blipFill>
        <p:spPr>
          <a:xfrm>
            <a:off x="965606" y="4495190"/>
            <a:ext cx="309067" cy="309067"/>
          </a:xfrm>
          <a:prstGeom prst="rect">
            <a:avLst/>
          </a:prstGeom>
        </p:spPr>
      </p:pic>
      <p:sp>
        <p:nvSpPr>
          <p:cNvPr id="16" name="Text 11"/>
          <p:cNvSpPr/>
          <p:nvPr/>
        </p:nvSpPr>
        <p:spPr>
          <a:xfrm>
            <a:off x="1691640" y="4242816"/>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Real Webhook Confirmation</a:t>
            </a:r>
            <a:endParaRPr lang="en-US" sz="1600" dirty="0"/>
          </a:p>
        </p:txBody>
      </p:sp>
      <p:sp>
        <p:nvSpPr>
          <p:cNvPr id="17" name="Text 12"/>
          <p:cNvSpPr/>
          <p:nvPr/>
        </p:nvSpPr>
        <p:spPr>
          <a:xfrm>
            <a:off x="1691640" y="4626864"/>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A real webhook marks invoices paid the instant Stripe confirms — even if nobody has the app open.</a:t>
            </a:r>
            <a:endParaRPr lang="en-US" sz="1300" dirty="0"/>
          </a:p>
        </p:txBody>
      </p:sp>
      <p:sp>
        <p:nvSpPr>
          <p:cNvPr id="18" name="Shape 13"/>
          <p:cNvSpPr/>
          <p:nvPr/>
        </p:nvSpPr>
        <p:spPr>
          <a:xfrm>
            <a:off x="548640" y="5340096"/>
            <a:ext cx="11091672" cy="1051560"/>
          </a:xfrm>
          <a:prstGeom prst="roundRect">
            <a:avLst>
              <a:gd name="adj" fmla="val 6957"/>
            </a:avLst>
          </a:prstGeom>
          <a:solidFill>
            <a:srgbClr val="F4F6FB"/>
          </a:solidFill>
          <a:ln w="12700">
            <a:solidFill>
              <a:srgbClr val="E1E6F0"/>
            </a:solidFill>
            <a:prstDash val="solid"/>
          </a:ln>
        </p:spPr>
      </p:sp>
      <p:sp>
        <p:nvSpPr>
          <p:cNvPr id="19" name="Shape 14"/>
          <p:cNvSpPr/>
          <p:nvPr/>
        </p:nvSpPr>
        <p:spPr>
          <a:xfrm>
            <a:off x="822960" y="5568696"/>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illing_deck/icons/shield_white.png">    </p:cNvPr>
          <p:cNvPicPr>
            <a:picLocks noChangeAspect="1"/>
          </p:cNvPicPr>
          <p:nvPr/>
        </p:nvPicPr>
        <p:blipFill>
          <a:blip r:embed="rId4"/>
          <a:stretch>
            <a:fillRect/>
          </a:stretch>
        </p:blipFill>
        <p:spPr>
          <a:xfrm>
            <a:off x="965606" y="5711342"/>
            <a:ext cx="309067" cy="309067"/>
          </a:xfrm>
          <a:prstGeom prst="rect">
            <a:avLst/>
          </a:prstGeom>
        </p:spPr>
      </p:pic>
      <p:sp>
        <p:nvSpPr>
          <p:cNvPr id="21" name="Text 15"/>
          <p:cNvSpPr/>
          <p:nvPr/>
        </p:nvSpPr>
        <p:spPr>
          <a:xfrm>
            <a:off x="1691640" y="5458968"/>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Graceful Degradation</a:t>
            </a:r>
            <a:endParaRPr lang="en-US" sz="1600" dirty="0"/>
          </a:p>
        </p:txBody>
      </p:sp>
      <p:sp>
        <p:nvSpPr>
          <p:cNvPr id="22" name="Text 16"/>
          <p:cNvSpPr/>
          <p:nvPr/>
        </p:nvSpPr>
        <p:spPr>
          <a:xfrm>
            <a:off x="1691640" y="5843016"/>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Degrades to a clean 501 if Stripe isn't configured yet — the rest of the app stays healthy.</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Every Invoice, A Real PDF</a:t>
            </a:r>
            <a:endParaRPr lang="en-US" sz="3200" dirty="0"/>
          </a:p>
        </p:txBody>
      </p:sp>
      <p:sp>
        <p:nvSpPr>
          <p:cNvPr id="3" name="Shape 1"/>
          <p:cNvSpPr/>
          <p:nvPr/>
        </p:nvSpPr>
        <p:spPr>
          <a:xfrm>
            <a:off x="548640" y="1828800"/>
            <a:ext cx="11091672" cy="1234440"/>
          </a:xfrm>
          <a:prstGeom prst="roundRect">
            <a:avLst>
              <a:gd name="adj" fmla="val 5926"/>
            </a:avLst>
          </a:prstGeom>
          <a:solidFill>
            <a:srgbClr val="F4F6FB"/>
          </a:solidFill>
          <a:ln w="12700">
            <a:solidFill>
              <a:srgbClr val="E1E6F0"/>
            </a:solidFill>
            <a:prstDash val="solid"/>
          </a:ln>
        </p:spPr>
      </p:sp>
      <p:sp>
        <p:nvSpPr>
          <p:cNvPr id="4" name="Shape 2"/>
          <p:cNvSpPr/>
          <p:nvPr/>
        </p:nvSpPr>
        <p:spPr>
          <a:xfrm>
            <a:off x="868680" y="2103120"/>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fileText_white.png">    </p:cNvPr>
          <p:cNvPicPr>
            <a:picLocks noChangeAspect="1"/>
          </p:cNvPicPr>
          <p:nvPr/>
        </p:nvPicPr>
        <p:blipFill>
          <a:blip r:embed="rId1"/>
          <a:stretch>
            <a:fillRect/>
          </a:stretch>
        </p:blipFill>
        <p:spPr>
          <a:xfrm>
            <a:off x="1033272" y="2267712"/>
            <a:ext cx="356616" cy="356616"/>
          </a:xfrm>
          <a:prstGeom prst="rect">
            <a:avLst/>
          </a:prstGeom>
        </p:spPr>
      </p:pic>
      <p:sp>
        <p:nvSpPr>
          <p:cNvPr id="6" name="Text 3"/>
          <p:cNvSpPr/>
          <p:nvPr/>
        </p:nvSpPr>
        <p:spPr>
          <a:xfrm>
            <a:off x="1828800" y="2011680"/>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Server-Generated PDFs</a:t>
            </a:r>
            <a:endParaRPr lang="en-US" sz="1800" dirty="0"/>
          </a:p>
        </p:txBody>
      </p:sp>
      <p:sp>
        <p:nvSpPr>
          <p:cNvPr id="7" name="Text 4"/>
          <p:cNvSpPr/>
          <p:nvPr/>
        </p:nvSpPr>
        <p:spPr>
          <a:xfrm>
            <a:off x="1828800" y="2450592"/>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Built with pdfkit — no headless browser, no native binary.</a:t>
            </a:r>
            <a:endParaRPr lang="en-US" sz="1400" dirty="0"/>
          </a:p>
        </p:txBody>
      </p:sp>
      <p:sp>
        <p:nvSpPr>
          <p:cNvPr id="8" name="Shape 5"/>
          <p:cNvSpPr/>
          <p:nvPr/>
        </p:nvSpPr>
        <p:spPr>
          <a:xfrm>
            <a:off x="548640" y="3355848"/>
            <a:ext cx="11091672" cy="1234440"/>
          </a:xfrm>
          <a:prstGeom prst="roundRect">
            <a:avLst>
              <a:gd name="adj" fmla="val 5926"/>
            </a:avLst>
          </a:prstGeom>
          <a:solidFill>
            <a:srgbClr val="F4F6FB"/>
          </a:solidFill>
          <a:ln w="12700">
            <a:solidFill>
              <a:srgbClr val="E1E6F0"/>
            </a:solidFill>
            <a:prstDash val="solid"/>
          </a:ln>
        </p:spPr>
      </p:sp>
      <p:sp>
        <p:nvSpPr>
          <p:cNvPr id="9" name="Shape 6"/>
          <p:cNvSpPr/>
          <p:nvPr/>
        </p:nvSpPr>
        <p:spPr>
          <a:xfrm>
            <a:off x="868680" y="3630168"/>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printer_white.png">    </p:cNvPr>
          <p:cNvPicPr>
            <a:picLocks noChangeAspect="1"/>
          </p:cNvPicPr>
          <p:nvPr/>
        </p:nvPicPr>
        <p:blipFill>
          <a:blip r:embed="rId2"/>
          <a:stretch>
            <a:fillRect/>
          </a:stretch>
        </p:blipFill>
        <p:spPr>
          <a:xfrm>
            <a:off x="1033272" y="3794760"/>
            <a:ext cx="356616" cy="356616"/>
          </a:xfrm>
          <a:prstGeom prst="rect">
            <a:avLst/>
          </a:prstGeom>
        </p:spPr>
      </p:pic>
      <p:sp>
        <p:nvSpPr>
          <p:cNvPr id="11" name="Text 7"/>
          <p:cNvSpPr/>
          <p:nvPr/>
        </p:nvSpPr>
        <p:spPr>
          <a:xfrm>
            <a:off x="1828800" y="3538728"/>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Matches the App's Own Layout</a:t>
            </a:r>
            <a:endParaRPr lang="en-US" sz="1800" dirty="0"/>
          </a:p>
        </p:txBody>
      </p:sp>
      <p:sp>
        <p:nvSpPr>
          <p:cNvPr id="12" name="Text 8"/>
          <p:cNvSpPr/>
          <p:nvPr/>
        </p:nvSpPr>
        <p:spPr>
          <a:xfrm>
            <a:off x="1828800" y="3977640"/>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Header, line items, totals, notes, bank info — the same invoice and statement layout users already know.</a:t>
            </a:r>
            <a:endParaRPr lang="en-US" sz="1400" dirty="0"/>
          </a:p>
        </p:txBody>
      </p:sp>
      <p:sp>
        <p:nvSpPr>
          <p:cNvPr id="13" name="Shape 9"/>
          <p:cNvSpPr/>
          <p:nvPr/>
        </p:nvSpPr>
        <p:spPr>
          <a:xfrm>
            <a:off x="548640" y="4882896"/>
            <a:ext cx="11091672" cy="1234440"/>
          </a:xfrm>
          <a:prstGeom prst="roundRect">
            <a:avLst>
              <a:gd name="adj" fmla="val 5926"/>
            </a:avLst>
          </a:prstGeom>
          <a:solidFill>
            <a:srgbClr val="F4F6FB"/>
          </a:solidFill>
          <a:ln w="12700">
            <a:solidFill>
              <a:srgbClr val="E1E6F0"/>
            </a:solidFill>
            <a:prstDash val="solid"/>
          </a:ln>
        </p:spPr>
      </p:sp>
      <p:sp>
        <p:nvSpPr>
          <p:cNvPr id="14" name="Shape 10"/>
          <p:cNvSpPr/>
          <p:nvPr/>
        </p:nvSpPr>
        <p:spPr>
          <a:xfrm>
            <a:off x="868680" y="5157216"/>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repeat_white.png">    </p:cNvPr>
          <p:cNvPicPr>
            <a:picLocks noChangeAspect="1"/>
          </p:cNvPicPr>
          <p:nvPr/>
        </p:nvPicPr>
        <p:blipFill>
          <a:blip r:embed="rId3"/>
          <a:stretch>
            <a:fillRect/>
          </a:stretch>
        </p:blipFill>
        <p:spPr>
          <a:xfrm>
            <a:off x="1033272" y="5321808"/>
            <a:ext cx="356616" cy="356616"/>
          </a:xfrm>
          <a:prstGeom prst="rect">
            <a:avLst/>
          </a:prstGeom>
        </p:spPr>
      </p:pic>
      <p:sp>
        <p:nvSpPr>
          <p:cNvPr id="16" name="Text 11"/>
          <p:cNvSpPr/>
          <p:nvPr/>
        </p:nvSpPr>
        <p:spPr>
          <a:xfrm>
            <a:off x="1828800" y="5065776"/>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One PDF Code Path</a:t>
            </a:r>
            <a:endParaRPr lang="en-US" sz="1800" dirty="0"/>
          </a:p>
        </p:txBody>
      </p:sp>
      <p:sp>
        <p:nvSpPr>
          <p:cNvPr id="17" name="Text 12"/>
          <p:cNvSpPr/>
          <p:nvPr/>
        </p:nvSpPr>
        <p:spPr>
          <a:xfrm>
            <a:off x="1828800" y="5504688"/>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Reused for on-demand downloads, email attachments, and automated dunning emails.</a:t>
            </a:r>
            <a:endParaRPr lang="en-US" sz="1400" dirty="0"/>
          </a:p>
        </p:txBody>
      </p:sp>
      <p:sp>
        <p:nvSpPr>
          <p:cNvPr id="18" name="Text 13"/>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19" name="Text 14"/>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Billing That Runs Without Anyone Watching</a:t>
            </a:r>
            <a:endParaRPr lang="en-US" sz="3200" dirty="0"/>
          </a:p>
        </p:txBody>
      </p:sp>
      <p:sp>
        <p:nvSpPr>
          <p:cNvPr id="3" name="Shape 1"/>
          <p:cNvSpPr/>
          <p:nvPr/>
        </p:nvSpPr>
        <p:spPr>
          <a:xfrm>
            <a:off x="640080" y="1554480"/>
            <a:ext cx="5120640" cy="1371600"/>
          </a:xfrm>
          <a:prstGeom prst="roundRect">
            <a:avLst>
              <a:gd name="adj" fmla="val 6667"/>
            </a:avLst>
          </a:prstGeom>
          <a:solidFill>
            <a:srgbClr val="1E2761"/>
          </a:solidFill>
          <a:ln/>
          <a:effectLst>
            <a:outerShdw sx="100000" sy="100000" kx="0" ky="0" algn="bl" rotWithShape="0" blurRad="101600" dist="38100" dir="5400000">
              <a:srgbClr val="0A0E2A">
                <a:alpha val="30000"/>
              </a:srgbClr>
            </a:outerShdw>
          </a:effectLst>
        </p:spPr>
      </p:sp>
      <p:sp>
        <p:nvSpPr>
          <p:cNvPr id="4" name="Shape 2"/>
          <p:cNvSpPr/>
          <p:nvPr/>
        </p:nvSpPr>
        <p:spPr>
          <a:xfrm>
            <a:off x="914400" y="1828800"/>
            <a:ext cx="548640" cy="54864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illing_deck/icons/clock_white.png">    </p:cNvPr>
          <p:cNvPicPr>
            <a:picLocks noChangeAspect="1"/>
          </p:cNvPicPr>
          <p:nvPr/>
        </p:nvPicPr>
        <p:blipFill>
          <a:blip r:embed="rId1"/>
          <a:stretch>
            <a:fillRect/>
          </a:stretch>
        </p:blipFill>
        <p:spPr>
          <a:xfrm>
            <a:off x="1046074" y="1960474"/>
            <a:ext cx="285293" cy="285293"/>
          </a:xfrm>
          <a:prstGeom prst="rect">
            <a:avLst/>
          </a:prstGeom>
        </p:spPr>
      </p:pic>
      <p:sp>
        <p:nvSpPr>
          <p:cNvPr id="6" name="Text 3"/>
          <p:cNvSpPr/>
          <p:nvPr/>
        </p:nvSpPr>
        <p:spPr>
          <a:xfrm>
            <a:off x="1600200" y="1755648"/>
            <a:ext cx="3931920" cy="41148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A Daily Scheduled Job</a:t>
            </a:r>
            <a:endParaRPr lang="en-US" sz="1600" dirty="0"/>
          </a:p>
        </p:txBody>
      </p:sp>
      <p:sp>
        <p:nvSpPr>
          <p:cNvPr id="7" name="Text 4"/>
          <p:cNvSpPr/>
          <p:nvPr/>
        </p:nvSpPr>
        <p:spPr>
          <a:xfrm>
            <a:off x="1600200" y="2212848"/>
            <a:ext cx="3886200" cy="594360"/>
          </a:xfrm>
          <a:prstGeom prst="rect">
            <a:avLst/>
          </a:prstGeom>
          <a:noFill/>
          <a:ln/>
        </p:spPr>
        <p:txBody>
          <a:bodyPr wrap="square" lIns="0" tIns="0" rIns="0" bIns="0" rtlCol="0" anchor="t"/>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Generates due recurring invoices and sends escalating dunning reminders at 3 / 7 / 14 / 30 days overdue.</a:t>
            </a:r>
            <a:endParaRPr lang="en-US" sz="1250" dirty="0"/>
          </a:p>
        </p:txBody>
      </p:sp>
      <p:sp>
        <p:nvSpPr>
          <p:cNvPr id="8" name="Shape 5"/>
          <p:cNvSpPr/>
          <p:nvPr/>
        </p:nvSpPr>
        <p:spPr>
          <a:xfrm>
            <a:off x="6430975" y="1554480"/>
            <a:ext cx="5120640" cy="1371600"/>
          </a:xfrm>
          <a:prstGeom prst="roundRect">
            <a:avLst>
              <a:gd name="adj" fmla="val 6667"/>
            </a:avLst>
          </a:prstGeom>
          <a:solidFill>
            <a:srgbClr val="F4F6FB"/>
          </a:solidFill>
          <a:ln w="12700">
            <a:solidFill>
              <a:srgbClr val="E1E6F0"/>
            </a:solidFill>
            <a:prstDash val="solid"/>
          </a:ln>
        </p:spPr>
      </p:sp>
      <p:sp>
        <p:nvSpPr>
          <p:cNvPr id="9" name="Shape 6"/>
          <p:cNvSpPr/>
          <p:nvPr/>
        </p:nvSpPr>
        <p:spPr>
          <a:xfrm>
            <a:off x="6705295" y="1828800"/>
            <a:ext cx="548640" cy="54864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mail_white.png">    </p:cNvPr>
          <p:cNvPicPr>
            <a:picLocks noChangeAspect="1"/>
          </p:cNvPicPr>
          <p:nvPr/>
        </p:nvPicPr>
        <p:blipFill>
          <a:blip r:embed="rId2"/>
          <a:stretch>
            <a:fillRect/>
          </a:stretch>
        </p:blipFill>
        <p:spPr>
          <a:xfrm>
            <a:off x="6836969" y="1960474"/>
            <a:ext cx="285293" cy="285293"/>
          </a:xfrm>
          <a:prstGeom prst="rect">
            <a:avLst/>
          </a:prstGeom>
        </p:spPr>
      </p:pic>
      <p:sp>
        <p:nvSpPr>
          <p:cNvPr id="11" name="Text 7"/>
          <p:cNvSpPr/>
          <p:nvPr/>
        </p:nvSpPr>
        <p:spPr>
          <a:xfrm>
            <a:off x="7391095" y="1755648"/>
            <a:ext cx="3931920" cy="411480"/>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Auto-Emails New Invoices</a:t>
            </a:r>
            <a:endParaRPr lang="en-US" sz="1600" dirty="0"/>
          </a:p>
        </p:txBody>
      </p:sp>
      <p:sp>
        <p:nvSpPr>
          <p:cNvPr id="12" name="Text 8"/>
          <p:cNvSpPr/>
          <p:nvPr/>
        </p:nvSpPr>
        <p:spPr>
          <a:xfrm>
            <a:off x="7391095" y="2212848"/>
            <a:ext cx="3886200" cy="594360"/>
          </a:xfrm>
          <a:prstGeom prst="rect">
            <a:avLst/>
          </a:prstGeom>
          <a:noFill/>
          <a:ln/>
        </p:spPr>
        <p:txBody>
          <a:bodyPr wrap="square" lIns="0" tIns="0" rIns="0" bIns="0" rtlCol="0" anchor="t"/>
          <a:lstStyle/>
          <a:p>
            <a:pPr indent="0" marL="0">
              <a:lnSpc>
                <a:spcPts val="1600"/>
              </a:lnSpc>
              <a:buNone/>
            </a:pPr>
            <a:r>
              <a:rPr lang="en-US" sz="1250" dirty="0">
                <a:solidFill>
                  <a:srgbClr val="6B7280"/>
                </a:solidFill>
                <a:latin typeface="Calibri" pitchFamily="34" charset="0"/>
                <a:ea typeface="Calibri" pitchFamily="34" charset="-122"/>
                <a:cs typeface="Calibri" pitchFamily="34" charset="-120"/>
              </a:rPr>
              <a:t>Recurring invoices go out with a PDF attached and a portal link when enabled.</a:t>
            </a:r>
            <a:endParaRPr lang="en-US" sz="1250" dirty="0"/>
          </a:p>
        </p:txBody>
      </p:sp>
      <p:sp>
        <p:nvSpPr>
          <p:cNvPr id="13" name="Shape 9"/>
          <p:cNvSpPr/>
          <p:nvPr/>
        </p:nvSpPr>
        <p:spPr>
          <a:xfrm>
            <a:off x="3044952" y="3063240"/>
            <a:ext cx="310896" cy="310896"/>
          </a:xfrm>
          <a:prstGeom prst="ellipse">
            <a:avLst/>
          </a:prstGeom>
          <a:solidFill>
            <a:srgbClr val="00C2A8"/>
          </a:solidFill>
          <a:ln/>
        </p:spPr>
      </p:sp>
      <p:pic>
        <p:nvPicPr>
          <p:cNvPr id="14" name="Image 2" descr="/home/claude/billing_deck/icons/arrowRight_white.png">    </p:cNvPr>
          <p:cNvPicPr>
            <a:picLocks noChangeAspect="1"/>
          </p:cNvPicPr>
          <p:nvPr/>
        </p:nvPicPr>
        <p:blipFill>
          <a:blip r:embed="rId3"/>
          <a:stretch>
            <a:fillRect/>
          </a:stretch>
        </p:blipFill>
        <p:spPr>
          <a:xfrm rot="5400000">
            <a:off x="3108960" y="3127248"/>
            <a:ext cx="182880" cy="182880"/>
          </a:xfrm>
          <a:prstGeom prst="rect">
            <a:avLst/>
          </a:prstGeom>
        </p:spPr>
      </p:pic>
      <p:sp>
        <p:nvSpPr>
          <p:cNvPr id="15" name="Shape 10"/>
          <p:cNvSpPr/>
          <p:nvPr/>
        </p:nvSpPr>
        <p:spPr>
          <a:xfrm>
            <a:off x="8835847" y="3063240"/>
            <a:ext cx="310896" cy="310896"/>
          </a:xfrm>
          <a:prstGeom prst="ellipse">
            <a:avLst/>
          </a:prstGeom>
          <a:solidFill>
            <a:srgbClr val="00C2A8"/>
          </a:solidFill>
          <a:ln/>
        </p:spPr>
      </p:sp>
      <p:pic>
        <p:nvPicPr>
          <p:cNvPr id="16" name="Image 3" descr="/home/claude/billing_deck/icons/arrowRight_white.png">    </p:cNvPr>
          <p:cNvPicPr>
            <a:picLocks noChangeAspect="1"/>
          </p:cNvPicPr>
          <p:nvPr/>
        </p:nvPicPr>
        <p:blipFill>
          <a:blip r:embed="rId4"/>
          <a:stretch>
            <a:fillRect/>
          </a:stretch>
        </p:blipFill>
        <p:spPr>
          <a:xfrm rot="5400000">
            <a:off x="8899855" y="3127248"/>
            <a:ext cx="182880" cy="182880"/>
          </a:xfrm>
          <a:prstGeom prst="rect">
            <a:avLst/>
          </a:prstGeom>
        </p:spPr>
      </p:pic>
      <p:sp>
        <p:nvSpPr>
          <p:cNvPr id="17" name="Shape 11"/>
          <p:cNvSpPr/>
          <p:nvPr/>
        </p:nvSpPr>
        <p:spPr>
          <a:xfrm>
            <a:off x="3261208" y="3520440"/>
            <a:ext cx="5669280" cy="1371600"/>
          </a:xfrm>
          <a:prstGeom prst="roundRect">
            <a:avLst>
              <a:gd name="adj" fmla="val 6667"/>
            </a:avLst>
          </a:prstGeom>
          <a:solidFill>
            <a:srgbClr val="161C4A"/>
          </a:solidFill>
          <a:ln/>
          <a:effectLst>
            <a:outerShdw sx="100000" sy="100000" kx="0" ky="0" algn="bl" rotWithShape="0" blurRad="101600" dist="38100" dir="5400000">
              <a:srgbClr val="0A0E2A">
                <a:alpha val="30000"/>
              </a:srgbClr>
            </a:outerShdw>
          </a:effectLst>
        </p:spPr>
      </p:sp>
      <p:sp>
        <p:nvSpPr>
          <p:cNvPr id="18" name="Shape 12"/>
          <p:cNvSpPr/>
          <p:nvPr/>
        </p:nvSpPr>
        <p:spPr>
          <a:xfrm>
            <a:off x="3535528" y="3794760"/>
            <a:ext cx="548640" cy="54864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9" name="Image 4" descr="/home/claude/billing_deck/icons/activity_white.png">    </p:cNvPr>
          <p:cNvPicPr>
            <a:picLocks noChangeAspect="1"/>
          </p:cNvPicPr>
          <p:nvPr/>
        </p:nvPicPr>
        <p:blipFill>
          <a:blip r:embed="rId5"/>
          <a:stretch>
            <a:fillRect/>
          </a:stretch>
        </p:blipFill>
        <p:spPr>
          <a:xfrm>
            <a:off x="3667201" y="3926434"/>
            <a:ext cx="285293" cy="285293"/>
          </a:xfrm>
          <a:prstGeom prst="rect">
            <a:avLst/>
          </a:prstGeom>
        </p:spPr>
      </p:pic>
      <p:sp>
        <p:nvSpPr>
          <p:cNvPr id="20" name="Text 13"/>
          <p:cNvSpPr/>
          <p:nvPr/>
        </p:nvSpPr>
        <p:spPr>
          <a:xfrm>
            <a:off x="4221328" y="3721608"/>
            <a:ext cx="4480560" cy="41148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Every Automated Action, Logged</a:t>
            </a:r>
            <a:endParaRPr lang="en-US" sz="1600" dirty="0"/>
          </a:p>
        </p:txBody>
      </p:sp>
      <p:sp>
        <p:nvSpPr>
          <p:cNvPr id="21" name="Text 14"/>
          <p:cNvSpPr/>
          <p:nvPr/>
        </p:nvSpPr>
        <p:spPr>
          <a:xfrm>
            <a:off x="4221328" y="4178808"/>
            <a:ext cx="4434840" cy="594360"/>
          </a:xfrm>
          <a:prstGeom prst="rect">
            <a:avLst/>
          </a:prstGeom>
          <a:noFill/>
          <a:ln/>
        </p:spPr>
        <p:txBody>
          <a:bodyPr wrap="square" lIns="0" tIns="0" rIns="0" bIns="0" rtlCol="0" anchor="t"/>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Sent, skipped, generated — every automated action is written to the audit log.</a:t>
            </a:r>
            <a:endParaRPr lang="en-US" sz="1250" dirty="0"/>
          </a:p>
        </p:txBody>
      </p:sp>
      <p:sp>
        <p:nvSpPr>
          <p:cNvPr id="22" name="Text 15"/>
          <p:cNvSpPr/>
          <p:nvPr/>
        </p:nvSpPr>
        <p:spPr>
          <a:xfrm>
            <a:off x="640080" y="5212080"/>
            <a:ext cx="10908792" cy="548640"/>
          </a:xfrm>
          <a:prstGeom prst="rect">
            <a:avLst/>
          </a:prstGeom>
          <a:noFill/>
          <a:ln/>
        </p:spPr>
        <p:txBody>
          <a:bodyPr wrap="square" lIns="0" tIns="0" rIns="0" bIns="0" rtlCol="0" anchor="t"/>
          <a:lstStyle/>
          <a:p>
            <a:pPr algn="l" indent="0" marL="0">
              <a:lnSpc>
                <a:spcPts val="1600"/>
              </a:lnSpc>
              <a:buNone/>
            </a:pPr>
            <a:r>
              <a:rPr lang="en-US" sz="1250" i="1" dirty="0">
                <a:solidFill>
                  <a:srgbClr val="6B7280"/>
                </a:solidFill>
                <a:latin typeface="Calibri" pitchFamily="34" charset="0"/>
                <a:ea typeface="Calibri" pitchFamily="34" charset="-122"/>
                <a:cs typeface="Calibri" pitchFamily="34" charset="-120"/>
              </a:rPr>
              <a:t>The job runs unattended, every day — no staff member needs to remember to send a reminder or generate an invoice.</a:t>
            </a:r>
            <a:endParaRPr lang="en-US" sz="1250" dirty="0"/>
          </a:p>
        </p:txBody>
      </p:sp>
      <p:sp>
        <p:nvSpPr>
          <p:cNvPr id="23" name="Text 16"/>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24" name="Text 17"/>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Let Customers Pay Without an Account</a:t>
            </a:r>
            <a:endParaRPr lang="en-US" sz="3200" dirty="0"/>
          </a:p>
        </p:txBody>
      </p:sp>
      <p:sp>
        <p:nvSpPr>
          <p:cNvPr id="3" name="Shape 1"/>
          <p:cNvSpPr/>
          <p:nvPr/>
        </p:nvSpPr>
        <p:spPr>
          <a:xfrm>
            <a:off x="548640" y="1828800"/>
            <a:ext cx="11091672" cy="1234440"/>
          </a:xfrm>
          <a:prstGeom prst="roundRect">
            <a:avLst>
              <a:gd name="adj" fmla="val 5926"/>
            </a:avLst>
          </a:prstGeom>
          <a:solidFill>
            <a:srgbClr val="F4F6FB"/>
          </a:solidFill>
          <a:ln w="12700">
            <a:solidFill>
              <a:srgbClr val="E1E6F0"/>
            </a:solidFill>
            <a:prstDash val="solid"/>
          </a:ln>
        </p:spPr>
      </p:sp>
      <p:sp>
        <p:nvSpPr>
          <p:cNvPr id="4" name="Shape 2"/>
          <p:cNvSpPr/>
          <p:nvPr/>
        </p:nvSpPr>
        <p:spPr>
          <a:xfrm>
            <a:off x="868680" y="2103120"/>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link_white.png">    </p:cNvPr>
          <p:cNvPicPr>
            <a:picLocks noChangeAspect="1"/>
          </p:cNvPicPr>
          <p:nvPr/>
        </p:nvPicPr>
        <p:blipFill>
          <a:blip r:embed="rId1"/>
          <a:stretch>
            <a:fillRect/>
          </a:stretch>
        </p:blipFill>
        <p:spPr>
          <a:xfrm>
            <a:off x="1033272" y="2267712"/>
            <a:ext cx="356616" cy="356616"/>
          </a:xfrm>
          <a:prstGeom prst="rect">
            <a:avLst/>
          </a:prstGeom>
        </p:spPr>
      </p:pic>
      <p:sp>
        <p:nvSpPr>
          <p:cNvPr id="6" name="Text 3"/>
          <p:cNvSpPr/>
          <p:nvPr/>
        </p:nvSpPr>
        <p:spPr>
          <a:xfrm>
            <a:off x="1828800" y="2011680"/>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A Private Link Token</a:t>
            </a:r>
            <a:endParaRPr lang="en-US" sz="1800" dirty="0"/>
          </a:p>
        </p:txBody>
      </p:sp>
      <p:sp>
        <p:nvSpPr>
          <p:cNvPr id="7" name="Text 4"/>
          <p:cNvSpPr/>
          <p:nvPr/>
        </p:nvSpPr>
        <p:spPr>
          <a:xfrm>
            <a:off x="1828800" y="2450592"/>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Every invoice can carry a private link token — 192 bits of randomness, generated on demand.</a:t>
            </a:r>
            <a:endParaRPr lang="en-US" sz="1400" dirty="0"/>
          </a:p>
        </p:txBody>
      </p:sp>
      <p:sp>
        <p:nvSpPr>
          <p:cNvPr id="8" name="Shape 5"/>
          <p:cNvSpPr/>
          <p:nvPr/>
        </p:nvSpPr>
        <p:spPr>
          <a:xfrm>
            <a:off x="548640" y="3355848"/>
            <a:ext cx="11091672" cy="1234440"/>
          </a:xfrm>
          <a:prstGeom prst="roundRect">
            <a:avLst>
              <a:gd name="adj" fmla="val 5926"/>
            </a:avLst>
          </a:prstGeom>
          <a:solidFill>
            <a:srgbClr val="F4F6FB"/>
          </a:solidFill>
          <a:ln w="12700">
            <a:solidFill>
              <a:srgbClr val="E1E6F0"/>
            </a:solidFill>
            <a:prstDash val="solid"/>
          </a:ln>
        </p:spPr>
      </p:sp>
      <p:sp>
        <p:nvSpPr>
          <p:cNvPr id="9" name="Shape 6"/>
          <p:cNvSpPr/>
          <p:nvPr/>
        </p:nvSpPr>
        <p:spPr>
          <a:xfrm>
            <a:off x="868680" y="3630168"/>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eye_white.png">    </p:cNvPr>
          <p:cNvPicPr>
            <a:picLocks noChangeAspect="1"/>
          </p:cNvPicPr>
          <p:nvPr/>
        </p:nvPicPr>
        <p:blipFill>
          <a:blip r:embed="rId2"/>
          <a:stretch>
            <a:fillRect/>
          </a:stretch>
        </p:blipFill>
        <p:spPr>
          <a:xfrm>
            <a:off x="1033272" y="3794760"/>
            <a:ext cx="356616" cy="356616"/>
          </a:xfrm>
          <a:prstGeom prst="rect">
            <a:avLst/>
          </a:prstGeom>
        </p:spPr>
      </p:pic>
      <p:sp>
        <p:nvSpPr>
          <p:cNvPr id="11" name="Text 7"/>
          <p:cNvSpPr/>
          <p:nvPr/>
        </p:nvSpPr>
        <p:spPr>
          <a:xfrm>
            <a:off x="1828800" y="3538728"/>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Read-Only, Scoped to One Invoice</a:t>
            </a:r>
            <a:endParaRPr lang="en-US" sz="1800" dirty="0"/>
          </a:p>
        </p:txBody>
      </p:sp>
      <p:sp>
        <p:nvSpPr>
          <p:cNvPr id="12" name="Text 8"/>
          <p:cNvSpPr/>
          <p:nvPr/>
        </p:nvSpPr>
        <p:spPr>
          <a:xfrm>
            <a:off x="1828800" y="3977640"/>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Customers see a read-only page: line items, totals, and a Pay Now button — nothing else.</a:t>
            </a:r>
            <a:endParaRPr lang="en-US" sz="1400" dirty="0"/>
          </a:p>
        </p:txBody>
      </p:sp>
      <p:sp>
        <p:nvSpPr>
          <p:cNvPr id="13" name="Shape 9"/>
          <p:cNvSpPr/>
          <p:nvPr/>
        </p:nvSpPr>
        <p:spPr>
          <a:xfrm>
            <a:off x="548640" y="4882896"/>
            <a:ext cx="11091672" cy="1234440"/>
          </a:xfrm>
          <a:prstGeom prst="roundRect">
            <a:avLst>
              <a:gd name="adj" fmla="val 5926"/>
            </a:avLst>
          </a:prstGeom>
          <a:solidFill>
            <a:srgbClr val="F4F6FB"/>
          </a:solidFill>
          <a:ln w="12700">
            <a:solidFill>
              <a:srgbClr val="E1E6F0"/>
            </a:solidFill>
            <a:prstDash val="solid"/>
          </a:ln>
        </p:spPr>
      </p:sp>
      <p:sp>
        <p:nvSpPr>
          <p:cNvPr id="14" name="Shape 10"/>
          <p:cNvSpPr/>
          <p:nvPr/>
        </p:nvSpPr>
        <p:spPr>
          <a:xfrm>
            <a:off x="868680" y="5157216"/>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shield_white.png">    </p:cNvPr>
          <p:cNvPicPr>
            <a:picLocks noChangeAspect="1"/>
          </p:cNvPicPr>
          <p:nvPr/>
        </p:nvPicPr>
        <p:blipFill>
          <a:blip r:embed="rId3"/>
          <a:stretch>
            <a:fillRect/>
          </a:stretch>
        </p:blipFill>
        <p:spPr>
          <a:xfrm>
            <a:off x="1033272" y="5321808"/>
            <a:ext cx="356616" cy="356616"/>
          </a:xfrm>
          <a:prstGeom prst="rect">
            <a:avLst/>
          </a:prstGeom>
        </p:spPr>
      </p:pic>
      <p:sp>
        <p:nvSpPr>
          <p:cNvPr id="16" name="Text 11"/>
          <p:cNvSpPr/>
          <p:nvPr/>
        </p:nvSpPr>
        <p:spPr>
          <a:xfrm>
            <a:off x="1828800" y="5065776"/>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No Data Leakage</a:t>
            </a:r>
            <a:endParaRPr lang="en-US" sz="1800" dirty="0"/>
          </a:p>
        </p:txBody>
      </p:sp>
      <p:sp>
        <p:nvSpPr>
          <p:cNvPr id="17" name="Text 12"/>
          <p:cNvSpPr/>
          <p:nvPr/>
        </p:nvSpPr>
        <p:spPr>
          <a:xfrm>
            <a:off x="1828800" y="5504688"/>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An invalid or guessed token returns a plain 404 — never another customer's invoice.</a:t>
            </a:r>
            <a:endParaRPr lang="en-US" sz="1400" dirty="0"/>
          </a:p>
        </p:txBody>
      </p:sp>
      <p:sp>
        <p:nvSpPr>
          <p:cNvPr id="18" name="Text 13"/>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19" name="Text 14"/>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Locked Down at Every Layer</a:t>
            </a:r>
            <a:endParaRPr lang="en-US" sz="3200" dirty="0"/>
          </a:p>
        </p:txBody>
      </p:sp>
      <p:sp>
        <p:nvSpPr>
          <p:cNvPr id="3" name="Shape 1"/>
          <p:cNvSpPr/>
          <p:nvPr/>
        </p:nvSpPr>
        <p:spPr>
          <a:xfrm>
            <a:off x="548640" y="1691640"/>
            <a:ext cx="5408676" cy="2103120"/>
          </a:xfrm>
          <a:prstGeom prst="roundRect">
            <a:avLst>
              <a:gd name="adj" fmla="val 4348"/>
            </a:avLst>
          </a:prstGeom>
          <a:solidFill>
            <a:srgbClr val="161C4A"/>
          </a:solidFill>
          <a:ln w="12700">
            <a:solidFill>
              <a:srgbClr val="323A72"/>
            </a:solidFill>
            <a:prstDash val="solid"/>
          </a:ln>
        </p:spPr>
      </p:sp>
      <p:sp>
        <p:nvSpPr>
          <p:cNvPr id="4" name="Shape 2"/>
          <p:cNvSpPr/>
          <p:nvPr/>
        </p:nvSpPr>
        <p:spPr>
          <a:xfrm>
            <a:off x="868680" y="198424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illing_deck/icons/lock_white.png">    </p:cNvPr>
          <p:cNvPicPr>
            <a:picLocks noChangeAspect="1"/>
          </p:cNvPicPr>
          <p:nvPr/>
        </p:nvPicPr>
        <p:blipFill>
          <a:blip r:embed="rId1"/>
          <a:stretch>
            <a:fillRect/>
          </a:stretch>
        </p:blipFill>
        <p:spPr>
          <a:xfrm>
            <a:off x="1011326" y="2126894"/>
            <a:ext cx="309067" cy="309067"/>
          </a:xfrm>
          <a:prstGeom prst="rect">
            <a:avLst/>
          </a:prstGeom>
        </p:spPr>
      </p:pic>
      <p:sp>
        <p:nvSpPr>
          <p:cNvPr id="6" name="Text 3"/>
          <p:cNvSpPr/>
          <p:nvPr/>
        </p:nvSpPr>
        <p:spPr>
          <a:xfrm>
            <a:off x="1600200" y="1947672"/>
            <a:ext cx="4082796" cy="640080"/>
          </a:xfrm>
          <a:prstGeom prst="rect">
            <a:avLst/>
          </a:prstGeom>
          <a:noFill/>
          <a:ln/>
        </p:spPr>
        <p:txBody>
          <a:bodyPr wrap="square" lIns="0" tIns="0" rIns="0" bIns="0" rtlCol="0" anchor="ctr"/>
          <a:lstStyle/>
          <a:p>
            <a:pPr indent="0" marL="0">
              <a:lnSpc>
                <a:spcPts val="1800"/>
              </a:lnSpc>
              <a:buNone/>
            </a:pPr>
            <a:r>
              <a:rPr lang="en-US" sz="1600" b="1" dirty="0">
                <a:solidFill>
                  <a:srgbClr val="FFFFFF"/>
                </a:solidFill>
                <a:latin typeface="Cambria" pitchFamily="34" charset="0"/>
                <a:ea typeface="Cambria" pitchFamily="34" charset="-122"/>
                <a:cs typeface="Cambria" pitchFamily="34" charset="-120"/>
              </a:rPr>
              <a:t>bcrypt Hashing &amp; Lockout</a:t>
            </a:r>
            <a:endParaRPr lang="en-US" sz="1600" dirty="0"/>
          </a:p>
        </p:txBody>
      </p:sp>
      <p:sp>
        <p:nvSpPr>
          <p:cNvPr id="7" name="Text 4"/>
          <p:cNvSpPr/>
          <p:nvPr/>
        </p:nvSpPr>
        <p:spPr>
          <a:xfrm>
            <a:off x="868680" y="274320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5-attempt / 15-minute account lockout — enforced even against the correct password.</a:t>
            </a:r>
            <a:endParaRPr lang="en-US" sz="1300" dirty="0"/>
          </a:p>
        </p:txBody>
      </p:sp>
      <p:sp>
        <p:nvSpPr>
          <p:cNvPr id="8" name="Shape 5"/>
          <p:cNvSpPr/>
          <p:nvPr/>
        </p:nvSpPr>
        <p:spPr>
          <a:xfrm>
            <a:off x="6231636" y="1691640"/>
            <a:ext cx="5408676" cy="2103120"/>
          </a:xfrm>
          <a:prstGeom prst="roundRect">
            <a:avLst>
              <a:gd name="adj" fmla="val 4348"/>
            </a:avLst>
          </a:prstGeom>
          <a:solidFill>
            <a:srgbClr val="161C4A"/>
          </a:solidFill>
          <a:ln w="12700">
            <a:solidFill>
              <a:srgbClr val="323A72"/>
            </a:solidFill>
            <a:prstDash val="solid"/>
          </a:ln>
        </p:spPr>
      </p:sp>
      <p:sp>
        <p:nvSpPr>
          <p:cNvPr id="9" name="Shape 6"/>
          <p:cNvSpPr/>
          <p:nvPr/>
        </p:nvSpPr>
        <p:spPr>
          <a:xfrm>
            <a:off x="6551676" y="198424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illing_deck/icons/userCheck_white.png">    </p:cNvPr>
          <p:cNvPicPr>
            <a:picLocks noChangeAspect="1"/>
          </p:cNvPicPr>
          <p:nvPr/>
        </p:nvPicPr>
        <p:blipFill>
          <a:blip r:embed="rId2"/>
          <a:stretch>
            <a:fillRect/>
          </a:stretch>
        </p:blipFill>
        <p:spPr>
          <a:xfrm>
            <a:off x="6694322" y="2126894"/>
            <a:ext cx="309067" cy="309067"/>
          </a:xfrm>
          <a:prstGeom prst="rect">
            <a:avLst/>
          </a:prstGeom>
        </p:spPr>
      </p:pic>
      <p:sp>
        <p:nvSpPr>
          <p:cNvPr id="11" name="Text 7"/>
          <p:cNvSpPr/>
          <p:nvPr/>
        </p:nvSpPr>
        <p:spPr>
          <a:xfrm>
            <a:off x="7283196" y="1947672"/>
            <a:ext cx="4082796" cy="640080"/>
          </a:xfrm>
          <a:prstGeom prst="rect">
            <a:avLst/>
          </a:prstGeom>
          <a:noFill/>
          <a:ln/>
        </p:spPr>
        <p:txBody>
          <a:bodyPr wrap="square" lIns="0" tIns="0" rIns="0" bIns="0" rtlCol="0" anchor="ctr"/>
          <a:lstStyle/>
          <a:p>
            <a:pPr indent="0" marL="0">
              <a:lnSpc>
                <a:spcPts val="1800"/>
              </a:lnSpc>
              <a:buNone/>
            </a:pPr>
            <a:r>
              <a:rPr lang="en-US" sz="1600" b="1" dirty="0">
                <a:solidFill>
                  <a:srgbClr val="FFFFFF"/>
                </a:solidFill>
                <a:latin typeface="Cambria" pitchFamily="34" charset="0"/>
                <a:ea typeface="Cambria" pitchFamily="34" charset="-122"/>
                <a:cs typeface="Cambria" pitchFamily="34" charset="-120"/>
              </a:rPr>
              <a:t>Server-Side Role Enforcement</a:t>
            </a:r>
            <a:endParaRPr lang="en-US" sz="1600" dirty="0"/>
          </a:p>
        </p:txBody>
      </p:sp>
      <p:sp>
        <p:nvSpPr>
          <p:cNvPr id="12" name="Text 8"/>
          <p:cNvSpPr/>
          <p:nvPr/>
        </p:nvSpPr>
        <p:spPr>
          <a:xfrm>
            <a:off x="6551676" y="274320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Admin, Manager, Accountant, and Viewer roles enforced on every route, not just hidden UI buttons.</a:t>
            </a:r>
            <a:endParaRPr lang="en-US" sz="1300" dirty="0"/>
          </a:p>
        </p:txBody>
      </p:sp>
      <p:sp>
        <p:nvSpPr>
          <p:cNvPr id="13" name="Shape 9"/>
          <p:cNvSpPr/>
          <p:nvPr/>
        </p:nvSpPr>
        <p:spPr>
          <a:xfrm>
            <a:off x="548640" y="4069080"/>
            <a:ext cx="5408676" cy="2103120"/>
          </a:xfrm>
          <a:prstGeom prst="roundRect">
            <a:avLst>
              <a:gd name="adj" fmla="val 4348"/>
            </a:avLst>
          </a:prstGeom>
          <a:solidFill>
            <a:srgbClr val="161C4A"/>
          </a:solidFill>
          <a:ln w="12700">
            <a:solidFill>
              <a:srgbClr val="323A72"/>
            </a:solidFill>
            <a:prstDash val="solid"/>
          </a:ln>
        </p:spPr>
      </p:sp>
      <p:sp>
        <p:nvSpPr>
          <p:cNvPr id="14" name="Shape 10"/>
          <p:cNvSpPr/>
          <p:nvPr/>
        </p:nvSpPr>
        <p:spPr>
          <a:xfrm>
            <a:off x="868680" y="436168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5" name="Image 2" descr="/home/claude/billing_deck/icons/smartphone_white.png">    </p:cNvPr>
          <p:cNvPicPr>
            <a:picLocks noChangeAspect="1"/>
          </p:cNvPicPr>
          <p:nvPr/>
        </p:nvPicPr>
        <p:blipFill>
          <a:blip r:embed="rId3"/>
          <a:stretch>
            <a:fillRect/>
          </a:stretch>
        </p:blipFill>
        <p:spPr>
          <a:xfrm>
            <a:off x="1011326" y="4504334"/>
            <a:ext cx="309067" cy="309067"/>
          </a:xfrm>
          <a:prstGeom prst="rect">
            <a:avLst/>
          </a:prstGeom>
        </p:spPr>
      </p:pic>
      <p:sp>
        <p:nvSpPr>
          <p:cNvPr id="16" name="Text 11"/>
          <p:cNvSpPr/>
          <p:nvPr/>
        </p:nvSpPr>
        <p:spPr>
          <a:xfrm>
            <a:off x="1600200" y="4325112"/>
            <a:ext cx="4082796" cy="640080"/>
          </a:xfrm>
          <a:prstGeom prst="rect">
            <a:avLst/>
          </a:prstGeom>
          <a:noFill/>
          <a:ln/>
        </p:spPr>
        <p:txBody>
          <a:bodyPr wrap="square" lIns="0" tIns="0" rIns="0" bIns="0" rtlCol="0" anchor="ctr"/>
          <a:lstStyle/>
          <a:p>
            <a:pPr indent="0" marL="0">
              <a:lnSpc>
                <a:spcPts val="1800"/>
              </a:lnSpc>
              <a:buNone/>
            </a:pPr>
            <a:r>
              <a:rPr lang="en-US" sz="1600" b="1" dirty="0">
                <a:solidFill>
                  <a:srgbClr val="FFFFFF"/>
                </a:solidFill>
                <a:latin typeface="Cambria" pitchFamily="34" charset="0"/>
                <a:ea typeface="Cambria" pitchFamily="34" charset="-122"/>
                <a:cs typeface="Cambria" pitchFamily="34" charset="-120"/>
              </a:rPr>
              <a:t>Opt-In Two-Factor Authentication</a:t>
            </a:r>
            <a:endParaRPr lang="en-US" sz="1600" dirty="0"/>
          </a:p>
        </p:txBody>
      </p:sp>
      <p:sp>
        <p:nvSpPr>
          <p:cNvPr id="17" name="Text 12"/>
          <p:cNvSpPr/>
          <p:nvPr/>
        </p:nvSpPr>
        <p:spPr>
          <a:xfrm>
            <a:off x="868680" y="512064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TOTP-based 2FA, fully independent of the password lockout.</a:t>
            </a:r>
            <a:endParaRPr lang="en-US" sz="1300" dirty="0"/>
          </a:p>
        </p:txBody>
      </p:sp>
      <p:sp>
        <p:nvSpPr>
          <p:cNvPr id="18" name="Shape 13"/>
          <p:cNvSpPr/>
          <p:nvPr/>
        </p:nvSpPr>
        <p:spPr>
          <a:xfrm>
            <a:off x="6231636" y="4069080"/>
            <a:ext cx="5408676" cy="2103120"/>
          </a:xfrm>
          <a:prstGeom prst="roundRect">
            <a:avLst>
              <a:gd name="adj" fmla="val 4348"/>
            </a:avLst>
          </a:prstGeom>
          <a:solidFill>
            <a:srgbClr val="161C4A"/>
          </a:solidFill>
          <a:ln w="12700">
            <a:solidFill>
              <a:srgbClr val="323A72"/>
            </a:solidFill>
            <a:prstDash val="solid"/>
          </a:ln>
        </p:spPr>
      </p:sp>
      <p:sp>
        <p:nvSpPr>
          <p:cNvPr id="19" name="Shape 14"/>
          <p:cNvSpPr/>
          <p:nvPr/>
        </p:nvSpPr>
        <p:spPr>
          <a:xfrm>
            <a:off x="6551676" y="436168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20" name="Image 3" descr="/home/claude/billing_deck/icons/key_white.png">    </p:cNvPr>
          <p:cNvPicPr>
            <a:picLocks noChangeAspect="1"/>
          </p:cNvPicPr>
          <p:nvPr/>
        </p:nvPicPr>
        <p:blipFill>
          <a:blip r:embed="rId4"/>
          <a:stretch>
            <a:fillRect/>
          </a:stretch>
        </p:blipFill>
        <p:spPr>
          <a:xfrm>
            <a:off x="6694322" y="4504334"/>
            <a:ext cx="309067" cy="309067"/>
          </a:xfrm>
          <a:prstGeom prst="rect">
            <a:avLst/>
          </a:prstGeom>
        </p:spPr>
      </p:pic>
      <p:sp>
        <p:nvSpPr>
          <p:cNvPr id="21" name="Text 15"/>
          <p:cNvSpPr/>
          <p:nvPr/>
        </p:nvSpPr>
        <p:spPr>
          <a:xfrm>
            <a:off x="7283196" y="4325112"/>
            <a:ext cx="4082796" cy="640080"/>
          </a:xfrm>
          <a:prstGeom prst="rect">
            <a:avLst/>
          </a:prstGeom>
          <a:noFill/>
          <a:ln/>
        </p:spPr>
        <p:txBody>
          <a:bodyPr wrap="square" lIns="0" tIns="0" rIns="0" bIns="0" rtlCol="0" anchor="ctr"/>
          <a:lstStyle/>
          <a:p>
            <a:pPr indent="0" marL="0">
              <a:lnSpc>
                <a:spcPts val="1800"/>
              </a:lnSpc>
              <a:buNone/>
            </a:pPr>
            <a:r>
              <a:rPr lang="en-US" sz="1600" b="1" dirty="0">
                <a:solidFill>
                  <a:srgbClr val="FFFFFF"/>
                </a:solidFill>
                <a:latin typeface="Cambria" pitchFamily="34" charset="0"/>
                <a:ea typeface="Cambria" pitchFamily="34" charset="-122"/>
                <a:cs typeface="Cambria" pitchFamily="34" charset="-120"/>
              </a:rPr>
              <a:t>IP-Based Rate Limiting</a:t>
            </a:r>
            <a:endParaRPr lang="en-US" sz="1600" dirty="0"/>
          </a:p>
        </p:txBody>
      </p:sp>
      <p:sp>
        <p:nvSpPr>
          <p:cNvPr id="22" name="Text 16"/>
          <p:cNvSpPr/>
          <p:nvPr/>
        </p:nvSpPr>
        <p:spPr>
          <a:xfrm>
            <a:off x="6551676" y="512064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Applied on every auth endpoint, on top of per-account lockout.</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BILLINGPRO SUITE</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Multi-Currency, Kept Current</a:t>
            </a:r>
            <a:endParaRPr lang="en-US" sz="3200" dirty="0"/>
          </a:p>
        </p:txBody>
      </p:sp>
      <p:sp>
        <p:nvSpPr>
          <p:cNvPr id="3" name="Shape 1"/>
          <p:cNvSpPr/>
          <p:nvPr/>
        </p:nvSpPr>
        <p:spPr>
          <a:xfrm>
            <a:off x="548640" y="1828800"/>
            <a:ext cx="11091672" cy="1234440"/>
          </a:xfrm>
          <a:prstGeom prst="roundRect">
            <a:avLst>
              <a:gd name="adj" fmla="val 5926"/>
            </a:avLst>
          </a:prstGeom>
          <a:solidFill>
            <a:srgbClr val="F4F6FB"/>
          </a:solidFill>
          <a:ln w="12700">
            <a:solidFill>
              <a:srgbClr val="E1E6F0"/>
            </a:solidFill>
            <a:prstDash val="solid"/>
          </a:ln>
        </p:spPr>
      </p:sp>
      <p:sp>
        <p:nvSpPr>
          <p:cNvPr id="4" name="Shape 2"/>
          <p:cNvSpPr/>
          <p:nvPr/>
        </p:nvSpPr>
        <p:spPr>
          <a:xfrm>
            <a:off x="868680" y="2103120"/>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illing_deck/icons/globe_white.png">    </p:cNvPr>
          <p:cNvPicPr>
            <a:picLocks noChangeAspect="1"/>
          </p:cNvPicPr>
          <p:nvPr/>
        </p:nvPicPr>
        <p:blipFill>
          <a:blip r:embed="rId1"/>
          <a:stretch>
            <a:fillRect/>
          </a:stretch>
        </p:blipFill>
        <p:spPr>
          <a:xfrm>
            <a:off x="1033272" y="2267712"/>
            <a:ext cx="356616" cy="356616"/>
          </a:xfrm>
          <a:prstGeom prst="rect">
            <a:avLst/>
          </a:prstGeom>
        </p:spPr>
      </p:pic>
      <p:sp>
        <p:nvSpPr>
          <p:cNvPr id="6" name="Text 3"/>
          <p:cNvSpPr/>
          <p:nvPr/>
        </p:nvSpPr>
        <p:spPr>
          <a:xfrm>
            <a:off x="1828800" y="2011680"/>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Automatic Daily Refresh</a:t>
            </a:r>
            <a:endParaRPr lang="en-US" sz="1800" dirty="0"/>
          </a:p>
        </p:txBody>
      </p:sp>
      <p:sp>
        <p:nvSpPr>
          <p:cNvPr id="7" name="Text 4"/>
          <p:cNvSpPr/>
          <p:nvPr/>
        </p:nvSpPr>
        <p:spPr>
          <a:xfrm>
            <a:off x="1828800" y="2450592"/>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Live foreign-exchange rates refreshed automatically as part of the daily scheduled job.</a:t>
            </a:r>
            <a:endParaRPr lang="en-US" sz="1400" dirty="0"/>
          </a:p>
        </p:txBody>
      </p:sp>
      <p:sp>
        <p:nvSpPr>
          <p:cNvPr id="8" name="Shape 5"/>
          <p:cNvSpPr/>
          <p:nvPr/>
        </p:nvSpPr>
        <p:spPr>
          <a:xfrm>
            <a:off x="548640" y="3355848"/>
            <a:ext cx="11091672" cy="1234440"/>
          </a:xfrm>
          <a:prstGeom prst="roundRect">
            <a:avLst>
              <a:gd name="adj" fmla="val 5926"/>
            </a:avLst>
          </a:prstGeom>
          <a:solidFill>
            <a:srgbClr val="F4F6FB"/>
          </a:solidFill>
          <a:ln w="12700">
            <a:solidFill>
              <a:srgbClr val="E1E6F0"/>
            </a:solidFill>
            <a:prstDash val="solid"/>
          </a:ln>
        </p:spPr>
      </p:sp>
      <p:sp>
        <p:nvSpPr>
          <p:cNvPr id="9" name="Shape 6"/>
          <p:cNvSpPr/>
          <p:nvPr/>
        </p:nvSpPr>
        <p:spPr>
          <a:xfrm>
            <a:off x="868680" y="3630168"/>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illing_deck/icons/refresh_white.png">    </p:cNvPr>
          <p:cNvPicPr>
            <a:picLocks noChangeAspect="1"/>
          </p:cNvPicPr>
          <p:nvPr/>
        </p:nvPicPr>
        <p:blipFill>
          <a:blip r:embed="rId2"/>
          <a:stretch>
            <a:fillRect/>
          </a:stretch>
        </p:blipFill>
        <p:spPr>
          <a:xfrm>
            <a:off x="1033272" y="3794760"/>
            <a:ext cx="356616" cy="356616"/>
          </a:xfrm>
          <a:prstGeom prst="rect">
            <a:avLst/>
          </a:prstGeom>
        </p:spPr>
      </p:pic>
      <p:sp>
        <p:nvSpPr>
          <p:cNvPr id="11" name="Text 7"/>
          <p:cNvSpPr/>
          <p:nvPr/>
        </p:nvSpPr>
        <p:spPr>
          <a:xfrm>
            <a:off x="1828800" y="3538728"/>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Manual Refresh, Anytime</a:t>
            </a:r>
            <a:endParaRPr lang="en-US" sz="1800" dirty="0"/>
          </a:p>
        </p:txBody>
      </p:sp>
      <p:sp>
        <p:nvSpPr>
          <p:cNvPr id="12" name="Text 8"/>
          <p:cNvSpPr/>
          <p:nvPr/>
        </p:nvSpPr>
        <p:spPr>
          <a:xfrm>
            <a:off x="1828800" y="3977640"/>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A manual “Refresh Live Rates” option available anytime.</a:t>
            </a:r>
            <a:endParaRPr lang="en-US" sz="1400" dirty="0"/>
          </a:p>
        </p:txBody>
      </p:sp>
      <p:sp>
        <p:nvSpPr>
          <p:cNvPr id="13" name="Shape 9"/>
          <p:cNvSpPr/>
          <p:nvPr/>
        </p:nvSpPr>
        <p:spPr>
          <a:xfrm>
            <a:off x="548640" y="4882896"/>
            <a:ext cx="11091672" cy="1234440"/>
          </a:xfrm>
          <a:prstGeom prst="roundRect">
            <a:avLst>
              <a:gd name="adj" fmla="val 5926"/>
            </a:avLst>
          </a:prstGeom>
          <a:solidFill>
            <a:srgbClr val="F4F6FB"/>
          </a:solidFill>
          <a:ln w="12700">
            <a:solidFill>
              <a:srgbClr val="E1E6F0"/>
            </a:solidFill>
            <a:prstDash val="solid"/>
          </a:ln>
        </p:spPr>
      </p:sp>
      <p:sp>
        <p:nvSpPr>
          <p:cNvPr id="14" name="Shape 10"/>
          <p:cNvSpPr/>
          <p:nvPr/>
        </p:nvSpPr>
        <p:spPr>
          <a:xfrm>
            <a:off x="868680" y="5157216"/>
            <a:ext cx="685800" cy="6858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illing_deck/icons/shield_white.png">    </p:cNvPr>
          <p:cNvPicPr>
            <a:picLocks noChangeAspect="1"/>
          </p:cNvPicPr>
          <p:nvPr/>
        </p:nvPicPr>
        <p:blipFill>
          <a:blip r:embed="rId3"/>
          <a:stretch>
            <a:fillRect/>
          </a:stretch>
        </p:blipFill>
        <p:spPr>
          <a:xfrm>
            <a:off x="1033272" y="5321808"/>
            <a:ext cx="356616" cy="356616"/>
          </a:xfrm>
          <a:prstGeom prst="rect">
            <a:avLst/>
          </a:prstGeom>
        </p:spPr>
      </p:pic>
      <p:sp>
        <p:nvSpPr>
          <p:cNvPr id="16" name="Text 11"/>
          <p:cNvSpPr/>
          <p:nvPr/>
        </p:nvSpPr>
        <p:spPr>
          <a:xfrm>
            <a:off x="1828800" y="5065776"/>
            <a:ext cx="9509760" cy="411480"/>
          </a:xfrm>
          <a:prstGeom prst="rect">
            <a:avLst/>
          </a:prstGeom>
          <a:noFill/>
          <a:ln/>
        </p:spPr>
        <p:txBody>
          <a:bodyPr wrap="square" lIns="0" tIns="0" rIns="0" bIns="0" rtlCol="0" anchor="ctr"/>
          <a:lstStyle/>
          <a:p>
            <a:pPr indent="0" marL="0">
              <a:buNone/>
            </a:pPr>
            <a:r>
              <a:rPr lang="en-US" sz="1800" b="1" dirty="0">
                <a:solidFill>
                  <a:srgbClr val="1B1F2E"/>
                </a:solidFill>
                <a:latin typeface="Cambria" pitchFamily="34" charset="0"/>
                <a:ea typeface="Cambria" pitchFamily="34" charset="-122"/>
                <a:cs typeface="Cambria" pitchFamily="34" charset="-120"/>
              </a:rPr>
              <a:t>Never Breaks on a Failed Fetch</a:t>
            </a:r>
            <a:endParaRPr lang="en-US" sz="1800" dirty="0"/>
          </a:p>
        </p:txBody>
      </p:sp>
      <p:sp>
        <p:nvSpPr>
          <p:cNvPr id="17" name="Text 12"/>
          <p:cNvSpPr/>
          <p:nvPr/>
        </p:nvSpPr>
        <p:spPr>
          <a:xfrm>
            <a:off x="1828800" y="5504688"/>
            <a:ext cx="9509760" cy="548640"/>
          </a:xfrm>
          <a:prstGeom prst="rect">
            <a:avLst/>
          </a:prstGeom>
          <a:noFill/>
          <a:ln/>
        </p:spPr>
        <p:txBody>
          <a:bodyPr wrap="square" lIns="0" tIns="0" rIns="0" bIns="0" rtlCol="0" anchor="t"/>
          <a:lstStyle/>
          <a:p>
            <a:pPr indent="0" marL="0">
              <a:lnSpc>
                <a:spcPts val="1800"/>
              </a:lnSpc>
              <a:buNone/>
            </a:pPr>
            <a:r>
              <a:rPr lang="en-US" sz="1400" dirty="0">
                <a:solidFill>
                  <a:srgbClr val="6B7280"/>
                </a:solidFill>
                <a:latin typeface="Calibri" pitchFamily="34" charset="0"/>
                <a:ea typeface="Calibri" pitchFamily="34" charset="-122"/>
                <a:cs typeface="Calibri" pitchFamily="34" charset="-120"/>
              </a:rPr>
              <a:t>Existing rates stay in place and the miss is logged.</a:t>
            </a:r>
            <a:endParaRPr lang="en-US" sz="1400" dirty="0"/>
          </a:p>
        </p:txBody>
      </p:sp>
      <p:sp>
        <p:nvSpPr>
          <p:cNvPr id="18" name="Text 13"/>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BILLINGPRO SUITE</a:t>
            </a:r>
            <a:endParaRPr lang="en-US" sz="900" dirty="0"/>
          </a:p>
        </p:txBody>
      </p:sp>
      <p:sp>
        <p:nvSpPr>
          <p:cNvPr id="19" name="Text 14"/>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PolyApps 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BillingPro Suite Overview</dc:title>
  <dc:subject>PptxGenJS Presentation</dc:subject>
  <dc:creator>PolyApps AI</dc:creator>
  <cp:lastModifiedBy>PolyApps AI</cp:lastModifiedBy>
  <cp:revision>1</cp:revision>
  <dcterms:created xsi:type="dcterms:W3CDTF">2026-08-16T10:49:10Z</dcterms:created>
  <dcterms:modified xsi:type="dcterms:W3CDTF">2026-08-16T10:49:10Z</dcterms:modified>
</cp:coreProperties>
</file>