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0" y="1051560"/>
            <a:ext cx="4754880" cy="4754880"/>
          </a:xfrm>
          <a:prstGeom prst="ellipse">
            <a:avLst/>
          </a:prstGeom>
          <a:solidFill>
            <a:srgbClr val="0B0D0A">
              <a:alpha val="0"/>
            </a:srgbClr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26680" y="1463040"/>
            <a:ext cx="3931920" cy="3931920"/>
          </a:xfrm>
          <a:prstGeom prst="ellipse">
            <a:avLst/>
          </a:prstGeom>
          <a:solidFill>
            <a:srgbClr val="0B0D0A">
              <a:alpha val="0"/>
            </a:srgbClr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38160" y="1874520"/>
            <a:ext cx="3108960" cy="3108960"/>
          </a:xfrm>
          <a:prstGeom prst="ellipse">
            <a:avLst/>
          </a:prstGeom>
          <a:solidFill>
            <a:srgbClr val="0B0D0A">
              <a:alpha val="0"/>
            </a:srgbClr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72600" y="3108960"/>
            <a:ext cx="640080" cy="640080"/>
          </a:xfrm>
          <a:prstGeom prst="ellipse">
            <a:avLst/>
          </a:prstGeom>
          <a:solidFill>
            <a:srgbClr val="0B0D0A">
              <a:alpha val="0"/>
            </a:srgbClr>
          </a:solidFill>
          <a:ln w="15875">
            <a:solidFill>
              <a:srgbClr val="E8A02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81667" y="34180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7" name="Shape 5"/>
          <p:cNvSpPr/>
          <p:nvPr/>
        </p:nvSpPr>
        <p:spPr>
          <a:xfrm>
            <a:off x="9692640" y="2962656"/>
            <a:ext cx="0" cy="146304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92640" y="3749040"/>
            <a:ext cx="0" cy="146304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226296" y="3429000"/>
            <a:ext cx="146304" cy="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012680" y="3429000"/>
            <a:ext cx="146304" cy="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14173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TACTICAL BALLISTIC SOLVER · FIELD EDITION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1828800"/>
            <a:ext cx="8778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spc="10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22960" y="306324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spc="4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4DOF EDITION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841248" y="3886200"/>
            <a:ext cx="3840480" cy="0"/>
          </a:xfrm>
          <a:prstGeom prst="line">
            <a:avLst/>
          </a:prstGeom>
          <a:noFill/>
          <a:ln w="12700">
            <a:solidFill>
              <a:srgbClr val="2A2D2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06908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Long-Range Ballistics, Redefined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22960" y="5989320"/>
            <a:ext cx="0" cy="146304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207008" y="5989320"/>
            <a:ext cx="0" cy="82296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591056" y="5989320"/>
            <a:ext cx="0" cy="146304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975104" y="5989320"/>
            <a:ext cx="0" cy="82296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359152" y="5989320"/>
            <a:ext cx="0" cy="146304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743200" y="5989320"/>
            <a:ext cx="0" cy="82296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127248" y="5989320"/>
            <a:ext cx="0" cy="146304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511296" y="5989320"/>
            <a:ext cx="0" cy="82296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895344" y="5989320"/>
            <a:ext cx="0" cy="146304"/>
          </a:xfrm>
          <a:prstGeom prst="line">
            <a:avLst/>
          </a:prstGeom>
          <a:noFill/>
          <a:ln w="12700">
            <a:solidFill>
              <a:srgbClr val="6B715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7" name="Shape 25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/ 15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MEMORY &amp; HISTORY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Profiles &amp; Journal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291840" cy="379476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331720"/>
            <a:ext cx="32918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0" b="1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9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15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RIFLE / LOAD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spc="15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PROFILE SLOTS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343400" y="2011680"/>
            <a:ext cx="7178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SAVE &amp; SWITCH INSTANTLY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343400" y="2331720"/>
            <a:ext cx="717804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rifle / load profile slots: save and switch instantly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343400" y="3355848"/>
            <a:ext cx="7178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SHOT JOURNAL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343400" y="3675888"/>
            <a:ext cx="717804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Shot Journal logs range, wind, elevation, impact &amp; notes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343400" y="4700016"/>
            <a:ext cx="7178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PERSONAL DOPE HISTORY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343400" y="5020056"/>
            <a:ext cx="717804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a personal DOPE history per rifle and load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15" name="Shape 13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/ 15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RETICLE &amp; TACTICAL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Reticle &amp; Tactical Planning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06349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06349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481328" y="160020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Reticle Holdover View: see your dial visually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1481328" y="309372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8" name="Shape 6"/>
          <p:cNvSpPr/>
          <p:nvPr/>
        </p:nvSpPr>
        <p:spPr>
          <a:xfrm>
            <a:off x="640080" y="355701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5570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WEZ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481328" y="309372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WEZ - Weapon Employment Zone modeling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1481328" y="458724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640080" y="505053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50505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MTC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481328" y="458724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Multi-Target Range Card for pre-planned engagements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17" name="Shape 15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/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TEAM COORDINATION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Tactical: MGRS Conversion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931920" cy="3794760"/>
          </a:xfrm>
          <a:prstGeom prst="rect">
            <a:avLst/>
          </a:prstGeom>
          <a:solidFill>
            <a:srgbClr val="12140F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03120" y="2560320"/>
            <a:ext cx="1005840" cy="1005840"/>
          </a:xfrm>
          <a:prstGeom prst="ellipse">
            <a:avLst/>
          </a:prstGeom>
          <a:solidFill>
            <a:srgbClr val="0B0D0A">
              <a:alpha val="0"/>
            </a:srgbClr>
          </a:solidFill>
          <a:ln w="15875">
            <a:solidFill>
              <a:srgbClr val="E8A02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595067" y="305226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7" name="Shape 5"/>
          <p:cNvSpPr/>
          <p:nvPr/>
        </p:nvSpPr>
        <p:spPr>
          <a:xfrm>
            <a:off x="2606040" y="2359152"/>
            <a:ext cx="0" cy="201168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606040" y="3566160"/>
            <a:ext cx="0" cy="201168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01952" y="3063240"/>
            <a:ext cx="201168" cy="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08960" y="3063240"/>
            <a:ext cx="201168" cy="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379476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spc="2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MGRS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22960" y="4434840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spc="15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MILITARY GRID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spc="15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REFERENCE SYSTEM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74920" y="2583180"/>
            <a:ext cx="109728" cy="10972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4" name="Text 12"/>
          <p:cNvSpPr/>
          <p:nvPr/>
        </p:nvSpPr>
        <p:spPr>
          <a:xfrm>
            <a:off x="5394960" y="2103120"/>
            <a:ext cx="6263640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MGRS Coordinate Converter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5074920" y="4018788"/>
            <a:ext cx="109728" cy="10972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6" name="Text 14"/>
          <p:cNvSpPr/>
          <p:nvPr/>
        </p:nvSpPr>
        <p:spPr>
          <a:xfrm>
            <a:off x="5394960" y="3538728"/>
            <a:ext cx="6263640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Bridges GPS ranging with military grid reference workflows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5074920" y="5454396"/>
            <a:ext cx="109728" cy="109728"/>
          </a:xfrm>
          <a:prstGeom prst="rect">
            <a:avLst/>
          </a:prstGeom>
          <a:solidFill>
            <a:srgbClr val="E8A020"/>
          </a:solidFill>
          <a:ln/>
        </p:spPr>
      </p:sp>
      <p:sp>
        <p:nvSpPr>
          <p:cNvPr id="18" name="Text 16"/>
          <p:cNvSpPr/>
          <p:nvPr/>
        </p:nvSpPr>
        <p:spPr>
          <a:xfrm>
            <a:off x="5394960" y="4974336"/>
            <a:ext cx="6263640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coordination across a team or unit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1" name="Shape 19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/ 15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DBASE &amp; LIBRARY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Database &amp; Library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06349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06349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CDB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481328" y="160020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Caliber Database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1481328" y="309372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8" name="Shape 6"/>
          <p:cNvSpPr/>
          <p:nvPr/>
        </p:nvSpPr>
        <p:spPr>
          <a:xfrm>
            <a:off x="640080" y="355701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5570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BLT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481328" y="309372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Barrel Life Tracker with round-count wear estimate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1481328" y="458724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640080" y="505053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50505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LIB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481328" y="458724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Bullet Library for your own projectiles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17" name="Shape 15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 / 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SCOPE COMPANION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Scope Companion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06349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06349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SCV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481328" y="160020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Standalone Scope View: mount your phone, read holds at a glance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1481328" y="309372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8" name="Shape 6"/>
          <p:cNvSpPr/>
          <p:nvPr/>
        </p:nvSpPr>
        <p:spPr>
          <a:xfrm>
            <a:off x="640080" y="355701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5570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481328" y="309372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 pairing with weather meters, rangefinders &amp; binoculars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1481328" y="458724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640080" y="505053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50505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VTX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481328" y="4587240"/>
            <a:ext cx="9875520" cy="149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Vortex Relay protocol support and GeoBallistics JSON import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17" name="Shape 15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 / 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53105" y="-1325880"/>
            <a:ext cx="5486400" cy="5486400"/>
          </a:xfrm>
          <a:prstGeom prst="ellipse">
            <a:avLst/>
          </a:prstGeom>
          <a:solidFill>
            <a:srgbClr val="0B0D0A">
              <a:alpha val="0"/>
            </a:srgbClr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810305" y="-868680"/>
            <a:ext cx="4572000" cy="4572000"/>
          </a:xfrm>
          <a:prstGeom prst="ellipse">
            <a:avLst/>
          </a:prstGeom>
          <a:solidFill>
            <a:srgbClr val="0B0D0A">
              <a:alpha val="0"/>
            </a:srgbClr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267505" y="-411480"/>
            <a:ext cx="3657600" cy="3657600"/>
          </a:xfrm>
          <a:prstGeom prst="ellipse">
            <a:avLst/>
          </a:prstGeom>
          <a:solidFill>
            <a:srgbClr val="0B0D0A">
              <a:alpha val="0"/>
            </a:srgbClr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803697" y="1124712"/>
            <a:ext cx="585216" cy="585216"/>
          </a:xfrm>
          <a:prstGeom prst="ellipse">
            <a:avLst/>
          </a:prstGeom>
          <a:solidFill>
            <a:srgbClr val="0B0D0A">
              <a:alpha val="0"/>
            </a:srgbClr>
          </a:solidFill>
          <a:ln w="15875">
            <a:solidFill>
              <a:srgbClr val="E8A02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085332" y="140634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7" name="Shape 5"/>
          <p:cNvSpPr/>
          <p:nvPr/>
        </p:nvSpPr>
        <p:spPr>
          <a:xfrm>
            <a:off x="6096305" y="987552"/>
            <a:ext cx="0" cy="13716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96305" y="1709928"/>
            <a:ext cx="0" cy="13716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6537" y="1417320"/>
            <a:ext cx="137160" cy="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88913" y="1417320"/>
            <a:ext cx="137160" cy="0"/>
          </a:xfrm>
          <a:prstGeom prst="line">
            <a:avLst/>
          </a:prstGeom>
          <a:noFill/>
          <a:ln w="15875">
            <a:solidFill>
              <a:srgbClr val="E8A0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423160"/>
            <a:ext cx="10698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spc="10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Dial It In.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731520" y="315468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— 4DOF Edition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71600" y="3657600"/>
            <a:ext cx="941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modules. 1 engine. Built for precision at every range.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3169768" y="4297680"/>
            <a:ext cx="5852160" cy="914400"/>
          </a:xfrm>
          <a:prstGeom prst="roundRect">
            <a:avLst>
              <a:gd name="adj" fmla="val 12000"/>
            </a:avLst>
          </a:prstGeom>
          <a:solidFill>
            <a:srgbClr val="E8A020"/>
          </a:solidFill>
          <a:ln/>
          <a:effectLst>
            <a:outerShdw sx="100000" sy="100000" kx="0" ky="0" algn="bl" rotWithShape="0" blurRad="127000" dist="38100" dir="5400000">
              <a:srgbClr val="000000">
                <a:alpha val="5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169768" y="429768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spc="150" kern="0" dirty="0">
                <a:solidFill>
                  <a:srgbClr val="0B0D0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POLYAPPS-AI.COM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31520" y="544068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VISIT POLYAPPS-AI.COM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19" name="Shape 17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 / 15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SYSTEM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One Engine, Twelve Modules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4-degree-of-freedom trajectory engine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dark, glanceable interface built for field use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3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Scope View for heads-up holdovers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0080" y="26974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TWELVE INTEGRATED MODULES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40080" y="306324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13639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40080" y="331927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BULLET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2481072" y="306324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72512" y="313639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481072" y="331927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ATMOS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322064" y="306324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13504" y="313639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322064" y="331927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SHOT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163056" y="306324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54496" y="313639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163056" y="331927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EFFECTS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8004048" y="306324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95488" y="313639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004048" y="331927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RANGE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9845040" y="306324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936480" y="313639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845040" y="331927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PROFILES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640080" y="448056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455371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0080" y="473659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JOURNAL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2481072" y="448056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572512" y="455371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2481072" y="473659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RETICLE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4322064" y="448056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413504" y="455371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322064" y="473659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TACTICAL</a:t>
            </a:r>
            <a:endParaRPr lang="en-US" sz="1350" dirty="0"/>
          </a:p>
        </p:txBody>
      </p:sp>
      <p:sp>
        <p:nvSpPr>
          <p:cNvPr id="33" name="Shape 31"/>
          <p:cNvSpPr/>
          <p:nvPr/>
        </p:nvSpPr>
        <p:spPr>
          <a:xfrm>
            <a:off x="6163056" y="448056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54496" y="455371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163056" y="473659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DBASE</a:t>
            </a:r>
            <a:endParaRPr lang="en-US" sz="1350" dirty="0"/>
          </a:p>
        </p:txBody>
      </p:sp>
      <p:sp>
        <p:nvSpPr>
          <p:cNvPr id="36" name="Shape 34"/>
          <p:cNvSpPr/>
          <p:nvPr/>
        </p:nvSpPr>
        <p:spPr>
          <a:xfrm>
            <a:off x="8004048" y="448056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095488" y="455371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004048" y="473659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LIBRARY</a:t>
            </a:r>
            <a:endParaRPr lang="en-US" sz="1350" dirty="0"/>
          </a:p>
        </p:txBody>
      </p:sp>
      <p:sp>
        <p:nvSpPr>
          <p:cNvPr id="39" name="Shape 37"/>
          <p:cNvSpPr/>
          <p:nvPr/>
        </p:nvSpPr>
        <p:spPr>
          <a:xfrm>
            <a:off x="9845040" y="4480560"/>
            <a:ext cx="1676400" cy="12344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936480" y="4553712"/>
            <a:ext cx="149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9845040" y="4736592"/>
            <a:ext cx="167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spc="1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DOPE</a:t>
            </a:r>
            <a:endParaRPr lang="en-US" sz="1350" dirty="0"/>
          </a:p>
        </p:txBody>
      </p:sp>
      <p:sp>
        <p:nvSpPr>
          <p:cNvPr id="42" name="Shape 40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44" name="Shape 42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15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BULLET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4DOF Bullet Library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5331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TRUE CD DRAG CURVES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11683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1168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1481328" y="1874520"/>
            <a:ext cx="9875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Cd (coefficient of drag) curves, not flat G1/G7 approximations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1481328" y="292608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9" name="Shape 7"/>
          <p:cNvSpPr/>
          <p:nvPr/>
        </p:nvSpPr>
        <p:spPr>
          <a:xfrm>
            <a:off x="640080" y="316839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316839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481328" y="2926080"/>
            <a:ext cx="9875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G1 / G7 drag model toggle plus fully custom drag profiles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1481328" y="397764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640080" y="421995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421995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CAL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481328" y="3977640"/>
            <a:ext cx="9875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Caliber presets and detailed bullet parameters: BC, weight, diameter, length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1481328" y="502920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640080" y="527151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52715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BBL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481328" y="5029200"/>
            <a:ext cx="9875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Barrel &amp; muzzle velocity correction, twist rate &amp; rifling inputs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2" name="Shape 20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15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ATMOS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Atmosphere &amp; Wind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41248" y="211226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41248" y="242316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ATMOSPHERE PANEL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41248" y="292608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atmosphere panel: density altitude, pressure, humidity, temperature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40780" y="196596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1948" y="211226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41948" y="242316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DUAL WIND INPUT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41948" y="292608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wind at shooter and wind at target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20624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1248" y="435254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" y="466344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WIND FIELD GUIDE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1248" y="516636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Wind Field Guide from the Big Book of Ballistics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40780" y="420624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441948" y="435254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41948" y="466344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LIVE AZIMUTH VIEW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41948" y="516636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firing-azimuth and wind-arrow visualization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2" name="Shape 20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15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SHOT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Shot Setup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7680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87680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481328" y="1600200"/>
            <a:ext cx="987552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Sight height &amp; zero distance configuration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1481328" y="272034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8" name="Shape 6"/>
          <p:cNvSpPr/>
          <p:nvPr/>
        </p:nvSpPr>
        <p:spPr>
          <a:xfrm>
            <a:off x="640080" y="299694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99694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ANG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481328" y="2720340"/>
            <a:ext cx="987552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 &amp; range: incline / decline shooting corrections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1481328" y="384048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640080" y="411708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411708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CNT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481328" y="3840480"/>
            <a:ext cx="987552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Cant angle / scope shadow error correction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1481328" y="4960620"/>
            <a:ext cx="960120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640080" y="523722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523722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HIT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481328" y="4960620"/>
            <a:ext cx="987552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size &amp; hit-probability estimator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1" name="Shape 19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15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EFFECTS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Effects: Advanced Physics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41248" y="211226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41248" y="242316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CORIOLIS EFFECT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41248" y="292608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Coriolis effect modeling for extreme long range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40780" y="196596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1948" y="211226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41948" y="242316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SPIN DRIFT &amp; AJ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41948" y="292608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 drift, aerodynamic jump &amp; transonic instability warnings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20624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1248" y="435254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" y="466344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MUZZLE DEVICES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1248" y="516636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Muzzle device / suppressor profile correction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40780" y="420624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441948" y="435254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41948" y="466344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VELOCITY TEMP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41948" y="516636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Velocity temperature sensitivity &amp; selectable physics mode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2" name="Shape 20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15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MOVING TARGET SOLVER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Moving Target Lead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383280" cy="246888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3063240"/>
            <a:ext cx="283464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24028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spc="2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ANGLE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329184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angle input, degrees off your line of fire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89120" y="2011680"/>
            <a:ext cx="3383280" cy="246888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3063240"/>
            <a:ext cx="283464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9120" y="224028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spc="2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SPEED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663440" y="329184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speed input, live or estimated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138160" y="2011680"/>
            <a:ext cx="3383280" cy="246888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412480" y="3063240"/>
            <a:ext cx="2834640" cy="0"/>
          </a:xfrm>
          <a:prstGeom prst="line">
            <a:avLst/>
          </a:prstGeom>
          <a:noFill/>
          <a:ln w="9525">
            <a:solidFill>
              <a:srgbClr val="2A2D2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38160" y="224028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spc="20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LEAD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412480" y="329184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lead-in and sub-lead breakdowns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480060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Feeds directly into the DOPE mover tables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19" name="Shape 17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15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RANGE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Range Tab: Four Ways to Range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41248" y="211226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41248" y="242316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MIL-DOT / MRAD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41248" y="292608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Mil-dot / MRAD reticle ranging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40780" y="196596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1948" y="211226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41948" y="242316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MOA RETICLE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41948" y="292608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MOA reticle ranging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20624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1248" y="435254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" y="466344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LASER ENTRY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1248" y="516636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 / known-distance entry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40780" y="4206240"/>
            <a:ext cx="5280660" cy="1920240"/>
          </a:xfrm>
          <a:prstGeom prst="rect">
            <a:avLst/>
          </a:prstGeom>
          <a:solidFill>
            <a:srgbClr val="12140F"/>
          </a:solidFill>
          <a:ln w="12700">
            <a:solidFill>
              <a:srgbClr val="2A2D2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4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441948" y="435254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41948" y="4663440"/>
            <a:ext cx="48783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GPS / MAP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41948" y="5166360"/>
            <a:ext cx="48783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GPS / map coordinate ranging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2" name="Shape 20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15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D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A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ON PREVIOUS ENGAGEMENT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spc="50" kern="0" dirty="0">
                <a:solidFill>
                  <a:srgbClr val="EEF0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DOPE Card &amp; Tables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FULL TRAJECTORY TABLE OUTPUT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015338" cy="777240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148840"/>
            <a:ext cx="20153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ELEVATION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56586" y="2148840"/>
            <a:ext cx="2015338" cy="777240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56586" y="2148840"/>
            <a:ext cx="20153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WINDAGE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073091" y="2148840"/>
            <a:ext cx="2015338" cy="777240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73091" y="2148840"/>
            <a:ext cx="20153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VELOCITY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289597" y="2148840"/>
            <a:ext cx="2015338" cy="777240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289597" y="2148840"/>
            <a:ext cx="20153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ENERGY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506102" y="2148840"/>
            <a:ext cx="2015338" cy="777240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506102" y="2148840"/>
            <a:ext cx="201533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MACH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357987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5798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WND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481328" y="3383280"/>
            <a:ext cx="9875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Wind Hold table and Moving Target Lead table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40080" y="4768596"/>
            <a:ext cx="566928" cy="566928"/>
          </a:xfrm>
          <a:prstGeom prst="rect">
            <a:avLst/>
          </a:prstGeom>
          <a:solidFill>
            <a:srgbClr val="1A1D16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476859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50" kern="0" dirty="0">
                <a:solidFill>
                  <a:srgbClr val="F5B9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PRT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481328" y="4572000"/>
            <a:ext cx="9875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E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One-tap print / export for a field DOPE card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11515039" y="6227064"/>
            <a:ext cx="347472" cy="347472"/>
          </a:xfrm>
          <a:prstGeom prst="ellipse">
            <a:avLst/>
          </a:prstGeom>
          <a:solidFill>
            <a:srgbClr val="0B0D0A">
              <a:alpha val="0"/>
            </a:srgbClr>
          </a:solidFill>
          <a:ln w="9525">
            <a:solidFill>
              <a:srgbClr val="E8A02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1677802" y="6389827"/>
            <a:ext cx="21946" cy="21946"/>
          </a:xfrm>
          <a:prstGeom prst="ellipse">
            <a:avLst/>
          </a:prstGeom>
          <a:solidFill>
            <a:srgbClr val="E8A020"/>
          </a:solidFill>
          <a:ln/>
        </p:spPr>
      </p:sp>
      <p:sp>
        <p:nvSpPr>
          <p:cNvPr id="23" name="Shape 21"/>
          <p:cNvSpPr/>
          <p:nvPr/>
        </p:nvSpPr>
        <p:spPr>
          <a:xfrm>
            <a:off x="11688775" y="6144768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688775" y="6574536"/>
            <a:ext cx="0" cy="82296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432743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862511" y="6400800"/>
            <a:ext cx="82296" cy="0"/>
          </a:xfrm>
          <a:prstGeom prst="line">
            <a:avLst/>
          </a:prstGeom>
          <a:noFill/>
          <a:ln w="9525">
            <a:solidFill>
              <a:srgbClr val="E8A02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64739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715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BALISTIX v7.0 · 4DOF EDITION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10774375" y="64190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0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2026-08-18T02:38:10Z</dcterms:created>
  <dcterms:modified xsi:type="dcterms:W3CDTF">2026-08-18T02:38:10Z</dcterms:modified>
</cp:coreProperties>
</file>