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ork2/deck/assets/hero_chart_onl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solidFill>
            <a:srgbClr val="090D16">
              <a:alpha val="94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90D16">
              <a:alpha val="58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0D16">
              <a:alpha val="12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40080" y="1783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ALGORITHMIC TRADING PLATFORM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94360" y="2121408"/>
            <a:ext cx="91440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100" kern="0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ALPHATRADER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640080" y="2999232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400" kern="0" dirty="0">
                <a:solidFill>
                  <a:srgbClr val="8E97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1874520" y="3072384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3D7FFF"/>
          </a:solidFill>
          <a:ln/>
        </p:spPr>
      </p:sp>
      <p:sp>
        <p:nvSpPr>
          <p:cNvPr id="10" name="Text 7"/>
          <p:cNvSpPr/>
          <p:nvPr/>
        </p:nvSpPr>
        <p:spPr>
          <a:xfrm>
            <a:off x="1874520" y="3072384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71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40080" y="370332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signals, an autonomous trading engine, and a live Interactive Brokers connection — hardened with multi-tenant infrastructure and bank-grade security.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40080" y="4709160"/>
            <a:ext cx="1797710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4709160"/>
            <a:ext cx="179771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8EC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SaaS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2620670" y="4709160"/>
            <a:ext cx="1976933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620670" y="4709160"/>
            <a:ext cx="197693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8EC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IBKR Execution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780483" y="4709160"/>
            <a:ext cx="117043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80483" y="470916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8EC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Copilot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133795" y="4709160"/>
            <a:ext cx="2335378" cy="384048"/>
          </a:xfrm>
          <a:prstGeom prst="roundRect">
            <a:avLst>
              <a:gd name="adj" fmla="val 50000"/>
            </a:avLst>
          </a:prstGeom>
          <a:ln w="12700">
            <a:solidFill>
              <a:srgbClr val="38455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133795" y="4709160"/>
            <a:ext cx="23353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E8EC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2FA + Encrypted Secrets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40080" y="5577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7CE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professional trader — and the firm behind them.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EXECUTION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You're Ready, It Talks to a Real Broker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91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Interactive Brokers Connection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4708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Python backend bridges to TWS or IB Gateway via ib_insync — a browser can't speak IB's raw socket protocol, so this now routes correctly through the server.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697480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6883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5176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Port-Based Paper vs. Live Detection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4436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7497 for paper trading, 7496 for live, 4002/4001 for IB Gateway — the connected port alone decides the mode, confirmed on screen.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78561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4904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Per-User Client ID Isolation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4164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tenant's IBKR session gets its own client ID, so multiple users on one deployment never collide on the same broker connection.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892040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8828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4632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Orders Require an Explicit Gate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38928"/>
            <a:ext cx="6217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confirmLive flag is enforced server-side before real money moves — and the autonomous engine is never allowed to set it itself.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010144" y="1609344"/>
            <a:ext cx="3685032" cy="2816352"/>
          </a:xfrm>
          <a:prstGeom prst="roundRect">
            <a:avLst>
              <a:gd name="adj" fmla="val 2273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ibkr_confi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92440" y="1691640"/>
            <a:ext cx="3520440" cy="265176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092440" y="4480560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Falls back to Simulated Paper Mode automatically if the backend or IBKR isn't reachable.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48640" y="6172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involves substantial risk of loss and is not suitable for every investor.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MULTI-TENANCY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Hardened for Real Users, Not Just a Demo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3677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0020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+ Refresh, Handled Silently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92808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tokens live in memory only; a refresh token in an httpOnly cookie renews the session silently, with automatic retry on a 401.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34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9748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Verification &amp; TOTP 2FA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90088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accounts confirm by email; two-factor authentication adds a scannable secret and a 6-digit confirmation code on top of the password.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4048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8313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9476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Encrypted Secrets at Rest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87368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Broker credentials and AI provider API keys are Fernet-encrypted server-side and never echoed back to the browser.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93776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92861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9204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Rate Limiting, Lockout &amp; Audit Trail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84648"/>
            <a:ext cx="6309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Failed-login lockout, request rate limiting, and a full audit log of account and trading actions for compliance review.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147304" y="1655064"/>
            <a:ext cx="3410712" cy="1755648"/>
          </a:xfrm>
          <a:prstGeom prst="roundRect">
            <a:avLst>
              <a:gd name="adj" fmla="val 3646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twof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1737360"/>
            <a:ext cx="3246120" cy="159105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229600" y="3474720"/>
            <a:ext cx="3246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Two-Factor Authentication, configured directly in System Configuration.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8229600" y="4160520"/>
            <a:ext cx="1051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321040" y="4233672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Postgres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8321040" y="470916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DB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9326880" y="4160520"/>
            <a:ext cx="1051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418320" y="4233672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TOTP</a:t>
            </a:r>
            <a:endParaRPr lang="en-US" sz="1900" dirty="0"/>
          </a:p>
        </p:txBody>
      </p:sp>
      <p:sp>
        <p:nvSpPr>
          <p:cNvPr id="28" name="Text 25"/>
          <p:cNvSpPr/>
          <p:nvPr/>
        </p:nvSpPr>
        <p:spPr>
          <a:xfrm>
            <a:off x="9418320" y="470916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Two-Factor Auth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10424160" y="4160520"/>
            <a:ext cx="1051560" cy="914400"/>
          </a:xfrm>
          <a:prstGeom prst="roundRect">
            <a:avLst>
              <a:gd name="adj" fmla="val 8000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0515600" y="4233672"/>
            <a:ext cx="868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Fernet</a:t>
            </a:r>
            <a:endParaRPr lang="en-US" sz="1900" dirty="0"/>
          </a:p>
        </p:txBody>
      </p:sp>
      <p:sp>
        <p:nvSpPr>
          <p:cNvPr id="31" name="Text 28"/>
          <p:cNvSpPr/>
          <p:nvPr/>
        </p:nvSpPr>
        <p:spPr>
          <a:xfrm>
            <a:off x="10515600" y="470916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Encryption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Watch, Get Alerted, and Keep the Record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1848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819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Multi-Asset Watchlist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48640" y="2057400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Stocks, crypto, forex, and futures side by side — add any symbol in one click.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51960" y="1627632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9" name="Text 7"/>
          <p:cNvSpPr/>
          <p:nvPr/>
        </p:nvSpPr>
        <p:spPr>
          <a:xfrm>
            <a:off x="4233672" y="161848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800600" y="15819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 Alerts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251960" y="2057400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an above / below trigger per symbol and get notified the moment it fires.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955280" y="1627632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13" name="Text 11"/>
          <p:cNvSpPr/>
          <p:nvPr/>
        </p:nvSpPr>
        <p:spPr>
          <a:xfrm>
            <a:off x="7936992" y="161848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503920" y="15819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Journal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7955280" y="2057400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 and annotate closed trades, then export the full history as CSV whenever you want it.</a:t>
            </a:r>
            <a:endParaRPr lang="en-US" sz="1100" dirty="0"/>
          </a:p>
        </p:txBody>
      </p:sp>
      <p:pic>
        <p:nvPicPr>
          <p:cNvPr id="16" name="Image 0" descr="/tmp/work2/deck/assets/wal_composit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788920"/>
            <a:ext cx="11064240" cy="271576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 &amp; OPERATIONS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Data Streaming That Degrades Gracefully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3677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0020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WebSocket Live Streaming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92808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 events, order flow, and price updates stream over a persistent connection instead of being polled.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34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9748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24-Hour Market Heatmap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90088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watchlist symbol — equities, crypto, forex, futures — colored by daily move, at a glance.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4048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8313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9476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 / Sell Order Flow Readout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87368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 split of aggregate order flow direction across the account's recent activity.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93776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92861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92040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Simulated Mode: Fails Open, Never Fails Silent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84648"/>
            <a:ext cx="6217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backend, IBKR, or AI provider is unreachable, the UI clearly banners “Simulated Mode” and keeps working on local demo data — it never just breaks.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010144" y="1563624"/>
            <a:ext cx="3685032" cy="4507992"/>
          </a:xfrm>
          <a:prstGeom prst="roundRect">
            <a:avLst>
              <a:gd name="adj" fmla="val 1737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ops_pan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92440" y="1645920"/>
            <a:ext cx="3520440" cy="434340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&amp; UX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 That Save a Trader's Attention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66344" y="1472184"/>
            <a:ext cx="11228832" cy="636422"/>
          </a:xfrm>
          <a:prstGeom prst="roundRect">
            <a:avLst>
              <a:gd name="adj" fmla="val 10057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5" name="Image 0" descr="/tmp/work2/deck/assets/header_badg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54480"/>
            <a:ext cx="11064240" cy="47183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2377440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4672" y="2633472"/>
            <a:ext cx="402336" cy="402336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8" name="Text 5"/>
          <p:cNvSpPr/>
          <p:nvPr/>
        </p:nvSpPr>
        <p:spPr>
          <a:xfrm>
            <a:off x="786384" y="2624328"/>
            <a:ext cx="438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389888" y="261518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Keyboard Shortcuts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04672" y="3200400"/>
            <a:ext cx="48371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/ S for instant buy/sell tickets, / to jump to symbol search, Esc to close any modal.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263640" y="2377440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519672" y="2633472"/>
            <a:ext cx="402336" cy="402336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3" name="Text 10"/>
          <p:cNvSpPr/>
          <p:nvPr/>
        </p:nvSpPr>
        <p:spPr>
          <a:xfrm>
            <a:off x="6501384" y="2624328"/>
            <a:ext cx="438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104888" y="261518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Theme Toggle &amp; Multi-Account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519672" y="3200400"/>
            <a:ext cx="48371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light/dark, or move between multiple connected accounts without reloading.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4297680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04672" y="4553712"/>
            <a:ext cx="402336" cy="402336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18" name="Text 15"/>
          <p:cNvSpPr/>
          <p:nvPr/>
        </p:nvSpPr>
        <p:spPr>
          <a:xfrm>
            <a:off x="786384" y="4544568"/>
            <a:ext cx="438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389888" y="453542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Three-Way Connection Readout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804672" y="5120640"/>
            <a:ext cx="48371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Backend, IBKR, and AI provider status shown as separate live badges — never one ambiguous “connected” light.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6263640" y="4297680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19672" y="4553712"/>
            <a:ext cx="402336" cy="402336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3" name="Text 20"/>
          <p:cNvSpPr/>
          <p:nvPr/>
        </p:nvSpPr>
        <p:spPr>
          <a:xfrm>
            <a:off x="6501384" y="4544568"/>
            <a:ext cx="438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104888" y="4535424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Know the Mode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519672" y="5120640"/>
            <a:ext cx="483717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persistent Simulated Mode banner makes it unmistakable when trading against demo data instead of a live connection.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ork2/deck/assets/hero_chart_onl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0D16">
              <a:alpha val="92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0" y="141732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0" y="1828800"/>
            <a:ext cx="121916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Smarter. Trade Safer.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1554480" y="2743200"/>
            <a:ext cx="90799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CBD2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stack for the professional trader — real-time AI signals, an autonomous execution engine, server-side risk guardrails, a live broker bridge, and enterprise-grade security, in one terminal.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0" y="379476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more information and to purchase, visit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535528" y="4206240"/>
            <a:ext cx="5120640" cy="777240"/>
          </a:xfrm>
          <a:prstGeom prst="roundRect">
            <a:avLst>
              <a:gd name="adj" fmla="val 50000"/>
            </a:avLst>
          </a:prstGeom>
          <a:solidFill>
            <a:srgbClr val="3D7FFF"/>
          </a:solidFill>
          <a:ln/>
          <a:effectLst>
            <a:outerShdw sx="100000" sy="100000" kx="0" ky="0" algn="bl" rotWithShape="0" blurRad="177800" dist="50800" dir="5400000">
              <a:srgbClr val="3D7FFF">
                <a:alpha val="35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535528" y="420624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71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www.polyapps-ai.com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0" y="6263640"/>
            <a:ext cx="121916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involves risk, including loss of principal. Paper trading is recommended before connecting a live account.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Trading Terminal Built to Ship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91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Multi-Tenant From the Ground Up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47088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Postgres-backed, multi-user architecture replaces the single-user demo — every account, position, and setting is isolated per user.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15768"/>
            <a:ext cx="384048" cy="384048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0662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70048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Core Indicators + One AI Score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62656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RSI, MACD, Bollinger Bands, EMA 20/50, Volume, Stochastic, ATR and VWAP feed a composite AI Score in real time.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31336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82219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85616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Engine + Real Broker Bridge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78224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Server-side auto-trading, position sizing, and a genuine Interactive Brokers connection via ib_insync — not a mock.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946904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93776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901184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Hardened for Commercial Use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9379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JWT + refresh tokens, email verification, TOTP 2FA, encrypted broker credentials, and a full audit trail.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55664" y="1335024"/>
            <a:ext cx="5239512" cy="2468880"/>
          </a:xfrm>
          <a:prstGeom prst="roundRect">
            <a:avLst>
              <a:gd name="adj" fmla="val 2593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hero_full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537960" y="1417320"/>
            <a:ext cx="5074920" cy="2304288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6537960" y="416052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629400" y="4233672"/>
            <a:ext cx="1024128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D7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6629400" y="468172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Indicators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7827264" y="416052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918704" y="4233672"/>
            <a:ext cx="1024128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D7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7918704" y="468172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Providers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9116568" y="416052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208008" y="4233672"/>
            <a:ext cx="1024128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D7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30" name="Text 27"/>
          <p:cNvSpPr/>
          <p:nvPr/>
        </p:nvSpPr>
        <p:spPr>
          <a:xfrm>
            <a:off x="9208008" y="468172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Broker Bridge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10405872" y="4160520"/>
            <a:ext cx="1207008" cy="868680"/>
          </a:xfrm>
          <a:prstGeom prst="roundRect">
            <a:avLst>
              <a:gd name="adj" fmla="val 8421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0497312" y="4233672"/>
            <a:ext cx="1024128" cy="477774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D7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2200" dirty="0"/>
          </a:p>
        </p:txBody>
      </p:sp>
      <p:sp>
        <p:nvSpPr>
          <p:cNvPr id="33" name="Text 30"/>
          <p:cNvSpPr/>
          <p:nvPr/>
        </p:nvSpPr>
        <p:spPr>
          <a:xfrm>
            <a:off x="10497312" y="4681728"/>
            <a:ext cx="1024128" cy="33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Engine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6537960" y="5166360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account, every position, every setting — isolated per tenant.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Indicators, Read at a Glance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36192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CBD2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indicator strip runs beneath every chart — recalculated on every tick, for every symbol on the watchlist, with the current regime spelled out in plain language underneath each reading.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466344" y="2432304"/>
            <a:ext cx="11228832" cy="713232"/>
          </a:xfrm>
          <a:prstGeom prst="roundRect">
            <a:avLst>
              <a:gd name="adj" fmla="val 8974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/tmp/work2/deck/assets/indicators_str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514600"/>
            <a:ext cx="11064240" cy="548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3337560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9808" y="3538728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352958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34440" y="35204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RSI (14)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49808" y="4050792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Overbought / oversold momentum read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343400" y="3337560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44568" y="3538728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4" name="Text 11"/>
          <p:cNvSpPr/>
          <p:nvPr/>
        </p:nvSpPr>
        <p:spPr>
          <a:xfrm>
            <a:off x="4526280" y="352958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029200" y="35204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MACD (12,26,9)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544568" y="4050792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 momentum and bullish / bearish crossovers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138160" y="3337560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339328" y="3538728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9" name="Text 16"/>
          <p:cNvSpPr/>
          <p:nvPr/>
        </p:nvSpPr>
        <p:spPr>
          <a:xfrm>
            <a:off x="8321040" y="3529584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8823960" y="35204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Bollinger Bands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39328" y="4050792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Mean-reversion bands with band-position callouts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48640" y="4956048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49808" y="5157216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4" name="Text 21"/>
          <p:cNvSpPr/>
          <p:nvPr/>
        </p:nvSpPr>
        <p:spPr>
          <a:xfrm>
            <a:off x="731520" y="5148072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234440" y="51389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 20/50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749808" y="5669280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Fast/slow trend alignment, at a glance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4343400" y="4956048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44568" y="5157216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9" name="Text 26"/>
          <p:cNvSpPr/>
          <p:nvPr/>
        </p:nvSpPr>
        <p:spPr>
          <a:xfrm>
            <a:off x="4526280" y="5148072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029200" y="51389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 + Stochastic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4544568" y="5669280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and short-term exhaustion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8138160" y="4956048"/>
            <a:ext cx="3611880" cy="1417320"/>
          </a:xfrm>
          <a:prstGeom prst="roundRect">
            <a:avLst>
              <a:gd name="adj" fmla="val 5806"/>
            </a:avLst>
          </a:prstGeom>
          <a:solidFill>
            <a:srgbClr val="111827"/>
          </a:solidFill>
          <a:ln w="9525">
            <a:solidFill>
              <a:srgbClr val="222D40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8339328" y="5157216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4" name="Text 31"/>
          <p:cNvSpPr/>
          <p:nvPr/>
        </p:nvSpPr>
        <p:spPr>
          <a:xfrm>
            <a:off x="8321040" y="5148072"/>
            <a:ext cx="402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8823960" y="51389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 (14) + VWAP</a:t>
            </a:r>
            <a:endParaRPr lang="en-US" sz="1400" dirty="0"/>
          </a:p>
        </p:txBody>
      </p:sp>
      <p:sp>
        <p:nvSpPr>
          <p:cNvPr id="36" name="Text 33"/>
          <p:cNvSpPr/>
          <p:nvPr/>
        </p:nvSpPr>
        <p:spPr>
          <a:xfrm>
            <a:off x="8339328" y="5669280"/>
            <a:ext cx="32095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Volatility sizing and intraday fair value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548640" y="626364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a composite AI Score that folds all eight into one number.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SIGNAL ENGINE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AI Score, From a Provider You Choose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3677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00200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Pluggable AI Providers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92808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Claude, GPT, or DeepSeek — configured per deployment, with the API key stored server-side and never echoed back to the browser.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24912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1576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79192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On-Demand AI Scan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71800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 AI Scan produces a directional call (Buy / Sell / Hold), a confidence score, and entry / stop / target levels.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03904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79476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58184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Confidence-Gated, Not Just Suggested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50792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AI Score that's shown to the trader is the one the autonomous engine checks against its minimum-confidence threshold.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882896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87375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37176"/>
            <a:ext cx="6309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“Ask AI About This Signal”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29784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signal links directly into the AI Chat Assistant for a plain-language explanation of the reasoning behind it.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193024" y="1563624"/>
            <a:ext cx="3227832" cy="3337560"/>
          </a:xfrm>
          <a:prstGeom prst="roundRect">
            <a:avLst>
              <a:gd name="adj" fmla="val 1983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ai_signal_bo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5320" y="1645920"/>
            <a:ext cx="3063240" cy="317296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275320" y="498348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scan interval — the engine polls only as often as you tell it to.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COPILOT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Chat Assistant That Sees Your Live Data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8196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783080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Grounded in the Current Chart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2075688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about a symbol and the assistant answers using the actual indicator readings on screen — not a generic market take.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306324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30540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3017520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States What Would Change Its Mind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310128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Responses spell out the specific condition that would flip a Hold into a live setup — a level, a volume threshold, an indicator cross.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384048" cy="384048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42885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4251960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Explains — Never Executes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544568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assistant is explicit that it does not place trades; every order still requires the trader's own action on the ticket.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12280" y="1325880"/>
            <a:ext cx="4663440" cy="4663440"/>
          </a:xfrm>
          <a:prstGeom prst="roundRect">
            <a:avLst>
              <a:gd name="adj" fmla="val 1373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17" name="Image 0" descr="/tmp/work2/deck/assets/chat_mod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3720" y="1417320"/>
            <a:ext cx="4480560" cy="448056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E6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ENGINE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Switches. One Server-Side Engine.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3677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0020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 Entry, Auto Exit &amp; Auto Stop Loss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892808"/>
            <a:ext cx="6126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 can open, take profit on, and protect positions on its own — each behavior toggled independently.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73405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69748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Trailing Stop, Extended Hours &amp; News Filter (AI)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990088"/>
            <a:ext cx="6126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in a trailing stop, allow pre/post-market activity, or let the AI provider veto entries around news risk.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840480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83133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9476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Tunable Risk Parameters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087368"/>
            <a:ext cx="6126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 Confidence, Position Size, Stop Loss % and Take Profit % are all set from the same panel that runs the engine.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4937760"/>
            <a:ext cx="384048" cy="384048"/>
          </a:xfrm>
          <a:prstGeom prst="ellipse">
            <a:avLst/>
          </a:prstGeom>
          <a:solidFill>
            <a:srgbClr val="00E676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92861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89204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Server-Side, Not in the Browser Tab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184648"/>
            <a:ext cx="6126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the engine calls the backend directly — it keeps working even if the trader closes the dashboard.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918704" y="1426464"/>
            <a:ext cx="3593592" cy="5394960"/>
          </a:xfrm>
          <a:prstGeom prst="roundRect">
            <a:avLst>
              <a:gd name="adj" fmla="val 1781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autotrade_pan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508760"/>
            <a:ext cx="3429000" cy="523036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D7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EXECUTION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Order Ticket Built Like a Broker's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Order Type a Desk Expects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or option security type, Market or Limit orders, and a full Time-in-Force selector, with outside-regular-hours trading as an explicit opt-in.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62072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5292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816352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Auto-Calculated Risk on Every Ticket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10896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Loss and Take Profit levels compute Est. Fill Price, Notional Value, Risk Amount, Reward Amount, and Risk : Reward before the order is placed.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032504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402336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86784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One-Click Position Sizing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79392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Quick-size buttons — 25 / 50 / 100 / 250 / 500 shares, or a dedicated Risk % mode — replace manual share-count math.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202936"/>
            <a:ext cx="384048" cy="384048"/>
          </a:xfrm>
          <a:prstGeom prst="ellipse">
            <a:avLst/>
          </a:prstGeom>
          <a:solidFill>
            <a:srgbClr val="3D7FFF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9379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97280" y="5157216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Levels, One Click Away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449824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“Fill AI Levels” pulls the AI Signal's entry, stop, and target straight into the ticket.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38744" y="1060704"/>
            <a:ext cx="3273552" cy="5733288"/>
          </a:xfrm>
          <a:prstGeom prst="roundRect">
            <a:avLst>
              <a:gd name="adj" fmla="val 1955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order_ticket_mod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21040" y="1143000"/>
            <a:ext cx="3108960" cy="556869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47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Guardrails the Client Can't Talk Its Way Around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36192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527048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490472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Daily Loss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97280" y="1783080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hard USD ceiling on same-session losses, tracked live as “Daily P&amp;L Used” against the configured limit.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48640" y="2432304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423160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386584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Positions &amp; Risk Per Trade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97280" y="2679192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 how many positions can be open at once, and how much equity any single trade is allowed to risk.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3328416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319272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282696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Correlation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097280" y="3575304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0–1 scale keeps the book from quietly concentrating into one correlated bet across several symbols.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4224528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4215384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178808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 AI Confidence to Trade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1097280" y="4471416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autonomous entry fires below this AI Score floor, whatever the individual indicators say.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FF4757"/>
          </a:solidFill>
          <a:ln/>
        </p:spPr>
      </p:sp>
      <p:sp>
        <p:nvSpPr>
          <p:cNvPr id="21" name="Text 19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97280" y="5074920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Enforced Server-Side, Every Order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097280" y="5367528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Checked on GET /api/risk/status by both manual orders and the autonomous engine — no client-only version to bypass.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284464" y="1453896"/>
            <a:ext cx="3273552" cy="3831336"/>
          </a:xfrm>
          <a:prstGeom prst="roundRect">
            <a:avLst>
              <a:gd name="adj" fmla="val 1955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5" name="Image 0" descr="/tmp/work2/deck/assets/risk_manager_pan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0" y="1536192"/>
            <a:ext cx="3108960" cy="366674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275320" y="534924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client-only limits are gone — this now runs where a trader can't edit it.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90D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Sanity-Check the Logic Before You Trust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682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Configurable in Seconds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Symbol, starting capital, bars to simulate, minimum confidence, stop loss % and take profit % — set and re-run instantly.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9" name="Text 7"/>
          <p:cNvSpPr/>
          <p:nvPr/>
        </p:nvSpPr>
        <p:spPr>
          <a:xfrm>
            <a:off x="530352" y="2825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788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Performance Readout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081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trades, win rate, total P&amp;L, max drawdown, average risk : reward, and final equity, plus an equity curve.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3968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931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the Same Rules the Engine Uses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97280" y="4224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Backtests apply the identical confidence and stop/target logic that drives live Auto Entry — no separate, friendlier ruleset.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5120640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5111496"/>
            <a:ext cx="420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D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50749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C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About Its Own Data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5367528"/>
            <a:ext cx="6126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8E97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result is labeled: a synthetic random walk for sanity-checking logic, never presented as a replay of real history.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918704" y="1152144"/>
            <a:ext cx="3593592" cy="4544568"/>
          </a:xfrm>
          <a:prstGeom prst="roundRect">
            <a:avLst>
              <a:gd name="adj" fmla="val 1781"/>
            </a:avLst>
          </a:prstGeom>
          <a:solidFill>
            <a:srgbClr val="1B2438"/>
          </a:solidFill>
          <a:ln w="9525">
            <a:solidFill>
              <a:srgbClr val="273347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45000"/>
              </a:srgbClr>
            </a:outerShdw>
          </a:effectLst>
        </p:spPr>
      </p:sp>
      <p:pic>
        <p:nvPicPr>
          <p:cNvPr id="21" name="Image 0" descr="/tmp/work2/deck/assets/backtest_mod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0" y="1234440"/>
            <a:ext cx="3429000" cy="437997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4864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ALPHATRADER PRO  ·  COMMERCIAL EDITION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0728655" y="652881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2026-08-22T21:36:41Z</dcterms:created>
  <dcterms:modified xsi:type="dcterms:W3CDTF">2026-08-22T21:36:41Z</dcterms:modified>
</cp:coreProperties>
</file>