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E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work/deck/assets/crop_chart_hero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7315200" cy="6858000"/>
          </a:xfrm>
          <a:prstGeom prst="rect">
            <a:avLst/>
          </a:prstGeom>
          <a:solidFill>
            <a:srgbClr val="0A0E16">
              <a:alpha val="94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7315200" y="0"/>
            <a:ext cx="4876495" cy="6858000"/>
          </a:xfrm>
          <a:prstGeom prst="rect">
            <a:avLst/>
          </a:prstGeom>
          <a:solidFill>
            <a:srgbClr val="0A0E16">
              <a:alpha val="58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E16">
              <a:alpha val="12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640080" y="18745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00D4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QUANTITATIVE TRADING PLATFORM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594360" y="2212848"/>
            <a:ext cx="86868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800" b="1" spc="100" kern="0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ANALYTECHS</a:t>
            </a:r>
            <a:endParaRPr lang="en-US" sz="5800" dirty="0"/>
          </a:p>
        </p:txBody>
      </p:sp>
      <p:sp>
        <p:nvSpPr>
          <p:cNvPr id="8" name="Text 5"/>
          <p:cNvSpPr/>
          <p:nvPr/>
        </p:nvSpPr>
        <p:spPr>
          <a:xfrm>
            <a:off x="640080" y="3127248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spc="400" kern="0" dirty="0">
                <a:solidFill>
                  <a:srgbClr val="8B95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ALGOTRADER</a:t>
            </a:r>
            <a:endParaRPr lang="en-US" sz="2600" dirty="0"/>
          </a:p>
        </p:txBody>
      </p:sp>
      <p:sp>
        <p:nvSpPr>
          <p:cNvPr id="9" name="Shape 6"/>
          <p:cNvSpPr/>
          <p:nvPr/>
        </p:nvSpPr>
        <p:spPr>
          <a:xfrm>
            <a:off x="3703320" y="3200400"/>
            <a:ext cx="658368" cy="365760"/>
          </a:xfrm>
          <a:prstGeom prst="roundRect">
            <a:avLst>
              <a:gd name="adj" fmla="val 50000"/>
            </a:avLst>
          </a:prstGeom>
          <a:solidFill>
            <a:srgbClr val="00D47A"/>
          </a:solidFill>
          <a:ln/>
        </p:spPr>
      </p:sp>
      <p:sp>
        <p:nvSpPr>
          <p:cNvPr id="10" name="Text 7"/>
          <p:cNvSpPr/>
          <p:nvPr/>
        </p:nvSpPr>
        <p:spPr>
          <a:xfrm>
            <a:off x="3703320" y="3200400"/>
            <a:ext cx="65836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710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v8.0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640080" y="3794760"/>
            <a:ext cx="6949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500" dirty="0">
                <a:solidFill>
                  <a:srgbClr val="8B95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Institutional-grade indicators, automated execution, and a live brokerage connection — built for traders who think in edge, not hype.</a:t>
            </a:r>
            <a:endParaRPr lang="en-US" sz="1500" dirty="0"/>
          </a:p>
        </p:txBody>
      </p:sp>
      <p:sp>
        <p:nvSpPr>
          <p:cNvPr id="12" name="Shape 9"/>
          <p:cNvSpPr/>
          <p:nvPr/>
        </p:nvSpPr>
        <p:spPr>
          <a:xfrm>
            <a:off x="640080" y="4800600"/>
            <a:ext cx="1444752" cy="384048"/>
          </a:xfrm>
          <a:prstGeom prst="roundRect">
            <a:avLst>
              <a:gd name="adj" fmla="val 50000"/>
            </a:avLst>
          </a:prstGeom>
          <a:ln w="12700">
            <a:solidFill>
              <a:srgbClr val="38455C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4800600"/>
            <a:ext cx="14447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E9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32 Indicators</a:t>
            </a:r>
            <a:endParaRPr lang="en-US" sz="1050" dirty="0"/>
          </a:p>
        </p:txBody>
      </p:sp>
      <p:sp>
        <p:nvSpPr>
          <p:cNvPr id="14" name="Shape 11"/>
          <p:cNvSpPr/>
          <p:nvPr/>
        </p:nvSpPr>
        <p:spPr>
          <a:xfrm>
            <a:off x="2286000" y="4800600"/>
            <a:ext cx="1353312" cy="384048"/>
          </a:xfrm>
          <a:prstGeom prst="roundRect">
            <a:avLst>
              <a:gd name="adj" fmla="val 50000"/>
            </a:avLst>
          </a:prstGeom>
          <a:ln w="12700">
            <a:solidFill>
              <a:srgbClr val="38455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2286000" y="4800600"/>
            <a:ext cx="135331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E9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 Execute</a:t>
            </a:r>
            <a:endParaRPr lang="en-US" sz="1050" dirty="0"/>
          </a:p>
        </p:txBody>
      </p:sp>
      <p:sp>
        <p:nvSpPr>
          <p:cNvPr id="16" name="Shape 13"/>
          <p:cNvSpPr/>
          <p:nvPr/>
        </p:nvSpPr>
        <p:spPr>
          <a:xfrm>
            <a:off x="3840480" y="4800600"/>
            <a:ext cx="1719072" cy="384048"/>
          </a:xfrm>
          <a:prstGeom prst="roundRect">
            <a:avLst>
              <a:gd name="adj" fmla="val 50000"/>
            </a:avLst>
          </a:prstGeom>
          <a:ln w="12700">
            <a:solidFill>
              <a:srgbClr val="38455C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3840480" y="4800600"/>
            <a:ext cx="171907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E9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IBKR Bridge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5760720" y="4800600"/>
            <a:ext cx="1170432" cy="384048"/>
          </a:xfrm>
          <a:prstGeom prst="roundRect">
            <a:avLst>
              <a:gd name="adj" fmla="val 50000"/>
            </a:avLst>
          </a:prstGeom>
          <a:ln w="12700">
            <a:solidFill>
              <a:srgbClr val="38455C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760720" y="4800600"/>
            <a:ext cx="117043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E9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Copilot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640080" y="5623560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C7CED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the professional trader.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548640" y="6528816"/>
            <a:ext cx="6400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ANALYTECHS ALGOTRADER  ·  v8.0</a:t>
            </a:r>
            <a:endParaRPr lang="en-US" sz="900" dirty="0"/>
          </a:p>
        </p:txBody>
      </p:sp>
      <p:sp>
        <p:nvSpPr>
          <p:cNvPr id="22" name="Text 19"/>
          <p:cNvSpPr/>
          <p:nvPr/>
        </p:nvSpPr>
        <p:spPr>
          <a:xfrm>
            <a:off x="10728655" y="6528816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 / 15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A0E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0D4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BACKTESTING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0789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Test the Strategy Before You Trust It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384048" cy="384048"/>
          </a:xfrm>
          <a:prstGeom prst="ellipse">
            <a:avLst/>
          </a:prstGeom>
          <a:solidFill>
            <a:srgbClr val="00D47A"/>
          </a:solidFill>
          <a:ln/>
        </p:spPr>
      </p:sp>
      <p:sp>
        <p:nvSpPr>
          <p:cNvPr id="5" name="Text 3"/>
          <p:cNvSpPr/>
          <p:nvPr/>
        </p:nvSpPr>
        <p:spPr>
          <a:xfrm>
            <a:off x="530352" y="1682496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E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1097280" y="1645920"/>
            <a:ext cx="6217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Instant Historical Simulation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097280" y="1938528"/>
            <a:ext cx="6217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B95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Runs the exact confluence strategy across 1,500+ synthetic bars in seconds, not minutes.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548640" y="2834640"/>
            <a:ext cx="384048" cy="384048"/>
          </a:xfrm>
          <a:prstGeom prst="ellipse">
            <a:avLst/>
          </a:prstGeom>
          <a:solidFill>
            <a:srgbClr val="00D47A"/>
          </a:solidFill>
          <a:ln/>
        </p:spPr>
      </p:sp>
      <p:sp>
        <p:nvSpPr>
          <p:cNvPr id="9" name="Text 7"/>
          <p:cNvSpPr/>
          <p:nvPr/>
        </p:nvSpPr>
        <p:spPr>
          <a:xfrm>
            <a:off x="530352" y="2825496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E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097280" y="2788920"/>
            <a:ext cx="6217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Configurable Lookback &amp; Confluence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097280" y="3081528"/>
            <a:ext cx="6217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B95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different history windows and signal thresholds side-by-side before going live.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48640" y="3977640"/>
            <a:ext cx="384048" cy="384048"/>
          </a:xfrm>
          <a:prstGeom prst="ellipse">
            <a:avLst/>
          </a:prstGeom>
          <a:solidFill>
            <a:srgbClr val="00D47A"/>
          </a:solidFill>
          <a:ln/>
        </p:spPr>
      </p:sp>
      <p:sp>
        <p:nvSpPr>
          <p:cNvPr id="13" name="Text 11"/>
          <p:cNvSpPr/>
          <p:nvPr/>
        </p:nvSpPr>
        <p:spPr>
          <a:xfrm>
            <a:off x="530352" y="3968496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E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097280" y="3931920"/>
            <a:ext cx="6217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Performance Readout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097280" y="4224528"/>
            <a:ext cx="6217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B95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Equity curve, win rate, profit factor, average win/loss, max drawdown, and an estimated Sharpe ratio.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548640" y="5120640"/>
            <a:ext cx="384048" cy="384048"/>
          </a:xfrm>
          <a:prstGeom prst="ellipse">
            <a:avLst/>
          </a:prstGeom>
          <a:solidFill>
            <a:srgbClr val="00D47A"/>
          </a:solidFill>
          <a:ln/>
        </p:spPr>
      </p:sp>
      <p:sp>
        <p:nvSpPr>
          <p:cNvPr id="17" name="Text 15"/>
          <p:cNvSpPr/>
          <p:nvPr/>
        </p:nvSpPr>
        <p:spPr>
          <a:xfrm>
            <a:off x="530352" y="5111496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E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1097280" y="5074920"/>
            <a:ext cx="6217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Cleanly Separated From Live Results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097280" y="5367528"/>
            <a:ext cx="6217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B95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Backtests never mix with live Auto Execute or Paper Trading history.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7918704" y="1609344"/>
            <a:ext cx="3593592" cy="3099816"/>
          </a:xfrm>
          <a:prstGeom prst="roundRect">
            <a:avLst>
              <a:gd name="adj" fmla="val 2065"/>
            </a:avLst>
          </a:prstGeom>
          <a:solidFill>
            <a:srgbClr val="1B2433"/>
          </a:solidFill>
          <a:ln w="9525">
            <a:solidFill>
              <a:srgbClr val="273347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45000"/>
              </a:srgbClr>
            </a:outerShdw>
          </a:effectLst>
        </p:spPr>
      </p:sp>
      <p:pic>
        <p:nvPicPr>
          <p:cNvPr id="21" name="Image 0" descr="/tmp/work/deck/assets/crop_backtes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01000" y="1691640"/>
            <a:ext cx="3429000" cy="2935224"/>
          </a:xfrm>
          <a:prstGeom prst="rect">
            <a:avLst/>
          </a:prstGeom>
        </p:spPr>
      </p:pic>
      <p:sp>
        <p:nvSpPr>
          <p:cNvPr id="22" name="Text 19"/>
          <p:cNvSpPr/>
          <p:nvPr/>
        </p:nvSpPr>
        <p:spPr>
          <a:xfrm>
            <a:off x="548640" y="6528816"/>
            <a:ext cx="6400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ANALYTECHS ALGOTRADER  ·  v8.0</a:t>
            </a:r>
            <a:endParaRPr lang="en-US" sz="900" dirty="0"/>
          </a:p>
        </p:txBody>
      </p:sp>
      <p:sp>
        <p:nvSpPr>
          <p:cNvPr id="23" name="Text 20"/>
          <p:cNvSpPr/>
          <p:nvPr/>
        </p:nvSpPr>
        <p:spPr>
          <a:xfrm>
            <a:off x="10728655" y="6528816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15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A0E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0D4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PAPER TRADING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0789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Paper Trade Every Order Type, Risk-Free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384048" cy="384048"/>
          </a:xfrm>
          <a:prstGeom prst="ellipse">
            <a:avLst/>
          </a:prstGeom>
          <a:solidFill>
            <a:srgbClr val="3A9DF8"/>
          </a:solidFill>
          <a:ln/>
        </p:spPr>
      </p:sp>
      <p:sp>
        <p:nvSpPr>
          <p:cNvPr id="5" name="Text 3"/>
          <p:cNvSpPr/>
          <p:nvPr/>
        </p:nvSpPr>
        <p:spPr>
          <a:xfrm>
            <a:off x="530352" y="1682496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E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1097280" y="1645920"/>
            <a:ext cx="6217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Market, Limit, Stop &amp; Trailing-Stop Orders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097280" y="1938528"/>
            <a:ext cx="6217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B95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full order-type vocabulary, simulated realistically before a single dollar is at risk.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548640" y="2834640"/>
            <a:ext cx="384048" cy="384048"/>
          </a:xfrm>
          <a:prstGeom prst="ellipse">
            <a:avLst/>
          </a:prstGeom>
          <a:solidFill>
            <a:srgbClr val="3A9DF8"/>
          </a:solidFill>
          <a:ln/>
        </p:spPr>
      </p:sp>
      <p:sp>
        <p:nvSpPr>
          <p:cNvPr id="9" name="Text 7"/>
          <p:cNvSpPr/>
          <p:nvPr/>
        </p:nvSpPr>
        <p:spPr>
          <a:xfrm>
            <a:off x="530352" y="2825496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E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097280" y="2788920"/>
            <a:ext cx="6217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Session-Persisted Positions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097280" y="3081528"/>
            <a:ext cx="6217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B95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paper book, watchlist, and settings survive a page reload — nothing resets by accident.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48640" y="3977640"/>
            <a:ext cx="384048" cy="384048"/>
          </a:xfrm>
          <a:prstGeom prst="ellipse">
            <a:avLst/>
          </a:prstGeom>
          <a:solidFill>
            <a:srgbClr val="3A9DF8"/>
          </a:solidFill>
          <a:ln/>
        </p:spPr>
      </p:sp>
      <p:sp>
        <p:nvSpPr>
          <p:cNvPr id="13" name="Text 11"/>
          <p:cNvSpPr/>
          <p:nvPr/>
        </p:nvSpPr>
        <p:spPr>
          <a:xfrm>
            <a:off x="530352" y="3968496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E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097280" y="3931920"/>
            <a:ext cx="6217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Equity Curve, Drawdown &amp; Distribution Analytics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097280" y="4224528"/>
            <a:ext cx="6217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B95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dedicated tabs — Equity Curve, Trade History, Drawdown, Distribution — break down every session.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548640" y="5120640"/>
            <a:ext cx="384048" cy="384048"/>
          </a:xfrm>
          <a:prstGeom prst="ellipse">
            <a:avLst/>
          </a:prstGeom>
          <a:solidFill>
            <a:srgbClr val="3A9DF8"/>
          </a:solidFill>
          <a:ln/>
        </p:spPr>
      </p:sp>
      <p:sp>
        <p:nvSpPr>
          <p:cNvPr id="17" name="Text 15"/>
          <p:cNvSpPr/>
          <p:nvPr/>
        </p:nvSpPr>
        <p:spPr>
          <a:xfrm>
            <a:off x="530352" y="5111496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E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1097280" y="5074920"/>
            <a:ext cx="6217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One-Click CSV Export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097280" y="5367528"/>
            <a:ext cx="6217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B95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Pull the full trade history out whenever you want it — no screen-scraping required.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7735824" y="2432304"/>
            <a:ext cx="3913632" cy="1197864"/>
          </a:xfrm>
          <a:prstGeom prst="roundRect">
            <a:avLst>
              <a:gd name="adj" fmla="val 5344"/>
            </a:avLst>
          </a:prstGeom>
          <a:solidFill>
            <a:srgbClr val="1B2433"/>
          </a:solidFill>
          <a:ln w="9525">
            <a:solidFill>
              <a:srgbClr val="273347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45000"/>
              </a:srgbClr>
            </a:outerShdw>
          </a:effectLst>
        </p:spPr>
      </p:sp>
      <p:pic>
        <p:nvPicPr>
          <p:cNvPr id="21" name="Image 0" descr="/tmp/work/deck/assets/crop_papertradin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818120" y="2514600"/>
            <a:ext cx="3749040" cy="1033272"/>
          </a:xfrm>
          <a:prstGeom prst="rect">
            <a:avLst/>
          </a:prstGeom>
        </p:spPr>
      </p:pic>
      <p:sp>
        <p:nvSpPr>
          <p:cNvPr id="22" name="Text 19"/>
          <p:cNvSpPr/>
          <p:nvPr/>
        </p:nvSpPr>
        <p:spPr>
          <a:xfrm>
            <a:off x="7818120" y="3749040"/>
            <a:ext cx="3749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000" i="1" dirty="0">
                <a:solidFill>
                  <a:srgbClr val="8B95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Equity Curve · Trade History · Drawdown · Daily P&amp;L · Distribution</a:t>
            </a:r>
            <a:endParaRPr lang="en-US" sz="1000" dirty="0"/>
          </a:p>
        </p:txBody>
      </p:sp>
      <p:sp>
        <p:nvSpPr>
          <p:cNvPr id="23" name="Text 20"/>
          <p:cNvSpPr/>
          <p:nvPr/>
        </p:nvSpPr>
        <p:spPr>
          <a:xfrm>
            <a:off x="548640" y="6528816"/>
            <a:ext cx="6400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ANALYTECHS ALGOTRADER  ·  v8.0</a:t>
            </a:r>
            <a:endParaRPr lang="en-US" sz="900" dirty="0"/>
          </a:p>
        </p:txBody>
      </p:sp>
      <p:sp>
        <p:nvSpPr>
          <p:cNvPr id="24" name="Text 21"/>
          <p:cNvSpPr/>
          <p:nvPr/>
        </p:nvSpPr>
        <p:spPr>
          <a:xfrm>
            <a:off x="10728655" y="6528816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/ 15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A0E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3AE0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EXECUTION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0789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You're Ready, It Talks to a Real Broker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384048" cy="384048"/>
          </a:xfrm>
          <a:prstGeom prst="ellipse">
            <a:avLst/>
          </a:prstGeom>
          <a:solidFill>
            <a:srgbClr val="3AE0FF"/>
          </a:solidFill>
          <a:ln/>
        </p:spPr>
      </p:sp>
      <p:sp>
        <p:nvSpPr>
          <p:cNvPr id="5" name="Text 3"/>
          <p:cNvSpPr/>
          <p:nvPr/>
        </p:nvSpPr>
        <p:spPr>
          <a:xfrm>
            <a:off x="530352" y="1591056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E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1097280" y="1554480"/>
            <a:ext cx="6217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Real Interactive Brokers Connection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097280" y="1847088"/>
            <a:ext cx="6217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B95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FastAPI bridge talks to your local TWS or IB Gateway via ib_async — not a simulation.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548640" y="2697480"/>
            <a:ext cx="384048" cy="384048"/>
          </a:xfrm>
          <a:prstGeom prst="ellipse">
            <a:avLst/>
          </a:prstGeom>
          <a:solidFill>
            <a:srgbClr val="3AE0FF"/>
          </a:solidFill>
          <a:ln/>
        </p:spPr>
      </p:sp>
      <p:sp>
        <p:nvSpPr>
          <p:cNvPr id="9" name="Text 7"/>
          <p:cNvSpPr/>
          <p:nvPr/>
        </p:nvSpPr>
        <p:spPr>
          <a:xfrm>
            <a:off x="530352" y="2688336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E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097280" y="2651760"/>
            <a:ext cx="6217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Automatic Paper vs. Live Detection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097280" y="2944368"/>
            <a:ext cx="6217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B95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connected port alone determines trading mode; the on-screen badge always confirms it.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48640" y="3794760"/>
            <a:ext cx="384048" cy="384048"/>
          </a:xfrm>
          <a:prstGeom prst="ellipse">
            <a:avLst/>
          </a:prstGeom>
          <a:solidFill>
            <a:srgbClr val="3AE0FF"/>
          </a:solidFill>
          <a:ln/>
        </p:spPr>
      </p:sp>
      <p:sp>
        <p:nvSpPr>
          <p:cNvPr id="13" name="Text 11"/>
          <p:cNvSpPr/>
          <p:nvPr/>
        </p:nvSpPr>
        <p:spPr>
          <a:xfrm>
            <a:off x="530352" y="3785616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E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097280" y="3749040"/>
            <a:ext cx="6217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Typed Confirmation Before Real Money Moves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097280" y="4041648"/>
            <a:ext cx="6217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B95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live order requires the literal phrase “I UNDERSTAND THIS IS REAL MONEY” — enforced by the backend, not just the UI.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548640" y="4892040"/>
            <a:ext cx="384048" cy="384048"/>
          </a:xfrm>
          <a:prstGeom prst="ellipse">
            <a:avLst/>
          </a:prstGeom>
          <a:solidFill>
            <a:srgbClr val="3AE0FF"/>
          </a:solidFill>
          <a:ln/>
        </p:spPr>
      </p:sp>
      <p:sp>
        <p:nvSpPr>
          <p:cNvPr id="17" name="Text 15"/>
          <p:cNvSpPr/>
          <p:nvPr/>
        </p:nvSpPr>
        <p:spPr>
          <a:xfrm>
            <a:off x="530352" y="4882896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E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1097280" y="4846320"/>
            <a:ext cx="6217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Live Positions, Orders &amp; Account Summary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097280" y="5138928"/>
            <a:ext cx="6217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B95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 liquidation, buying power, and P&amp;L pulled straight from your broker connection.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8147304" y="1335024"/>
            <a:ext cx="3410712" cy="4059936"/>
          </a:xfrm>
          <a:prstGeom prst="roundRect">
            <a:avLst>
              <a:gd name="adj" fmla="val 1877"/>
            </a:avLst>
          </a:prstGeom>
          <a:solidFill>
            <a:srgbClr val="1B2433"/>
          </a:solidFill>
          <a:ln w="9525">
            <a:solidFill>
              <a:srgbClr val="273347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45000"/>
              </a:srgbClr>
            </a:outerShdw>
          </a:effectLst>
        </p:spPr>
      </p:sp>
      <p:pic>
        <p:nvPicPr>
          <p:cNvPr id="21" name="Image 0" descr="/tmp/work/deck/assets/crop_ibkr_orde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0" y="1417320"/>
            <a:ext cx="3246120" cy="3895344"/>
          </a:xfrm>
          <a:prstGeom prst="rect">
            <a:avLst/>
          </a:prstGeom>
        </p:spPr>
      </p:pic>
      <p:sp>
        <p:nvSpPr>
          <p:cNvPr id="22" name="Text 19"/>
          <p:cNvSpPr/>
          <p:nvPr/>
        </p:nvSpPr>
        <p:spPr>
          <a:xfrm>
            <a:off x="548640" y="608076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Trading involves substantial risk of loss and is not suitable for every investor.</a:t>
            </a:r>
            <a:endParaRPr lang="en-US" sz="950" dirty="0"/>
          </a:p>
        </p:txBody>
      </p:sp>
      <p:sp>
        <p:nvSpPr>
          <p:cNvPr id="23" name="Text 20"/>
          <p:cNvSpPr/>
          <p:nvPr/>
        </p:nvSpPr>
        <p:spPr>
          <a:xfrm>
            <a:off x="548640" y="6528816"/>
            <a:ext cx="6400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ANALYTECHS ALGOTRADER  ·  v8.0</a:t>
            </a:r>
            <a:endParaRPr lang="en-US" sz="900" dirty="0"/>
          </a:p>
        </p:txBody>
      </p:sp>
      <p:sp>
        <p:nvSpPr>
          <p:cNvPr id="24" name="Text 21"/>
          <p:cNvSpPr/>
          <p:nvPr/>
        </p:nvSpPr>
        <p:spPr>
          <a:xfrm>
            <a:off x="10728655" y="6528816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/ 15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A0E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3A9D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AI-ASSISTED TRADING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0789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AI Copilot That Explains, Never Commands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384048" cy="384048"/>
          </a:xfrm>
          <a:prstGeom prst="ellipse">
            <a:avLst/>
          </a:prstGeom>
          <a:solidFill>
            <a:srgbClr val="3A9DF8"/>
          </a:solidFill>
          <a:ln/>
        </p:spPr>
      </p:sp>
      <p:sp>
        <p:nvSpPr>
          <p:cNvPr id="5" name="Text 3"/>
          <p:cNvSpPr/>
          <p:nvPr/>
        </p:nvSpPr>
        <p:spPr>
          <a:xfrm>
            <a:off x="530352" y="1682496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E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1097280" y="1645920"/>
            <a:ext cx="6217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Insights — Market Read &amp; Review Last Trade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097280" y="1938528"/>
            <a:ext cx="6217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B95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On-demand reads of current conditions, or a review of your last closed trade.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548640" y="2834640"/>
            <a:ext cx="384048" cy="384048"/>
          </a:xfrm>
          <a:prstGeom prst="ellipse">
            <a:avLst/>
          </a:prstGeom>
          <a:solidFill>
            <a:srgbClr val="3A9DF8"/>
          </a:solidFill>
          <a:ln/>
        </p:spPr>
      </p:sp>
      <p:sp>
        <p:nvSpPr>
          <p:cNvPr id="9" name="Text 7"/>
          <p:cNvSpPr/>
          <p:nvPr/>
        </p:nvSpPr>
        <p:spPr>
          <a:xfrm>
            <a:off x="530352" y="2825496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E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097280" y="2788920"/>
            <a:ext cx="6217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Chat Assistant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097280" y="3081528"/>
            <a:ext cx="6217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B95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 in plain English about positions, P&amp;L, indicators, or recent trades — it sees your live data.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48640" y="3977640"/>
            <a:ext cx="384048" cy="384048"/>
          </a:xfrm>
          <a:prstGeom prst="ellipse">
            <a:avLst/>
          </a:prstGeom>
          <a:solidFill>
            <a:srgbClr val="3A9DF8"/>
          </a:solidFill>
          <a:ln/>
        </p:spPr>
      </p:sp>
      <p:sp>
        <p:nvSpPr>
          <p:cNvPr id="13" name="Text 11"/>
          <p:cNvSpPr/>
          <p:nvPr/>
        </p:nvSpPr>
        <p:spPr>
          <a:xfrm>
            <a:off x="530352" y="3968496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E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097280" y="3931920"/>
            <a:ext cx="6217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Pre-Trade Risk Review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097280" y="4224528"/>
            <a:ext cx="6217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B95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review modal appears before IBKR orders submit — a second opinion, never a blocker.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548640" y="5120640"/>
            <a:ext cx="384048" cy="384048"/>
          </a:xfrm>
          <a:prstGeom prst="ellipse">
            <a:avLst/>
          </a:prstGeom>
          <a:solidFill>
            <a:srgbClr val="3A9DF8"/>
          </a:solidFill>
          <a:ln/>
        </p:spPr>
      </p:sp>
      <p:sp>
        <p:nvSpPr>
          <p:cNvPr id="17" name="Text 15"/>
          <p:cNvSpPr/>
          <p:nvPr/>
        </p:nvSpPr>
        <p:spPr>
          <a:xfrm>
            <a:off x="530352" y="5111496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E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1097280" y="5074920"/>
            <a:ext cx="6217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Informational Only, By Design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097280" y="5367528"/>
            <a:ext cx="6217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B95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Explicitly instructed to never issue buy/sell commands or predict specific future prices.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8193024" y="1380744"/>
            <a:ext cx="3493008" cy="5010912"/>
          </a:xfrm>
          <a:prstGeom prst="roundRect">
            <a:avLst>
              <a:gd name="adj" fmla="val 1832"/>
            </a:avLst>
          </a:prstGeom>
          <a:solidFill>
            <a:srgbClr val="1B2433"/>
          </a:solidFill>
          <a:ln w="9525">
            <a:solidFill>
              <a:srgbClr val="273347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45000"/>
              </a:srgbClr>
            </a:outerShdw>
          </a:effectLst>
        </p:spPr>
      </p:sp>
      <p:pic>
        <p:nvPicPr>
          <p:cNvPr id="21" name="Image 0" descr="/tmp/work/deck/assets/crop_ai_insights_cha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75320" y="1463040"/>
            <a:ext cx="3328416" cy="4846320"/>
          </a:xfrm>
          <a:prstGeom prst="rect">
            <a:avLst/>
          </a:prstGeom>
        </p:spPr>
      </p:pic>
      <p:sp>
        <p:nvSpPr>
          <p:cNvPr id="22" name="Text 19"/>
          <p:cNvSpPr/>
          <p:nvPr/>
        </p:nvSpPr>
        <p:spPr>
          <a:xfrm>
            <a:off x="548640" y="6528816"/>
            <a:ext cx="6400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ANALYTECHS ALGOTRADER  ·  v8.0</a:t>
            </a:r>
            <a:endParaRPr lang="en-US" sz="900" dirty="0"/>
          </a:p>
        </p:txBody>
      </p:sp>
      <p:sp>
        <p:nvSpPr>
          <p:cNvPr id="23" name="Text 20"/>
          <p:cNvSpPr/>
          <p:nvPr/>
        </p:nvSpPr>
        <p:spPr>
          <a:xfrm>
            <a:off x="10728655" y="6528816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 / 15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A0E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FB4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MONITORING &amp; INFRASTRUCTURE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0789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Stay Informed, Stay Secured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384048" cy="384048"/>
          </a:xfrm>
          <a:prstGeom prst="ellipse">
            <a:avLst/>
          </a:prstGeom>
          <a:solidFill>
            <a:srgbClr val="FFB454"/>
          </a:solidFill>
          <a:ln/>
        </p:spPr>
      </p:sp>
      <p:sp>
        <p:nvSpPr>
          <p:cNvPr id="5" name="Text 3"/>
          <p:cNvSpPr/>
          <p:nvPr/>
        </p:nvSpPr>
        <p:spPr>
          <a:xfrm>
            <a:off x="530352" y="1682496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E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1097280" y="1645920"/>
            <a:ext cx="6217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Price &amp; Indicator Alerts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097280" y="1938528"/>
            <a:ext cx="6217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B95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Desktop notifications when any of the 32 indicators — or price itself — crosses your threshold, per symbol.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548640" y="2834640"/>
            <a:ext cx="384048" cy="384048"/>
          </a:xfrm>
          <a:prstGeom prst="ellipse">
            <a:avLst/>
          </a:prstGeom>
          <a:solidFill>
            <a:srgbClr val="FFB454"/>
          </a:solidFill>
          <a:ln/>
        </p:spPr>
      </p:sp>
      <p:sp>
        <p:nvSpPr>
          <p:cNvPr id="9" name="Text 7"/>
          <p:cNvSpPr/>
          <p:nvPr/>
        </p:nvSpPr>
        <p:spPr>
          <a:xfrm>
            <a:off x="530352" y="2825496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E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097280" y="2788920"/>
            <a:ext cx="6217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Multi-Symbol Watchlist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097280" y="3081528"/>
            <a:ext cx="6217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B95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 any symbol with a seeded simulated feed alongside BTC/ETH in one click.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48640" y="3977640"/>
            <a:ext cx="384048" cy="384048"/>
          </a:xfrm>
          <a:prstGeom prst="ellipse">
            <a:avLst/>
          </a:prstGeom>
          <a:solidFill>
            <a:srgbClr val="FFB454"/>
          </a:solidFill>
          <a:ln/>
        </p:spPr>
      </p:sp>
      <p:sp>
        <p:nvSpPr>
          <p:cNvPr id="13" name="Text 11"/>
          <p:cNvSpPr/>
          <p:nvPr/>
        </p:nvSpPr>
        <p:spPr>
          <a:xfrm>
            <a:off x="530352" y="3968496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E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097280" y="3931920"/>
            <a:ext cx="6217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Bank-Style Account Security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097280" y="4224528"/>
            <a:ext cx="6217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B95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bcrypt-hashed passwords and JWT session tokens — single-user-secured by default.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548640" y="5120640"/>
            <a:ext cx="384048" cy="384048"/>
          </a:xfrm>
          <a:prstGeom prst="ellipse">
            <a:avLst/>
          </a:prstGeom>
          <a:solidFill>
            <a:srgbClr val="FFB454"/>
          </a:solidFill>
          <a:ln/>
        </p:spPr>
      </p:sp>
      <p:sp>
        <p:nvSpPr>
          <p:cNvPr id="17" name="Text 15"/>
          <p:cNvSpPr/>
          <p:nvPr/>
        </p:nvSpPr>
        <p:spPr>
          <a:xfrm>
            <a:off x="530352" y="5111496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E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1097280" y="5074920"/>
            <a:ext cx="6217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Cloud-Synced Trade Journal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097280" y="5367528"/>
            <a:ext cx="6217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B95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closed Auto Execute and Paper Trading round-trip syncs to the backend, exportable as CSV anytime.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7918704" y="2066544"/>
            <a:ext cx="3730752" cy="2139696"/>
          </a:xfrm>
          <a:prstGeom prst="roundRect">
            <a:avLst>
              <a:gd name="adj" fmla="val 2991"/>
            </a:avLst>
          </a:prstGeom>
          <a:solidFill>
            <a:srgbClr val="1B2433"/>
          </a:solidFill>
          <a:ln w="9525">
            <a:solidFill>
              <a:srgbClr val="273347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45000"/>
              </a:srgbClr>
            </a:outerShdw>
          </a:effectLst>
        </p:spPr>
      </p:sp>
      <p:pic>
        <p:nvPicPr>
          <p:cNvPr id="21" name="Image 0" descr="/tmp/work/deck/assets/crop_alert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01000" y="2148840"/>
            <a:ext cx="3566160" cy="1975104"/>
          </a:xfrm>
          <a:prstGeom prst="rect">
            <a:avLst/>
          </a:prstGeom>
        </p:spPr>
      </p:pic>
      <p:sp>
        <p:nvSpPr>
          <p:cNvPr id="22" name="Text 19"/>
          <p:cNvSpPr/>
          <p:nvPr/>
        </p:nvSpPr>
        <p:spPr>
          <a:xfrm>
            <a:off x="548640" y="6528816"/>
            <a:ext cx="6400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ANALYTECHS ALGOTRADER  ·  v8.0</a:t>
            </a:r>
            <a:endParaRPr lang="en-US" sz="900" dirty="0"/>
          </a:p>
        </p:txBody>
      </p:sp>
      <p:sp>
        <p:nvSpPr>
          <p:cNvPr id="23" name="Text 20"/>
          <p:cNvSpPr/>
          <p:nvPr/>
        </p:nvSpPr>
        <p:spPr>
          <a:xfrm>
            <a:off x="10728655" y="6528816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/ 15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A0E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work/deck/assets/crop_chart_hero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E16">
              <a:alpha val="92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0" y="1417320"/>
            <a:ext cx="1219169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spc="300" kern="0" dirty="0">
                <a:solidFill>
                  <a:srgbClr val="00D4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ANALYTECHS ALGOTRADER  ·  v8.0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0" y="1828800"/>
            <a:ext cx="1219169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Trade With An Edge.</a:t>
            </a:r>
            <a:endParaRPr lang="en-US" sz="4400" dirty="0"/>
          </a:p>
        </p:txBody>
      </p:sp>
      <p:sp>
        <p:nvSpPr>
          <p:cNvPr id="6" name="Text 3"/>
          <p:cNvSpPr/>
          <p:nvPr/>
        </p:nvSpPr>
        <p:spPr>
          <a:xfrm>
            <a:off x="1737360" y="2743200"/>
            <a:ext cx="871423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450" dirty="0">
                <a:solidFill>
                  <a:srgbClr val="CBD2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whole stack for the professional trader — 32 quant indicators, automated execution, institutional risk guardrails, an AI copilot, and a real broker connection, all in one terminal.</a:t>
            </a:r>
            <a:endParaRPr lang="en-US" sz="1450" dirty="0"/>
          </a:p>
        </p:txBody>
      </p:sp>
      <p:sp>
        <p:nvSpPr>
          <p:cNvPr id="7" name="Text 4"/>
          <p:cNvSpPr/>
          <p:nvPr/>
        </p:nvSpPr>
        <p:spPr>
          <a:xfrm>
            <a:off x="0" y="3794760"/>
            <a:ext cx="1219169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8B95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more information and to purchase, visit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3535528" y="4206240"/>
            <a:ext cx="5120640" cy="777240"/>
          </a:xfrm>
          <a:prstGeom prst="roundRect">
            <a:avLst>
              <a:gd name="adj" fmla="val 50000"/>
            </a:avLst>
          </a:prstGeom>
          <a:solidFill>
            <a:srgbClr val="00D47A"/>
          </a:solidFill>
          <a:ln/>
          <a:effectLst>
            <a:outerShdw sx="100000" sy="100000" kx="0" ky="0" algn="bl" rotWithShape="0" blurRad="177800" dist="50800" dir="5400000">
              <a:srgbClr val="00D47A">
                <a:alpha val="35000"/>
              </a:srgbClr>
            </a:outerShdw>
          </a:effectLst>
        </p:spPr>
      </p:sp>
      <p:sp>
        <p:nvSpPr>
          <p:cNvPr id="9" name="Text 6"/>
          <p:cNvSpPr/>
          <p:nvPr/>
        </p:nvSpPr>
        <p:spPr>
          <a:xfrm>
            <a:off x="3535528" y="4206240"/>
            <a:ext cx="5120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0710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www.polyapps-ai.com</a:t>
            </a:r>
            <a:endParaRPr lang="en-US" sz="2400" dirty="0"/>
          </a:p>
        </p:txBody>
      </p:sp>
      <p:sp>
        <p:nvSpPr>
          <p:cNvPr id="10" name="Text 7"/>
          <p:cNvSpPr/>
          <p:nvPr/>
        </p:nvSpPr>
        <p:spPr>
          <a:xfrm>
            <a:off x="0" y="6263640"/>
            <a:ext cx="1219169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i="1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Trading involves risk, including loss of principal. Paper trading is recommended before connecting a live account.</a:t>
            </a:r>
            <a:endParaRPr lang="en-US" sz="950" dirty="0"/>
          </a:p>
        </p:txBody>
      </p:sp>
      <p:sp>
        <p:nvSpPr>
          <p:cNvPr id="11" name="Text 8"/>
          <p:cNvSpPr/>
          <p:nvPr/>
        </p:nvSpPr>
        <p:spPr>
          <a:xfrm>
            <a:off x="548640" y="6528816"/>
            <a:ext cx="6400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ANALYTECHS ALGOTRADER  ·  v8.0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10728655" y="6528816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 / 15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0E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0D4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PLATFORM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0789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Terminal. Every Edge.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384048" cy="384048"/>
          </a:xfrm>
          <a:prstGeom prst="ellipse">
            <a:avLst/>
          </a:prstGeom>
          <a:solidFill>
            <a:srgbClr val="00D47A"/>
          </a:solidFill>
          <a:ln/>
        </p:spPr>
      </p:sp>
      <p:sp>
        <p:nvSpPr>
          <p:cNvPr id="5" name="Text 3"/>
          <p:cNvSpPr/>
          <p:nvPr/>
        </p:nvSpPr>
        <p:spPr>
          <a:xfrm>
            <a:off x="530352" y="1591056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E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1097280" y="1554480"/>
            <a:ext cx="5029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Live Multi-Market Dashboard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097280" y="1847088"/>
            <a:ext cx="5029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B95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Simulated crypto feeds (Binance / Kraken / Coinbase-style) plus a real Interactive Brokers connection — one screen, one workflow.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548640" y="2715768"/>
            <a:ext cx="384048" cy="384048"/>
          </a:xfrm>
          <a:prstGeom prst="ellipse">
            <a:avLst/>
          </a:prstGeom>
          <a:solidFill>
            <a:srgbClr val="9B7EF0"/>
          </a:solidFill>
          <a:ln/>
        </p:spPr>
      </p:sp>
      <p:sp>
        <p:nvSpPr>
          <p:cNvPr id="9" name="Text 7"/>
          <p:cNvSpPr/>
          <p:nvPr/>
        </p:nvSpPr>
        <p:spPr>
          <a:xfrm>
            <a:off x="530352" y="2706624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A0E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32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1097280" y="2670048"/>
            <a:ext cx="5029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32 Quant Indicators, 6 Disciplines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097280" y="2962656"/>
            <a:ext cx="5029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B95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Momentum, volume, volatility, trend, statistical and physics-based models all feed one confluence engine.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48640" y="3831336"/>
            <a:ext cx="384048" cy="384048"/>
          </a:xfrm>
          <a:prstGeom prst="ellipse">
            <a:avLst/>
          </a:prstGeom>
          <a:solidFill>
            <a:srgbClr val="3A9DF8"/>
          </a:solidFill>
          <a:ln/>
        </p:spPr>
      </p:sp>
      <p:sp>
        <p:nvSpPr>
          <p:cNvPr id="13" name="Text 11"/>
          <p:cNvSpPr/>
          <p:nvPr/>
        </p:nvSpPr>
        <p:spPr>
          <a:xfrm>
            <a:off x="530352" y="3822192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E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097280" y="3785616"/>
            <a:ext cx="5029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Automated + AI-Assisted Execution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097280" y="4078224"/>
            <a:ext cx="5029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B95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 Execute, Paper Trading, instant backtesting, and an AI copilot that reviews every trade before it becomes real.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548640" y="4946904"/>
            <a:ext cx="384048" cy="384048"/>
          </a:xfrm>
          <a:prstGeom prst="ellipse">
            <a:avLst/>
          </a:prstGeom>
          <a:solidFill>
            <a:srgbClr val="FFB454"/>
          </a:solidFill>
          <a:ln/>
        </p:spPr>
      </p:sp>
      <p:sp>
        <p:nvSpPr>
          <p:cNvPr id="17" name="Text 15"/>
          <p:cNvSpPr/>
          <p:nvPr/>
        </p:nvSpPr>
        <p:spPr>
          <a:xfrm>
            <a:off x="530352" y="4937760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E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1097280" y="4901184"/>
            <a:ext cx="5029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Secured, Cloud-Synced Backend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097280" y="5193792"/>
            <a:ext cx="5029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B95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bcrypt + JWT accounts and a cloud-synced trade journal replace the old client-only demo.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6455664" y="1335024"/>
            <a:ext cx="5239512" cy="3017520"/>
          </a:xfrm>
          <a:prstGeom prst="roundRect">
            <a:avLst>
              <a:gd name="adj" fmla="val 2121"/>
            </a:avLst>
          </a:prstGeom>
          <a:solidFill>
            <a:srgbClr val="1B2433"/>
          </a:solidFill>
          <a:ln w="9525">
            <a:solidFill>
              <a:srgbClr val="273347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45000"/>
              </a:srgbClr>
            </a:outerShdw>
          </a:effectLst>
        </p:spPr>
      </p:sp>
      <p:pic>
        <p:nvPicPr>
          <p:cNvPr id="21" name="Image 0" descr="/tmp/work/deck/assets/dashboard_full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37960" y="1417320"/>
            <a:ext cx="5074920" cy="2852928"/>
          </a:xfrm>
          <a:prstGeom prst="rect">
            <a:avLst/>
          </a:prstGeom>
        </p:spPr>
      </p:pic>
      <p:sp>
        <p:nvSpPr>
          <p:cNvPr id="22" name="Shape 19"/>
          <p:cNvSpPr/>
          <p:nvPr/>
        </p:nvSpPr>
        <p:spPr>
          <a:xfrm>
            <a:off x="6537960" y="4572000"/>
            <a:ext cx="1207008" cy="868680"/>
          </a:xfrm>
          <a:prstGeom prst="roundRect">
            <a:avLst>
              <a:gd name="adj" fmla="val 8421"/>
            </a:avLst>
          </a:prstGeom>
          <a:solidFill>
            <a:srgbClr val="121926"/>
          </a:solidFill>
          <a:ln w="9525">
            <a:solidFill>
              <a:srgbClr val="222D40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647688" y="4645152"/>
            <a:ext cx="987552" cy="477774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0D4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32</a:t>
            </a:r>
            <a:endParaRPr lang="en-US" sz="2200" dirty="0"/>
          </a:p>
        </p:txBody>
      </p:sp>
      <p:sp>
        <p:nvSpPr>
          <p:cNvPr id="24" name="Text 21"/>
          <p:cNvSpPr/>
          <p:nvPr/>
        </p:nvSpPr>
        <p:spPr>
          <a:xfrm>
            <a:off x="6629400" y="5093208"/>
            <a:ext cx="1024128" cy="3300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B95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Indicators</a:t>
            </a:r>
            <a:endParaRPr lang="en-US" sz="1000" dirty="0"/>
          </a:p>
        </p:txBody>
      </p:sp>
      <p:sp>
        <p:nvSpPr>
          <p:cNvPr id="25" name="Shape 22"/>
          <p:cNvSpPr/>
          <p:nvPr/>
        </p:nvSpPr>
        <p:spPr>
          <a:xfrm>
            <a:off x="7827264" y="4572000"/>
            <a:ext cx="1207008" cy="868680"/>
          </a:xfrm>
          <a:prstGeom prst="roundRect">
            <a:avLst>
              <a:gd name="adj" fmla="val 8421"/>
            </a:avLst>
          </a:prstGeom>
          <a:solidFill>
            <a:srgbClr val="121926"/>
          </a:solidFill>
          <a:ln w="9525">
            <a:solidFill>
              <a:srgbClr val="222D40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7936992" y="4645152"/>
            <a:ext cx="987552" cy="477774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0D4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2200" dirty="0"/>
          </a:p>
        </p:txBody>
      </p:sp>
      <p:sp>
        <p:nvSpPr>
          <p:cNvPr id="27" name="Text 24"/>
          <p:cNvSpPr/>
          <p:nvPr/>
        </p:nvSpPr>
        <p:spPr>
          <a:xfrm>
            <a:off x="7918704" y="5093208"/>
            <a:ext cx="1024128" cy="3300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B95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Disciplines</a:t>
            </a:r>
            <a:endParaRPr lang="en-US" sz="1000" dirty="0"/>
          </a:p>
        </p:txBody>
      </p:sp>
      <p:sp>
        <p:nvSpPr>
          <p:cNvPr id="28" name="Shape 25"/>
          <p:cNvSpPr/>
          <p:nvPr/>
        </p:nvSpPr>
        <p:spPr>
          <a:xfrm>
            <a:off x="9116568" y="4572000"/>
            <a:ext cx="1207008" cy="868680"/>
          </a:xfrm>
          <a:prstGeom prst="roundRect">
            <a:avLst>
              <a:gd name="adj" fmla="val 8421"/>
            </a:avLst>
          </a:prstGeom>
          <a:solidFill>
            <a:srgbClr val="121926"/>
          </a:solidFill>
          <a:ln w="9525">
            <a:solidFill>
              <a:srgbClr val="222D40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9226296" y="4645152"/>
            <a:ext cx="987552" cy="477774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0D4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2200" dirty="0"/>
          </a:p>
        </p:txBody>
      </p:sp>
      <p:sp>
        <p:nvSpPr>
          <p:cNvPr id="30" name="Text 27"/>
          <p:cNvSpPr/>
          <p:nvPr/>
        </p:nvSpPr>
        <p:spPr>
          <a:xfrm>
            <a:off x="9208008" y="5093208"/>
            <a:ext cx="1024128" cy="3300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B95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Connections</a:t>
            </a:r>
            <a:endParaRPr lang="en-US" sz="1000" dirty="0"/>
          </a:p>
        </p:txBody>
      </p:sp>
      <p:sp>
        <p:nvSpPr>
          <p:cNvPr id="31" name="Shape 28"/>
          <p:cNvSpPr/>
          <p:nvPr/>
        </p:nvSpPr>
        <p:spPr>
          <a:xfrm>
            <a:off x="10405872" y="4572000"/>
            <a:ext cx="1207008" cy="868680"/>
          </a:xfrm>
          <a:prstGeom prst="roundRect">
            <a:avLst>
              <a:gd name="adj" fmla="val 8421"/>
            </a:avLst>
          </a:prstGeom>
          <a:solidFill>
            <a:srgbClr val="121926"/>
          </a:solidFill>
          <a:ln w="9525">
            <a:solidFill>
              <a:srgbClr val="222D40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10515600" y="4645152"/>
            <a:ext cx="987552" cy="477774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0D4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200" dirty="0"/>
          </a:p>
        </p:txBody>
      </p:sp>
      <p:sp>
        <p:nvSpPr>
          <p:cNvPr id="33" name="Text 30"/>
          <p:cNvSpPr/>
          <p:nvPr/>
        </p:nvSpPr>
        <p:spPr>
          <a:xfrm>
            <a:off x="10497312" y="5093208"/>
            <a:ext cx="1024128" cy="3300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B95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Broker Bridge</a:t>
            </a:r>
            <a:endParaRPr lang="en-US" sz="1000" dirty="0"/>
          </a:p>
        </p:txBody>
      </p:sp>
      <p:sp>
        <p:nvSpPr>
          <p:cNvPr id="34" name="Text 31"/>
          <p:cNvSpPr/>
          <p:nvPr/>
        </p:nvSpPr>
        <p:spPr>
          <a:xfrm>
            <a:off x="548640" y="6528816"/>
            <a:ext cx="6400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ANALYTECHS ALGOTRADER  ·  v8.0</a:t>
            </a:r>
            <a:endParaRPr lang="en-US" sz="900" dirty="0"/>
          </a:p>
        </p:txBody>
      </p:sp>
      <p:sp>
        <p:nvSpPr>
          <p:cNvPr id="35" name="Text 32"/>
          <p:cNvSpPr/>
          <p:nvPr/>
        </p:nvSpPr>
        <p:spPr>
          <a:xfrm>
            <a:off x="10728655" y="6528816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15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0E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0D4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SIGNAL LIBRARY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0789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32 Indicators Across Six Disciplines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554480"/>
            <a:ext cx="3611880" cy="2084832"/>
          </a:xfrm>
          <a:prstGeom prst="roundRect">
            <a:avLst>
              <a:gd name="adj" fmla="val 3947"/>
            </a:avLst>
          </a:prstGeom>
          <a:solidFill>
            <a:srgbClr val="121926"/>
          </a:solidFill>
          <a:ln w="9525">
            <a:solidFill>
              <a:srgbClr val="222D4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49808" y="1755648"/>
            <a:ext cx="365760" cy="365760"/>
          </a:xfrm>
          <a:prstGeom prst="ellipse">
            <a:avLst/>
          </a:prstGeom>
          <a:solidFill>
            <a:srgbClr val="9B7EF0"/>
          </a:solidFill>
          <a:ln/>
        </p:spPr>
      </p:sp>
      <p:sp>
        <p:nvSpPr>
          <p:cNvPr id="6" name="Text 4"/>
          <p:cNvSpPr/>
          <p:nvPr/>
        </p:nvSpPr>
        <p:spPr>
          <a:xfrm>
            <a:off x="731520" y="1746504"/>
            <a:ext cx="4023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A0E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234440" y="173736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Momentum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749808" y="2304288"/>
            <a:ext cx="320954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000" dirty="0">
                <a:solidFill>
                  <a:srgbClr val="B9C2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RSI (14/9) · MACD · Stochastic · Stoch RSI · Williams %R · CCI · ROC · TSI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749808" y="3182112"/>
            <a:ext cx="320954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50" i="1" dirty="0">
                <a:solidFill>
                  <a:srgbClr val="8B95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 oscillators gauge the speed and exhaustion of every move.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4343400" y="1554480"/>
            <a:ext cx="3611880" cy="2084832"/>
          </a:xfrm>
          <a:prstGeom prst="roundRect">
            <a:avLst>
              <a:gd name="adj" fmla="val 3947"/>
            </a:avLst>
          </a:prstGeom>
          <a:solidFill>
            <a:srgbClr val="121926"/>
          </a:solidFill>
          <a:ln w="9525">
            <a:solidFill>
              <a:srgbClr val="222D4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44568" y="1755648"/>
            <a:ext cx="365760" cy="365760"/>
          </a:xfrm>
          <a:prstGeom prst="ellipse">
            <a:avLst/>
          </a:prstGeom>
          <a:solidFill>
            <a:srgbClr val="60C0F0"/>
          </a:solidFill>
          <a:ln/>
        </p:spPr>
      </p:sp>
      <p:sp>
        <p:nvSpPr>
          <p:cNvPr id="12" name="Text 10"/>
          <p:cNvSpPr/>
          <p:nvPr/>
        </p:nvSpPr>
        <p:spPr>
          <a:xfrm>
            <a:off x="4526280" y="1746504"/>
            <a:ext cx="4023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A0E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5029200" y="173736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Volume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4544568" y="2304288"/>
            <a:ext cx="320954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000" dirty="0">
                <a:solidFill>
                  <a:srgbClr val="B9C2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MFI (14) · OBV · A/D Line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4544568" y="3182112"/>
            <a:ext cx="320954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50" i="1" dirty="0">
                <a:solidFill>
                  <a:srgbClr val="8B95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Confirms whether price action has real participation behind it.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8138160" y="1554480"/>
            <a:ext cx="3611880" cy="2084832"/>
          </a:xfrm>
          <a:prstGeom prst="roundRect">
            <a:avLst>
              <a:gd name="adj" fmla="val 3947"/>
            </a:avLst>
          </a:prstGeom>
          <a:solidFill>
            <a:srgbClr val="121926"/>
          </a:solidFill>
          <a:ln w="9525">
            <a:solidFill>
              <a:srgbClr val="222D4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339328" y="1755648"/>
            <a:ext cx="365760" cy="365760"/>
          </a:xfrm>
          <a:prstGeom prst="ellipse">
            <a:avLst/>
          </a:prstGeom>
          <a:solidFill>
            <a:srgbClr val="E08060"/>
          </a:solidFill>
          <a:ln/>
        </p:spPr>
      </p:sp>
      <p:sp>
        <p:nvSpPr>
          <p:cNvPr id="18" name="Text 16"/>
          <p:cNvSpPr/>
          <p:nvPr/>
        </p:nvSpPr>
        <p:spPr>
          <a:xfrm>
            <a:off x="8321040" y="1746504"/>
            <a:ext cx="4023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A0E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8823960" y="173736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Volatility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8339328" y="2304288"/>
            <a:ext cx="320954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000" dirty="0">
                <a:solidFill>
                  <a:srgbClr val="B9C2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Bollinger %B / Width · ATR (14) · Keltner Position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8339328" y="3182112"/>
            <a:ext cx="320954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50" i="1" dirty="0">
                <a:solidFill>
                  <a:srgbClr val="8B95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Sizes risk and flags expansion / contraction regimes.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548640" y="3840480"/>
            <a:ext cx="3611880" cy="2084832"/>
          </a:xfrm>
          <a:prstGeom prst="roundRect">
            <a:avLst>
              <a:gd name="adj" fmla="val 3947"/>
            </a:avLst>
          </a:prstGeom>
          <a:solidFill>
            <a:srgbClr val="121926"/>
          </a:solidFill>
          <a:ln w="9525">
            <a:solidFill>
              <a:srgbClr val="222D40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749808" y="4041648"/>
            <a:ext cx="365760" cy="365760"/>
          </a:xfrm>
          <a:prstGeom prst="ellipse">
            <a:avLst/>
          </a:prstGeom>
          <a:solidFill>
            <a:srgbClr val="F0A020"/>
          </a:solidFill>
          <a:ln/>
        </p:spPr>
      </p:sp>
      <p:sp>
        <p:nvSpPr>
          <p:cNvPr id="24" name="Text 22"/>
          <p:cNvSpPr/>
          <p:nvPr/>
        </p:nvSpPr>
        <p:spPr>
          <a:xfrm>
            <a:off x="731520" y="4032504"/>
            <a:ext cx="4023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A0E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1234440" y="402336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Trend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749808" y="4590288"/>
            <a:ext cx="320954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000" dirty="0">
                <a:solidFill>
                  <a:srgbClr val="B9C2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ADX / DMI · Aroon · Vortex · PPO · Ichimoku · SuperTrend · Parabolic SAR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749808" y="5468112"/>
            <a:ext cx="320954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50" i="1" dirty="0">
                <a:solidFill>
                  <a:srgbClr val="8B95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Seven trend systems keep you aligned with the tape.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4343400" y="3840480"/>
            <a:ext cx="3611880" cy="2084832"/>
          </a:xfrm>
          <a:prstGeom prst="roundRect">
            <a:avLst>
              <a:gd name="adj" fmla="val 3947"/>
            </a:avLst>
          </a:prstGeom>
          <a:solidFill>
            <a:srgbClr val="121926"/>
          </a:solidFill>
          <a:ln w="9525">
            <a:solidFill>
              <a:srgbClr val="222D40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4544568" y="4041648"/>
            <a:ext cx="365760" cy="365760"/>
          </a:xfrm>
          <a:prstGeom prst="ellipse">
            <a:avLst/>
          </a:prstGeom>
          <a:solidFill>
            <a:srgbClr val="7EC820"/>
          </a:solidFill>
          <a:ln/>
        </p:spPr>
      </p:sp>
      <p:sp>
        <p:nvSpPr>
          <p:cNvPr id="30" name="Text 28"/>
          <p:cNvSpPr/>
          <p:nvPr/>
        </p:nvSpPr>
        <p:spPr>
          <a:xfrm>
            <a:off x="4526280" y="4032504"/>
            <a:ext cx="4023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A0E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5029200" y="402336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Statistical</a:t>
            </a:r>
            <a:endParaRPr lang="en-US" sz="1500" dirty="0"/>
          </a:p>
        </p:txBody>
      </p:sp>
      <p:sp>
        <p:nvSpPr>
          <p:cNvPr id="32" name="Text 30"/>
          <p:cNvSpPr/>
          <p:nvPr/>
        </p:nvSpPr>
        <p:spPr>
          <a:xfrm>
            <a:off x="4544568" y="4590288"/>
            <a:ext cx="320954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000" dirty="0">
                <a:solidFill>
                  <a:srgbClr val="B9C2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Nadaraya-Watson · Linear Regression · Z-Score · Hurst Exponent · Rolling Sharpe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4544568" y="5468112"/>
            <a:ext cx="320954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50" i="1" dirty="0">
                <a:solidFill>
                  <a:srgbClr val="8B95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Kernel regression and regime statistics most retail platforms skip.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8138160" y="3840480"/>
            <a:ext cx="3611880" cy="2084832"/>
          </a:xfrm>
          <a:prstGeom prst="roundRect">
            <a:avLst>
              <a:gd name="adj" fmla="val 3947"/>
            </a:avLst>
          </a:prstGeom>
          <a:solidFill>
            <a:srgbClr val="121926"/>
          </a:solidFill>
          <a:ln w="9525">
            <a:solidFill>
              <a:srgbClr val="222D40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8339328" y="4041648"/>
            <a:ext cx="365760" cy="365760"/>
          </a:xfrm>
          <a:prstGeom prst="ellipse">
            <a:avLst/>
          </a:prstGeom>
          <a:solidFill>
            <a:srgbClr val="3AE0FF"/>
          </a:solidFill>
          <a:ln/>
        </p:spPr>
      </p:sp>
      <p:sp>
        <p:nvSpPr>
          <p:cNvPr id="36" name="Text 34"/>
          <p:cNvSpPr/>
          <p:nvPr/>
        </p:nvSpPr>
        <p:spPr>
          <a:xfrm>
            <a:off x="8321040" y="4032504"/>
            <a:ext cx="4023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A0E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</a:t>
            </a:r>
            <a:endParaRPr lang="en-US" sz="1400" dirty="0"/>
          </a:p>
        </p:txBody>
      </p:sp>
      <p:sp>
        <p:nvSpPr>
          <p:cNvPr id="37" name="Text 35"/>
          <p:cNvSpPr/>
          <p:nvPr/>
        </p:nvSpPr>
        <p:spPr>
          <a:xfrm>
            <a:off x="8823960" y="402336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Physics</a:t>
            </a:r>
            <a:endParaRPr lang="en-US" sz="1500" dirty="0"/>
          </a:p>
        </p:txBody>
      </p:sp>
      <p:sp>
        <p:nvSpPr>
          <p:cNvPr id="38" name="Text 36"/>
          <p:cNvSpPr/>
          <p:nvPr/>
        </p:nvSpPr>
        <p:spPr>
          <a:xfrm>
            <a:off x="8339328" y="4590288"/>
            <a:ext cx="320954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000" dirty="0">
                <a:solidFill>
                  <a:srgbClr val="B9C2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Kalman Velocity · GARCH(1,1) Vol Regime · Ornstein-Uhlenbeck · Shannon Entropy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8339328" y="5468112"/>
            <a:ext cx="320954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50" i="1" dirty="0">
                <a:solidFill>
                  <a:srgbClr val="8B95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Signal-processing and econophysics models feed one Quant Confidence score.</a:t>
            </a:r>
            <a:endParaRPr lang="en-US" sz="950" dirty="0"/>
          </a:p>
        </p:txBody>
      </p:sp>
      <p:sp>
        <p:nvSpPr>
          <p:cNvPr id="40" name="Text 38"/>
          <p:cNvSpPr/>
          <p:nvPr/>
        </p:nvSpPr>
        <p:spPr>
          <a:xfrm>
            <a:off x="548640" y="6528816"/>
            <a:ext cx="6400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ANALYTECHS ALGOTRADER  ·  v8.0</a:t>
            </a:r>
            <a:endParaRPr lang="en-US" sz="900" dirty="0"/>
          </a:p>
        </p:txBody>
      </p:sp>
      <p:sp>
        <p:nvSpPr>
          <p:cNvPr id="41" name="Text 39"/>
          <p:cNvSpPr/>
          <p:nvPr/>
        </p:nvSpPr>
        <p:spPr>
          <a:xfrm>
            <a:off x="10728655" y="6528816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15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0E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7EC8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STATISTICAL INDICATORS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0789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Statistics That Go Beyond Chart Patterns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572768"/>
            <a:ext cx="384048" cy="384048"/>
          </a:xfrm>
          <a:prstGeom prst="ellipse">
            <a:avLst/>
          </a:prstGeom>
          <a:solidFill>
            <a:srgbClr val="7EC820"/>
          </a:solidFill>
          <a:ln/>
        </p:spPr>
      </p:sp>
      <p:sp>
        <p:nvSpPr>
          <p:cNvPr id="5" name="Text 3"/>
          <p:cNvSpPr/>
          <p:nvPr/>
        </p:nvSpPr>
        <p:spPr>
          <a:xfrm>
            <a:off x="530352" y="1563624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E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1097280" y="1527048"/>
            <a:ext cx="6400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Nadaraya-Watson Kernel Regression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1097280" y="1819656"/>
            <a:ext cx="6400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B95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adaptive, non-parametric smoothing line overlaid directly on price — reacts to regime changes faster than a fixed moving average.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548640" y="2487168"/>
            <a:ext cx="384048" cy="384048"/>
          </a:xfrm>
          <a:prstGeom prst="ellipse">
            <a:avLst/>
          </a:prstGeom>
          <a:solidFill>
            <a:srgbClr val="7EC820"/>
          </a:solidFill>
          <a:ln/>
        </p:spPr>
      </p:sp>
      <p:sp>
        <p:nvSpPr>
          <p:cNvPr id="9" name="Text 7"/>
          <p:cNvSpPr/>
          <p:nvPr/>
        </p:nvSpPr>
        <p:spPr>
          <a:xfrm>
            <a:off x="530352" y="2478024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E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097280" y="2441448"/>
            <a:ext cx="6400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Linear Regression R²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1097280" y="2734056"/>
            <a:ext cx="6400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B95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Scores trend quality in real time — a low R² warns you a “trend” is really just noise.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48640" y="3401568"/>
            <a:ext cx="384048" cy="384048"/>
          </a:xfrm>
          <a:prstGeom prst="ellipse">
            <a:avLst/>
          </a:prstGeom>
          <a:solidFill>
            <a:srgbClr val="7EC820"/>
          </a:solidFill>
          <a:ln/>
        </p:spPr>
      </p:sp>
      <p:sp>
        <p:nvSpPr>
          <p:cNvPr id="13" name="Text 11"/>
          <p:cNvSpPr/>
          <p:nvPr/>
        </p:nvSpPr>
        <p:spPr>
          <a:xfrm>
            <a:off x="530352" y="3392424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E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097280" y="3355848"/>
            <a:ext cx="6400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Z-Score (20)</a:t>
            </a:r>
            <a:endParaRPr lang="en-US" sz="1450" dirty="0"/>
          </a:p>
        </p:txBody>
      </p:sp>
      <p:sp>
        <p:nvSpPr>
          <p:cNvPr id="15" name="Text 13"/>
          <p:cNvSpPr/>
          <p:nvPr/>
        </p:nvSpPr>
        <p:spPr>
          <a:xfrm>
            <a:off x="1097280" y="3648456"/>
            <a:ext cx="6400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B95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Flags statistically extreme price deviations for mean-reversion entries and exits.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548640" y="4315968"/>
            <a:ext cx="384048" cy="384048"/>
          </a:xfrm>
          <a:prstGeom prst="ellipse">
            <a:avLst/>
          </a:prstGeom>
          <a:solidFill>
            <a:srgbClr val="7EC820"/>
          </a:solidFill>
          <a:ln/>
        </p:spPr>
      </p:sp>
      <p:sp>
        <p:nvSpPr>
          <p:cNvPr id="17" name="Text 15"/>
          <p:cNvSpPr/>
          <p:nvPr/>
        </p:nvSpPr>
        <p:spPr>
          <a:xfrm>
            <a:off x="530352" y="4306824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E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1097280" y="4270248"/>
            <a:ext cx="6400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Hurst Exponent</a:t>
            </a:r>
            <a:endParaRPr lang="en-US" sz="1450" dirty="0"/>
          </a:p>
        </p:txBody>
      </p:sp>
      <p:sp>
        <p:nvSpPr>
          <p:cNvPr id="19" name="Text 17"/>
          <p:cNvSpPr/>
          <p:nvPr/>
        </p:nvSpPr>
        <p:spPr>
          <a:xfrm>
            <a:off x="1097280" y="4562856"/>
            <a:ext cx="6400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B95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Classifies the regime as trending, mean-reverting, or random walk — the R/S estimator is QA-verified, not a placeholder.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48640" y="5230368"/>
            <a:ext cx="384048" cy="384048"/>
          </a:xfrm>
          <a:prstGeom prst="ellipse">
            <a:avLst/>
          </a:prstGeom>
          <a:solidFill>
            <a:srgbClr val="7EC820"/>
          </a:solidFill>
          <a:ln/>
        </p:spPr>
      </p:sp>
      <p:sp>
        <p:nvSpPr>
          <p:cNvPr id="21" name="Text 19"/>
          <p:cNvSpPr/>
          <p:nvPr/>
        </p:nvSpPr>
        <p:spPr>
          <a:xfrm>
            <a:off x="530352" y="5221224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E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1097280" y="5184648"/>
            <a:ext cx="6400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Rolling Sharpe (20)</a:t>
            </a:r>
            <a:endParaRPr lang="en-US" sz="1450" dirty="0"/>
          </a:p>
        </p:txBody>
      </p:sp>
      <p:sp>
        <p:nvSpPr>
          <p:cNvPr id="23" name="Text 21"/>
          <p:cNvSpPr/>
          <p:nvPr/>
        </p:nvSpPr>
        <p:spPr>
          <a:xfrm>
            <a:off x="1097280" y="5477256"/>
            <a:ext cx="6400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B95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live, rolling risk-adjusted performance read, recalculated every tick.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8193024" y="2249424"/>
            <a:ext cx="2999232" cy="2029968"/>
          </a:xfrm>
          <a:prstGeom prst="roundRect">
            <a:avLst>
              <a:gd name="adj" fmla="val 3153"/>
            </a:avLst>
          </a:prstGeom>
          <a:solidFill>
            <a:srgbClr val="1B2433"/>
          </a:solidFill>
          <a:ln w="9525">
            <a:solidFill>
              <a:srgbClr val="273347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45000"/>
              </a:srgbClr>
            </a:outerShdw>
          </a:effectLst>
        </p:spPr>
      </p:sp>
      <p:pic>
        <p:nvPicPr>
          <p:cNvPr id="25" name="Image 0" descr="/tmp/work/deck/assets/crop_ind_statistical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75320" y="2331720"/>
            <a:ext cx="2834640" cy="1865376"/>
          </a:xfrm>
          <a:prstGeom prst="rect">
            <a:avLst/>
          </a:prstGeom>
        </p:spPr>
      </p:pic>
      <p:sp>
        <p:nvSpPr>
          <p:cNvPr id="26" name="Text 23"/>
          <p:cNvSpPr/>
          <p:nvPr/>
        </p:nvSpPr>
        <p:spPr>
          <a:xfrm>
            <a:off x="8275320" y="4434840"/>
            <a:ext cx="2834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i="1" dirty="0">
                <a:solidFill>
                  <a:srgbClr val="8B95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in the indicator sidebar — not a hidden backend calculation.</a:t>
            </a:r>
            <a:endParaRPr lang="en-US" sz="950" dirty="0"/>
          </a:p>
        </p:txBody>
      </p:sp>
      <p:sp>
        <p:nvSpPr>
          <p:cNvPr id="27" name="Text 24"/>
          <p:cNvSpPr/>
          <p:nvPr/>
        </p:nvSpPr>
        <p:spPr>
          <a:xfrm>
            <a:off x="548640" y="6528816"/>
            <a:ext cx="6400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ANALYTECHS ALGOTRADER  ·  v8.0</a:t>
            </a:r>
            <a:endParaRPr lang="en-US" sz="900" dirty="0"/>
          </a:p>
        </p:txBody>
      </p:sp>
      <p:sp>
        <p:nvSpPr>
          <p:cNvPr id="28" name="Text 25"/>
          <p:cNvSpPr/>
          <p:nvPr/>
        </p:nvSpPr>
        <p:spPr>
          <a:xfrm>
            <a:off x="10728655" y="6528816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15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0E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3AE0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PHYSICS &amp; ECONOPHYSICS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0789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Signal Processing Meets Market Structure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384048" cy="384048"/>
          </a:xfrm>
          <a:prstGeom prst="ellipse">
            <a:avLst/>
          </a:prstGeom>
          <a:solidFill>
            <a:srgbClr val="3AE0FF"/>
          </a:solidFill>
          <a:ln/>
        </p:spPr>
      </p:sp>
      <p:sp>
        <p:nvSpPr>
          <p:cNvPr id="5" name="Text 3"/>
          <p:cNvSpPr/>
          <p:nvPr/>
        </p:nvSpPr>
        <p:spPr>
          <a:xfrm>
            <a:off x="530352" y="1591056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E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1097280" y="1554480"/>
            <a:ext cx="6217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Kalman Velocity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097280" y="1847088"/>
            <a:ext cx="62179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B95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Kalman filter estimates the market's true underlying velocity, filtering tick noise out of every directional call.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548640" y="2679192"/>
            <a:ext cx="384048" cy="384048"/>
          </a:xfrm>
          <a:prstGeom prst="ellipse">
            <a:avLst/>
          </a:prstGeom>
          <a:solidFill>
            <a:srgbClr val="3AE0FF"/>
          </a:solidFill>
          <a:ln/>
        </p:spPr>
      </p:sp>
      <p:sp>
        <p:nvSpPr>
          <p:cNvPr id="9" name="Text 7"/>
          <p:cNvSpPr/>
          <p:nvPr/>
        </p:nvSpPr>
        <p:spPr>
          <a:xfrm>
            <a:off x="530352" y="2670048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E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097280" y="2633472"/>
            <a:ext cx="6217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GARCH(1,1) Volatility Regime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097280" y="2926080"/>
            <a:ext cx="62179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B95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Classifies volatility as low, normal, elevated, or chaotic — the way a derivatives desk would.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48640" y="3758184"/>
            <a:ext cx="384048" cy="384048"/>
          </a:xfrm>
          <a:prstGeom prst="ellipse">
            <a:avLst/>
          </a:prstGeom>
          <a:solidFill>
            <a:srgbClr val="3AE0FF"/>
          </a:solidFill>
          <a:ln/>
        </p:spPr>
      </p:sp>
      <p:sp>
        <p:nvSpPr>
          <p:cNvPr id="13" name="Text 11"/>
          <p:cNvSpPr/>
          <p:nvPr/>
        </p:nvSpPr>
        <p:spPr>
          <a:xfrm>
            <a:off x="530352" y="3749040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E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097280" y="3712464"/>
            <a:ext cx="6217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Ornstein-Uhlenbeck Half-Life &amp; Z-Score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097280" y="4005072"/>
            <a:ext cx="62179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B95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Measures how fast price reverts to its mean, and how far it currently sits from it.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548640" y="4837176"/>
            <a:ext cx="384048" cy="384048"/>
          </a:xfrm>
          <a:prstGeom prst="ellipse">
            <a:avLst/>
          </a:prstGeom>
          <a:solidFill>
            <a:srgbClr val="3AE0FF"/>
          </a:solidFill>
          <a:ln/>
        </p:spPr>
      </p:sp>
      <p:sp>
        <p:nvSpPr>
          <p:cNvPr id="17" name="Text 15"/>
          <p:cNvSpPr/>
          <p:nvPr/>
        </p:nvSpPr>
        <p:spPr>
          <a:xfrm>
            <a:off x="530352" y="4828032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E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Σ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1097280" y="4791456"/>
            <a:ext cx="6217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Shannon Entropy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097280" y="5084064"/>
            <a:ext cx="62179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B95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Quantifies how random vs. structured recent price action really is.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7918704" y="1472184"/>
            <a:ext cx="3593592" cy="2752344"/>
          </a:xfrm>
          <a:prstGeom prst="roundRect">
            <a:avLst>
              <a:gd name="adj" fmla="val 2326"/>
            </a:avLst>
          </a:prstGeom>
          <a:solidFill>
            <a:srgbClr val="1B2433"/>
          </a:solidFill>
          <a:ln w="9525">
            <a:solidFill>
              <a:srgbClr val="273347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45000"/>
              </a:srgbClr>
            </a:outerShdw>
          </a:effectLst>
        </p:spPr>
      </p:sp>
      <p:pic>
        <p:nvPicPr>
          <p:cNvPr id="21" name="Image 0" descr="/tmp/work/deck/assets/crop_ind_physic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01000" y="1554480"/>
            <a:ext cx="3429000" cy="2587752"/>
          </a:xfrm>
          <a:prstGeom prst="rect">
            <a:avLst/>
          </a:prstGeom>
        </p:spPr>
      </p:pic>
      <p:sp>
        <p:nvSpPr>
          <p:cNvPr id="22" name="Shape 19"/>
          <p:cNvSpPr/>
          <p:nvPr/>
        </p:nvSpPr>
        <p:spPr>
          <a:xfrm>
            <a:off x="8001000" y="4434840"/>
            <a:ext cx="3429000" cy="1600200"/>
          </a:xfrm>
          <a:prstGeom prst="roundRect">
            <a:avLst>
              <a:gd name="adj" fmla="val 5143"/>
            </a:avLst>
          </a:prstGeom>
          <a:solidFill>
            <a:srgbClr val="121926"/>
          </a:solidFill>
          <a:ln w="9525">
            <a:solidFill>
              <a:srgbClr val="222D40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8229600" y="4572000"/>
            <a:ext cx="2971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3AE0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QUANT CONFIDENCE</a:t>
            </a:r>
            <a:endParaRPr lang="en-US" sz="1100" dirty="0"/>
          </a:p>
        </p:txBody>
      </p:sp>
      <p:sp>
        <p:nvSpPr>
          <p:cNvPr id="24" name="Text 21"/>
          <p:cNvSpPr/>
          <p:nvPr/>
        </p:nvSpPr>
        <p:spPr>
          <a:xfrm>
            <a:off x="8229600" y="4846320"/>
            <a:ext cx="2971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composite score, 0–100</a:t>
            </a:r>
            <a:endParaRPr lang="en-US" sz="1600" dirty="0"/>
          </a:p>
        </p:txBody>
      </p:sp>
      <p:sp>
        <p:nvSpPr>
          <p:cNvPr id="25" name="Text 22"/>
          <p:cNvSpPr/>
          <p:nvPr/>
        </p:nvSpPr>
        <p:spPr>
          <a:xfrm>
            <a:off x="8229600" y="5230368"/>
            <a:ext cx="2971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50" dirty="0">
                <a:solidFill>
                  <a:srgbClr val="8B95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Combines every statistical and physics model above — and feeds Auto Execute's minimum-confidence entry gate.</a:t>
            </a:r>
            <a:endParaRPr lang="en-US" sz="950" dirty="0"/>
          </a:p>
        </p:txBody>
      </p:sp>
      <p:sp>
        <p:nvSpPr>
          <p:cNvPr id="26" name="Text 23"/>
          <p:cNvSpPr/>
          <p:nvPr/>
        </p:nvSpPr>
        <p:spPr>
          <a:xfrm>
            <a:off x="548640" y="6528816"/>
            <a:ext cx="6400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ANALYTECHS ALGOTRADER  ·  v8.0</a:t>
            </a:r>
            <a:endParaRPr lang="en-US" sz="900" dirty="0"/>
          </a:p>
        </p:txBody>
      </p:sp>
      <p:sp>
        <p:nvSpPr>
          <p:cNvPr id="27" name="Text 24"/>
          <p:cNvSpPr/>
          <p:nvPr/>
        </p:nvSpPr>
        <p:spPr>
          <a:xfrm>
            <a:off x="10728655" y="6528816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15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0E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0D4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SIGNAL ENGINE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0789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Confluence Engine, Every Indicator Voting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536192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450" dirty="0">
                <a:solidFill>
                  <a:srgbClr val="CBD2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indicator casts a vote. The confluence heatmap and an adjustable ≥ 2 / ≥ 3 / ≥ 4 threshold turn 32 separate readings into one Buy, Sell, or Neutral call — with the reasoning shown, never hidden.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466344" y="2615184"/>
            <a:ext cx="11228832" cy="1284732"/>
          </a:xfrm>
          <a:prstGeom prst="roundRect">
            <a:avLst>
              <a:gd name="adj" fmla="val 4982"/>
            </a:avLst>
          </a:prstGeom>
          <a:solidFill>
            <a:srgbClr val="1B2433"/>
          </a:solidFill>
          <a:ln w="9525">
            <a:solidFill>
              <a:srgbClr val="273347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45000"/>
              </a:srgbClr>
            </a:outerShdw>
          </a:effectLst>
        </p:spPr>
      </p:sp>
      <p:pic>
        <p:nvPicPr>
          <p:cNvPr id="6" name="Image 0" descr="/tmp/work/deck/assets/crop_signal_outpu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2697480"/>
            <a:ext cx="11064240" cy="112014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548640" y="4343400"/>
            <a:ext cx="347472" cy="347472"/>
          </a:xfrm>
          <a:prstGeom prst="ellipse">
            <a:avLst/>
          </a:prstGeom>
          <a:solidFill>
            <a:srgbClr val="00D47A"/>
          </a:solidFill>
          <a:ln/>
        </p:spPr>
      </p:sp>
      <p:sp>
        <p:nvSpPr>
          <p:cNvPr id="8" name="Text 5"/>
          <p:cNvSpPr/>
          <p:nvPr/>
        </p:nvSpPr>
        <p:spPr>
          <a:xfrm>
            <a:off x="530352" y="4334256"/>
            <a:ext cx="3840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A0E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≥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1051560" y="4297680"/>
            <a:ext cx="3063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8B95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Adjustable confluence threshold, ≥ 2 to ≥ 5 indicators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4297680" y="4343400"/>
            <a:ext cx="347472" cy="347472"/>
          </a:xfrm>
          <a:prstGeom prst="ellipse">
            <a:avLst/>
          </a:prstGeom>
          <a:solidFill>
            <a:srgbClr val="3A9DF8"/>
          </a:solidFill>
          <a:ln/>
        </p:spPr>
      </p:sp>
      <p:sp>
        <p:nvSpPr>
          <p:cNvPr id="11" name="Text 8"/>
          <p:cNvSpPr/>
          <p:nvPr/>
        </p:nvSpPr>
        <p:spPr>
          <a:xfrm>
            <a:off x="4279392" y="4334256"/>
            <a:ext cx="3840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A0E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4800600" y="4297680"/>
            <a:ext cx="3063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8B95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reasoning per signal — never a black box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8046720" y="4343400"/>
            <a:ext cx="347472" cy="347472"/>
          </a:xfrm>
          <a:prstGeom prst="ellipse">
            <a:avLst/>
          </a:prstGeom>
          <a:solidFill>
            <a:srgbClr val="FFB454"/>
          </a:solidFill>
          <a:ln/>
        </p:spPr>
      </p:sp>
      <p:sp>
        <p:nvSpPr>
          <p:cNvPr id="14" name="Text 11"/>
          <p:cNvSpPr/>
          <p:nvPr/>
        </p:nvSpPr>
        <p:spPr>
          <a:xfrm>
            <a:off x="8028432" y="4334256"/>
            <a:ext cx="3840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A0E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α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8549640" y="4297680"/>
            <a:ext cx="3063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8B95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Alpha Score gauge (0–100) for at-a-glance conviction</a:t>
            </a:r>
            <a:endParaRPr lang="en-US" sz="1150" dirty="0"/>
          </a:p>
        </p:txBody>
      </p:sp>
      <p:sp>
        <p:nvSpPr>
          <p:cNvPr id="16" name="Text 13"/>
          <p:cNvSpPr/>
          <p:nvPr/>
        </p:nvSpPr>
        <p:spPr>
          <a:xfrm>
            <a:off x="548640" y="6528816"/>
            <a:ext cx="6400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ANALYTECHS ALGOTRADER  ·  v8.0</a:t>
            </a:r>
            <a:endParaRPr lang="en-US" sz="900" dirty="0"/>
          </a:p>
        </p:txBody>
      </p:sp>
      <p:sp>
        <p:nvSpPr>
          <p:cNvPr id="17" name="Text 14"/>
          <p:cNvSpPr/>
          <p:nvPr/>
        </p:nvSpPr>
        <p:spPr>
          <a:xfrm>
            <a:off x="10728655" y="6528816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15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0E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0D4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 EXECUTE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0789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Automated Execution — Long and Short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384048" cy="384048"/>
          </a:xfrm>
          <a:prstGeom prst="ellipse">
            <a:avLst/>
          </a:prstGeom>
          <a:solidFill>
            <a:srgbClr val="00D47A"/>
          </a:solidFill>
          <a:ln/>
        </p:spPr>
      </p:sp>
      <p:sp>
        <p:nvSpPr>
          <p:cNvPr id="5" name="Text 3"/>
          <p:cNvSpPr/>
          <p:nvPr/>
        </p:nvSpPr>
        <p:spPr>
          <a:xfrm>
            <a:off x="530352" y="1682496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E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1097280" y="1645920"/>
            <a:ext cx="6126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Signal-Based or Threshold Modes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097280" y="1938528"/>
            <a:ext cx="6126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B95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Choose confluence-driven entries, or set explicit buy ≥ / sell ≤ alpha thresholds yourself.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548640" y="2834640"/>
            <a:ext cx="384048" cy="384048"/>
          </a:xfrm>
          <a:prstGeom prst="ellipse">
            <a:avLst/>
          </a:prstGeom>
          <a:solidFill>
            <a:srgbClr val="00D47A"/>
          </a:solidFill>
          <a:ln/>
        </p:spPr>
      </p:sp>
      <p:sp>
        <p:nvSpPr>
          <p:cNvPr id="9" name="Text 7"/>
          <p:cNvSpPr/>
          <p:nvPr/>
        </p:nvSpPr>
        <p:spPr>
          <a:xfrm>
            <a:off x="530352" y="2825496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E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097280" y="2788920"/>
            <a:ext cx="6126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ATR-Based Stop-Loss &amp; Take-Profit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097280" y="3081528"/>
            <a:ext cx="6126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B95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 / TP multiples scale automatically with current volatility (ATR), not a fixed dollar amount.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48640" y="3977640"/>
            <a:ext cx="384048" cy="384048"/>
          </a:xfrm>
          <a:prstGeom prst="ellipse">
            <a:avLst/>
          </a:prstGeom>
          <a:solidFill>
            <a:srgbClr val="00D47A"/>
          </a:solidFill>
          <a:ln/>
        </p:spPr>
      </p:sp>
      <p:sp>
        <p:nvSpPr>
          <p:cNvPr id="13" name="Text 11"/>
          <p:cNvSpPr/>
          <p:nvPr/>
        </p:nvSpPr>
        <p:spPr>
          <a:xfrm>
            <a:off x="530352" y="3968496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E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097280" y="3931920"/>
            <a:ext cx="6126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Session Trade Caps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097280" y="4224528"/>
            <a:ext cx="6126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B95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max-trades-per-session limit keeps automation from over-trading a choppy tape.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548640" y="5120640"/>
            <a:ext cx="384048" cy="384048"/>
          </a:xfrm>
          <a:prstGeom prst="ellipse">
            <a:avLst/>
          </a:prstGeom>
          <a:solidFill>
            <a:srgbClr val="00D47A"/>
          </a:solidFill>
          <a:ln/>
        </p:spPr>
      </p:sp>
      <p:sp>
        <p:nvSpPr>
          <p:cNvPr id="17" name="Text 15"/>
          <p:cNvSpPr/>
          <p:nvPr/>
        </p:nvSpPr>
        <p:spPr>
          <a:xfrm>
            <a:off x="530352" y="5111496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E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↔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1097280" y="5074920"/>
            <a:ext cx="6126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Long and Short, One Engine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097280" y="5367528"/>
            <a:ext cx="6126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B95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same confluence logic drives both directions symmetrically — no separate short-only mode to configure.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7827264" y="1609344"/>
            <a:ext cx="3730752" cy="2670048"/>
          </a:xfrm>
          <a:prstGeom prst="roundRect">
            <a:avLst>
              <a:gd name="adj" fmla="val 2397"/>
            </a:avLst>
          </a:prstGeom>
          <a:solidFill>
            <a:srgbClr val="1B2433"/>
          </a:solidFill>
          <a:ln w="9525">
            <a:solidFill>
              <a:srgbClr val="273347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45000"/>
              </a:srgbClr>
            </a:outerShdw>
          </a:effectLst>
        </p:spPr>
      </p:sp>
      <p:pic>
        <p:nvPicPr>
          <p:cNvPr id="21" name="Image 0" descr="/tmp/work/deck/assets/crop_autoexec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09560" y="1691640"/>
            <a:ext cx="3566160" cy="2505456"/>
          </a:xfrm>
          <a:prstGeom prst="rect">
            <a:avLst/>
          </a:prstGeom>
        </p:spPr>
      </p:pic>
      <p:sp>
        <p:nvSpPr>
          <p:cNvPr id="22" name="Text 19"/>
          <p:cNvSpPr/>
          <p:nvPr/>
        </p:nvSpPr>
        <p:spPr>
          <a:xfrm>
            <a:off x="7909560" y="4343400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i="1" dirty="0">
                <a:solidFill>
                  <a:srgbClr val="8B95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Configured live in the Auto Execute panel.</a:t>
            </a:r>
            <a:endParaRPr lang="en-US" sz="950" dirty="0"/>
          </a:p>
        </p:txBody>
      </p:sp>
      <p:sp>
        <p:nvSpPr>
          <p:cNvPr id="23" name="Text 20"/>
          <p:cNvSpPr/>
          <p:nvPr/>
        </p:nvSpPr>
        <p:spPr>
          <a:xfrm>
            <a:off x="548640" y="6528816"/>
            <a:ext cx="6400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ANALYTECHS ALGOTRADER  ·  v8.0</a:t>
            </a:r>
            <a:endParaRPr lang="en-US" sz="900" dirty="0"/>
          </a:p>
        </p:txBody>
      </p:sp>
      <p:sp>
        <p:nvSpPr>
          <p:cNvPr id="24" name="Text 21"/>
          <p:cNvSpPr/>
          <p:nvPr/>
        </p:nvSpPr>
        <p:spPr>
          <a:xfrm>
            <a:off x="10728655" y="6528816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15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0E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045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MANAGEMENT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0789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Guardrails That Trade Like a Risk Desk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536192"/>
            <a:ext cx="384048" cy="384048"/>
          </a:xfrm>
          <a:prstGeom prst="ellipse">
            <a:avLst/>
          </a:prstGeom>
          <a:solidFill>
            <a:srgbClr val="F04545"/>
          </a:solidFill>
          <a:ln/>
        </p:spPr>
      </p:sp>
      <p:sp>
        <p:nvSpPr>
          <p:cNvPr id="5" name="Text 3"/>
          <p:cNvSpPr/>
          <p:nvPr/>
        </p:nvSpPr>
        <p:spPr>
          <a:xfrm>
            <a:off x="530352" y="1527048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E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1097280" y="1490472"/>
            <a:ext cx="6309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Daily Loss Limit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1097280" y="1783080"/>
            <a:ext cx="6309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B95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Trading pauses automatically once a session's loss hits your configured % of starting capital.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548640" y="2450592"/>
            <a:ext cx="384048" cy="384048"/>
          </a:xfrm>
          <a:prstGeom prst="ellipse">
            <a:avLst/>
          </a:prstGeom>
          <a:solidFill>
            <a:srgbClr val="F04545"/>
          </a:solidFill>
          <a:ln/>
        </p:spPr>
      </p:sp>
      <p:sp>
        <p:nvSpPr>
          <p:cNvPr id="9" name="Text 7"/>
          <p:cNvSpPr/>
          <p:nvPr/>
        </p:nvSpPr>
        <p:spPr>
          <a:xfrm>
            <a:off x="530352" y="2441448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E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097280" y="2404872"/>
            <a:ext cx="6309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Max Drawdown Kill Switch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1097280" y="2697480"/>
            <a:ext cx="6309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B95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peak-to-trough drawdown limit trips the system before losses can compound.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48640" y="3364992"/>
            <a:ext cx="384048" cy="384048"/>
          </a:xfrm>
          <a:prstGeom prst="ellipse">
            <a:avLst/>
          </a:prstGeom>
          <a:solidFill>
            <a:srgbClr val="F04545"/>
          </a:solidFill>
          <a:ln/>
        </p:spPr>
      </p:sp>
      <p:sp>
        <p:nvSpPr>
          <p:cNvPr id="13" name="Text 11"/>
          <p:cNvSpPr/>
          <p:nvPr/>
        </p:nvSpPr>
        <p:spPr>
          <a:xfrm>
            <a:off x="530352" y="3355848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E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097280" y="3319272"/>
            <a:ext cx="6309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Consecutive-Loss Cooldown</a:t>
            </a:r>
            <a:endParaRPr lang="en-US" sz="1450" dirty="0"/>
          </a:p>
        </p:txBody>
      </p:sp>
      <p:sp>
        <p:nvSpPr>
          <p:cNvPr id="15" name="Text 13"/>
          <p:cNvSpPr/>
          <p:nvPr/>
        </p:nvSpPr>
        <p:spPr>
          <a:xfrm>
            <a:off x="1097280" y="3611880"/>
            <a:ext cx="6309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B95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 losing trades in a row triggers a timed entry cooldown, not an indefinite shutdown.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548640" y="4279392"/>
            <a:ext cx="384048" cy="384048"/>
          </a:xfrm>
          <a:prstGeom prst="ellipse">
            <a:avLst/>
          </a:prstGeom>
          <a:solidFill>
            <a:srgbClr val="F04545"/>
          </a:solidFill>
          <a:ln/>
        </p:spPr>
      </p:sp>
      <p:sp>
        <p:nvSpPr>
          <p:cNvPr id="17" name="Text 15"/>
          <p:cNvSpPr/>
          <p:nvPr/>
        </p:nvSpPr>
        <p:spPr>
          <a:xfrm>
            <a:off x="530352" y="4270248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E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1097280" y="4233672"/>
            <a:ext cx="6309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Minimum-Confidence Entry Gate</a:t>
            </a:r>
            <a:endParaRPr lang="en-US" sz="1450" dirty="0"/>
          </a:p>
        </p:txBody>
      </p:sp>
      <p:sp>
        <p:nvSpPr>
          <p:cNvPr id="19" name="Text 17"/>
          <p:cNvSpPr/>
          <p:nvPr/>
        </p:nvSpPr>
        <p:spPr>
          <a:xfrm>
            <a:off x="1097280" y="4526280"/>
            <a:ext cx="6309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B95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new position opens below your Quant Confidence floor.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48640" y="5193792"/>
            <a:ext cx="384048" cy="384048"/>
          </a:xfrm>
          <a:prstGeom prst="ellipse">
            <a:avLst/>
          </a:prstGeom>
          <a:solidFill>
            <a:srgbClr val="F04545"/>
          </a:solidFill>
          <a:ln/>
        </p:spPr>
      </p:sp>
      <p:sp>
        <p:nvSpPr>
          <p:cNvPr id="21" name="Text 19"/>
          <p:cNvSpPr/>
          <p:nvPr/>
        </p:nvSpPr>
        <p:spPr>
          <a:xfrm>
            <a:off x="530352" y="5184648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E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1097280" y="5148072"/>
            <a:ext cx="6309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Volatility-Scaled Position Sizing</a:t>
            </a:r>
            <a:endParaRPr lang="en-US" sz="1450" dirty="0"/>
          </a:p>
        </p:txBody>
      </p:sp>
      <p:sp>
        <p:nvSpPr>
          <p:cNvPr id="23" name="Text 21"/>
          <p:cNvSpPr/>
          <p:nvPr/>
        </p:nvSpPr>
        <p:spPr>
          <a:xfrm>
            <a:off x="1097280" y="5440680"/>
            <a:ext cx="6309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B95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Size shrinks automatically as ATR volatility rises.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8147304" y="1453896"/>
            <a:ext cx="3593592" cy="2569464"/>
          </a:xfrm>
          <a:prstGeom prst="roundRect">
            <a:avLst>
              <a:gd name="adj" fmla="val 2491"/>
            </a:avLst>
          </a:prstGeom>
          <a:solidFill>
            <a:srgbClr val="1B2433"/>
          </a:solidFill>
          <a:ln w="9525">
            <a:solidFill>
              <a:srgbClr val="273347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45000"/>
              </a:srgbClr>
            </a:outerShdw>
          </a:effectLst>
        </p:spPr>
      </p:sp>
      <p:pic>
        <p:nvPicPr>
          <p:cNvPr id="25" name="Image 0" descr="/tmp/work/deck/assets/crop_guardrail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0" y="1536192"/>
            <a:ext cx="3429000" cy="2404872"/>
          </a:xfrm>
          <a:prstGeom prst="rect">
            <a:avLst/>
          </a:prstGeom>
        </p:spPr>
      </p:pic>
      <p:sp>
        <p:nvSpPr>
          <p:cNvPr id="26" name="Text 23"/>
          <p:cNvSpPr/>
          <p:nvPr/>
        </p:nvSpPr>
        <p:spPr>
          <a:xfrm>
            <a:off x="8229600" y="4114800"/>
            <a:ext cx="3429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i="1" dirty="0">
                <a:solidFill>
                  <a:srgbClr val="8B95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five guardrails run live, every tick — not a policy document.</a:t>
            </a:r>
            <a:endParaRPr lang="en-US" sz="950" dirty="0"/>
          </a:p>
        </p:txBody>
      </p:sp>
      <p:sp>
        <p:nvSpPr>
          <p:cNvPr id="27" name="Text 24"/>
          <p:cNvSpPr/>
          <p:nvPr/>
        </p:nvSpPr>
        <p:spPr>
          <a:xfrm>
            <a:off x="548640" y="6528816"/>
            <a:ext cx="6400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ANALYTECHS ALGOTRADER  ·  v8.0</a:t>
            </a:r>
            <a:endParaRPr lang="en-US" sz="900" dirty="0"/>
          </a:p>
        </p:txBody>
      </p:sp>
      <p:sp>
        <p:nvSpPr>
          <p:cNvPr id="28" name="Text 25"/>
          <p:cNvSpPr/>
          <p:nvPr/>
        </p:nvSpPr>
        <p:spPr>
          <a:xfrm>
            <a:off x="10728655" y="6528816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 / 15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A0E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FB4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CAPITAL ALLOCATION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0789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Position Sizing, Backed by the Math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349240" cy="3749040"/>
          </a:xfrm>
          <a:prstGeom prst="roundRect">
            <a:avLst>
              <a:gd name="adj" fmla="val 2439"/>
            </a:avLst>
          </a:prstGeom>
          <a:solidFill>
            <a:srgbClr val="121926"/>
          </a:solidFill>
          <a:ln w="9525">
            <a:solidFill>
              <a:srgbClr val="222D4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68680" y="1920240"/>
            <a:ext cx="502920" cy="502920"/>
          </a:xfrm>
          <a:prstGeom prst="ellipse">
            <a:avLst/>
          </a:prstGeom>
          <a:solidFill>
            <a:srgbClr val="FFB454"/>
          </a:solidFill>
          <a:ln/>
        </p:spPr>
      </p:sp>
      <p:sp>
        <p:nvSpPr>
          <p:cNvPr id="6" name="Text 4"/>
          <p:cNvSpPr/>
          <p:nvPr/>
        </p:nvSpPr>
        <p:spPr>
          <a:xfrm>
            <a:off x="850392" y="1911096"/>
            <a:ext cx="53949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A0E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1554480" y="1892808"/>
            <a:ext cx="4069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Half-Kelly Sizing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68680" y="2606040"/>
            <a:ext cx="4709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B45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 * = p − (1 − p) / (W / L)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868680" y="3291840"/>
            <a:ext cx="470916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8B95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Position size scales with your live win-rate and win/loss ratio via the Kelly criterion — hard-capped at 25% of equity so a hot streak never becomes a blow-up.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217920" y="1600200"/>
            <a:ext cx="5349240" cy="3749040"/>
          </a:xfrm>
          <a:prstGeom prst="roundRect">
            <a:avLst>
              <a:gd name="adj" fmla="val 2439"/>
            </a:avLst>
          </a:prstGeom>
          <a:solidFill>
            <a:srgbClr val="121926"/>
          </a:solidFill>
          <a:ln w="9525">
            <a:solidFill>
              <a:srgbClr val="222D4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537960" y="1920240"/>
            <a:ext cx="502920" cy="502920"/>
          </a:xfrm>
          <a:prstGeom prst="ellipse">
            <a:avLst/>
          </a:prstGeom>
          <a:solidFill>
            <a:srgbClr val="3A9DF8"/>
          </a:solidFill>
          <a:ln/>
        </p:spPr>
      </p:sp>
      <p:sp>
        <p:nvSpPr>
          <p:cNvPr id="12" name="Text 10"/>
          <p:cNvSpPr/>
          <p:nvPr/>
        </p:nvSpPr>
        <p:spPr>
          <a:xfrm>
            <a:off x="6519672" y="1911096"/>
            <a:ext cx="53949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A0E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MC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7223760" y="1892808"/>
            <a:ext cx="4069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Monte Carlo Win Probability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6537960" y="2606040"/>
            <a:ext cx="4709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3A9DF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500 simulations × 15 steps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6537960" y="3291840"/>
            <a:ext cx="470916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8B95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Forward-simulates the current setup before sizing it — instead of just assuming yesterday's edge holds today.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548640" y="5623560"/>
            <a:ext cx="11064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8B95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Both feed the same Risk Guardrails engine — sizing and survival, not just signals.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548640" y="6528816"/>
            <a:ext cx="6400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ANALYTECHS ALGOTRADER  ·  v8.0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0728655" y="6528816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 / 15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2026-08-22T21:16:04Z</dcterms:created>
  <dcterms:modified xsi:type="dcterms:W3CDTF">2026-08-22T21:16:04Z</dcterms:modified>
</cp:coreProperties>
</file>